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76" r:id="rId3"/>
    <p:sldId id="294" r:id="rId4"/>
    <p:sldId id="296" r:id="rId5"/>
    <p:sldId id="297" r:id="rId6"/>
    <p:sldId id="298" r:id="rId7"/>
    <p:sldId id="274" r:id="rId8"/>
    <p:sldId id="301" r:id="rId9"/>
    <p:sldId id="288" r:id="rId10"/>
    <p:sldId id="302" r:id="rId11"/>
  </p:sldIdLst>
  <p:sldSz cx="20104100" cy="11309350"/>
  <p:notesSz cx="9940925" cy="6808788"/>
  <p:embeddedFontLst>
    <p:embeddedFont>
      <p:font typeface="IBM Plex Mono" panose="020B0604020202020204" charset="-52"/>
      <p:regular r:id="rId13"/>
      <p:bold r:id="rId14"/>
      <p:italic r:id="rId15"/>
      <p:boldItalic r:id="rId16"/>
    </p:embeddedFont>
    <p:embeddedFont>
      <p:font typeface="IBM Plex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SemiBold" panose="020B0604020202020204" charset="-52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2">
          <p15:clr>
            <a:srgbClr val="A4A3A4"/>
          </p15:clr>
        </p15:guide>
        <p15:guide id="2" pos="90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xcJUJV/p/uhrf8XaPsX6iLPBQ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696" y="72"/>
      </p:cViewPr>
      <p:guideLst>
        <p:guide orient="horz" pos="1642"/>
        <p:guide pos="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7943" cy="34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48" tIns="24367" rIns="48748" bIns="2436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30627" y="0"/>
            <a:ext cx="4307943" cy="34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48" tIns="24367" rIns="48748" bIns="24367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779" y="3276324"/>
            <a:ext cx="7953367" cy="268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48" tIns="24367" rIns="48748" bIns="24367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67584"/>
            <a:ext cx="4307943" cy="34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48" tIns="24367" rIns="48748" bIns="24367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30627" y="6467584"/>
            <a:ext cx="4307943" cy="34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48" tIns="24367" rIns="48748" bIns="2436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600" smtClean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pPr algn="r">
                <a:buSzPts val="1200"/>
              </a:pPr>
              <a:t>‹#›</a:t>
            </a:fld>
            <a:endParaRPr lang="ru-RU" sz="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377835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993779" y="3276324"/>
            <a:ext cx="7953367" cy="268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48" tIns="24367" rIns="48748" bIns="2436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018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073D-CF94-4411-9659-69955EC28E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0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993779" y="3276324"/>
            <a:ext cx="7953367" cy="268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48" tIns="24367" rIns="48748" bIns="2436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569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993779" y="3276324"/>
            <a:ext cx="7953367" cy="268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48" tIns="24367" rIns="48748" bIns="2436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209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84c87a7a7_0_20:notes"/>
          <p:cNvSpPr txBox="1">
            <a:spLocks noGrp="1"/>
          </p:cNvSpPr>
          <p:nvPr>
            <p:ph type="body" idx="1"/>
          </p:nvPr>
        </p:nvSpPr>
        <p:spPr>
          <a:xfrm>
            <a:off x="993779" y="3276323"/>
            <a:ext cx="7953343" cy="268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48" tIns="24367" rIns="48748" bIns="2436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2" name="Google Shape;352;gf84c87a7a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17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 rot="5400000">
            <a:off x="12012385" y="3015987"/>
            <a:ext cx="9649598" cy="452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 rot="5400000">
            <a:off x="2798006" y="-1339902"/>
            <a:ext cx="9649598" cy="1323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1588085" y="7267308"/>
            <a:ext cx="17088485" cy="224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Calibri"/>
              <a:buNone/>
              <a:defRPr sz="79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588085" y="4793389"/>
            <a:ext cx="17088485" cy="247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 sz="39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 sz="3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1005205" y="2638849"/>
            <a:ext cx="8879311" cy="74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Char char="•"/>
              <a:defRPr sz="5500"/>
            </a:lvl1pPr>
            <a:lvl2pPr marL="914400" lvl="1" indent="-52705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–"/>
              <a:defRPr sz="4700"/>
            </a:lvl2pPr>
            <a:lvl3pPr marL="1371600" lvl="2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3pPr>
            <a:lvl4pPr marL="1828800" lvl="3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10219584" y="2638849"/>
            <a:ext cx="8879311" cy="74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Char char="•"/>
              <a:defRPr sz="5500"/>
            </a:lvl1pPr>
            <a:lvl2pPr marL="914400" lvl="1" indent="-52705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–"/>
              <a:defRPr sz="4700"/>
            </a:lvl2pPr>
            <a:lvl3pPr marL="1371600" lvl="2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3pPr>
            <a:lvl4pPr marL="1828800" lvl="3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 b="1"/>
            </a:lvl1pPr>
            <a:lvl2pPr marL="914400" lvl="1" indent="-22860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 b="1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2"/>
          </p:nvPr>
        </p:nvSpPr>
        <p:spPr>
          <a:xfrm>
            <a:off x="1005205" y="3586530"/>
            <a:ext cx="8882802" cy="65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52705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1pPr>
            <a:lvl2pPr marL="914400" lvl="1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3"/>
          </p:nvPr>
        </p:nvSpPr>
        <p:spPr>
          <a:xfrm>
            <a:off x="10212609" y="2531515"/>
            <a:ext cx="8886291" cy="105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 b="1"/>
            </a:lvl1pPr>
            <a:lvl2pPr marL="914400" lvl="1" indent="-22860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 b="1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4"/>
          </p:nvPr>
        </p:nvSpPr>
        <p:spPr>
          <a:xfrm>
            <a:off x="10212609" y="3586530"/>
            <a:ext cx="8886291" cy="65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52705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1pPr>
            <a:lvl2pPr marL="914400" lvl="1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50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7860145" y="450284"/>
            <a:ext cx="11238750" cy="965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62865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1pPr>
            <a:lvl2pPr marL="914400" lvl="1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Char char="–"/>
              <a:defRPr sz="5500"/>
            </a:lvl2pPr>
            <a:lvl3pPr marL="1371600" lvl="2" indent="-52705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3pPr>
            <a:lvl4pPr marL="1828800" lvl="3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4pPr>
            <a:lvl5pPr marL="2286000" lvl="4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»"/>
              <a:defRPr sz="3900"/>
            </a:lvl5pPr>
            <a:lvl6pPr marL="2743200" lvl="5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6pPr>
            <a:lvl7pPr marL="3200400" lvl="6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7pPr>
            <a:lvl8pPr marL="3657600" lvl="7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8pPr>
            <a:lvl9pPr marL="4114800" lvl="8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2"/>
          </p:nvPr>
        </p:nvSpPr>
        <p:spPr>
          <a:xfrm>
            <a:off x="1005206" y="2366587"/>
            <a:ext cx="6614110" cy="773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>
            <a:spLocks noGrp="1"/>
          </p:cNvSpPr>
          <p:nvPr>
            <p:ph type="pic" idx="2"/>
          </p:nvPr>
        </p:nvSpPr>
        <p:spPr>
          <a:xfrm>
            <a:off x="3940544" y="1010511"/>
            <a:ext cx="12062460" cy="678561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3940544" y="8851138"/>
            <a:ext cx="12062460" cy="132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 rot="5400000">
            <a:off x="6320226" y="-2676172"/>
            <a:ext cx="7463648" cy="1809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marR="0" lvl="0" indent="-628650" algn="l" rtl="0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77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Char char="–"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705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"/>
          <p:cNvSpPr/>
          <p:nvPr/>
        </p:nvSpPr>
        <p:spPr>
          <a:xfrm>
            <a:off x="0" y="8871760"/>
            <a:ext cx="20104100" cy="243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919" marR="8366" algn="ctr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ru-RU" sz="6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Москва, МГТУ им. Н.Э. Баумана</a:t>
            </a:r>
            <a:br>
              <a:rPr lang="ru-RU" sz="6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27 февраля 2025 года</a:t>
            </a:r>
            <a:endParaRPr sz="6600" b="1" dirty="0">
              <a:solidFill>
                <a:schemeClr val="dk1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-2" y="2485329"/>
            <a:ext cx="2010410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919" marR="8366" algn="ctr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Инновационные финансовые технологии развития предприятий и финансовой системы России</a:t>
            </a:r>
            <a:endParaRPr sz="2800" dirty="0">
              <a:solidFill>
                <a:schemeClr val="dk1"/>
              </a:solidFill>
              <a:latin typeface="IBM Plex Mono"/>
              <a:ea typeface="IBM Plex Mono"/>
              <a:cs typeface="IBM Plex Mono"/>
            </a:endParaRPr>
          </a:p>
        </p:txBody>
      </p:sp>
      <p:pic>
        <p:nvPicPr>
          <p:cNvPr id="5" name="Рисунок 4" descr="Gerb-BMSTU_01">
            <a:extLst>
              <a:ext uri="{FF2B5EF4-FFF2-40B4-BE49-F238E27FC236}">
                <a16:creationId xmlns:a16="http://schemas.microsoft.com/office/drawing/2014/main" id="{80DCD8D6-CD9D-4860-BFCE-ADD048C53E4C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-1" y="-1"/>
            <a:ext cx="1858781" cy="21683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5;p2">
            <a:extLst>
              <a:ext uri="{FF2B5EF4-FFF2-40B4-BE49-F238E27FC236}">
                <a16:creationId xmlns:a16="http://schemas.microsoft.com/office/drawing/2014/main" id="{77967184-B53D-432C-9EF4-944D069805A3}"/>
              </a:ext>
            </a:extLst>
          </p:cNvPr>
          <p:cNvSpPr/>
          <p:nvPr/>
        </p:nvSpPr>
        <p:spPr>
          <a:xfrm>
            <a:off x="0" y="13936"/>
            <a:ext cx="201041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высшего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государственный технический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Н.Э. Баумана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(национальный исследовательский университет)»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(МГТУ им. Н.Э. Баумана)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0" y="4689560"/>
            <a:ext cx="20104101" cy="16274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4800" b="0" strike="noStrike" spc="-1" dirty="0">
                <a:solidFill>
                  <a:srgbClr val="8B8B8B"/>
                </a:solidFill>
                <a:latin typeface="Times New Roman"/>
                <a:ea typeface="DejaVu Sans"/>
              </a:rPr>
              <a:t>Международная научно-практическая </a:t>
            </a:r>
            <a:r>
              <a:rPr lang="ru-RU" sz="4800" b="0" strike="noStrike" spc="-1" dirty="0" smtClean="0">
                <a:solidFill>
                  <a:srgbClr val="8B8B8B"/>
                </a:solidFill>
                <a:latin typeface="Times New Roman"/>
                <a:ea typeface="DejaVu Sans"/>
              </a:rPr>
              <a:t>конференция,</a:t>
            </a:r>
            <a:br>
              <a:rPr lang="ru-RU" sz="4800" b="0" strike="noStrike" spc="-1" dirty="0" smtClean="0">
                <a:solidFill>
                  <a:srgbClr val="8B8B8B"/>
                </a:solidFill>
                <a:latin typeface="Times New Roman"/>
                <a:ea typeface="DejaVu Sans"/>
              </a:rPr>
            </a:br>
            <a:r>
              <a:rPr lang="ru-RU" sz="4800" b="0" strike="noStrike" spc="-1" dirty="0" smtClean="0">
                <a:solidFill>
                  <a:srgbClr val="8B8B8B"/>
                </a:solidFill>
                <a:latin typeface="Times New Roman"/>
                <a:ea typeface="DejaVu Sans"/>
              </a:rPr>
              <a:t>посвящённая </a:t>
            </a:r>
            <a:r>
              <a:rPr lang="ru-RU" sz="4800" b="0" strike="noStrike" spc="-1" dirty="0">
                <a:solidFill>
                  <a:srgbClr val="8B8B8B"/>
                </a:solidFill>
                <a:latin typeface="Times New Roman"/>
                <a:ea typeface="DejaVu Sans"/>
              </a:rPr>
              <a:t>30-летию кафедры «Финансы»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11242623" y="6359731"/>
            <a:ext cx="8861477" cy="2344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3200" b="1" i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Соколов Евгений Васильевич</a:t>
            </a:r>
            <a:endParaRPr lang="ru-RU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профессор кафедры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ИБМ5 «Финансы»,</a:t>
            </a: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3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наук,</a:t>
            </a: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работник сферы образования РФ</a:t>
            </a:r>
            <a:endParaRPr lang="ru-RU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512484" y="-253808"/>
            <a:ext cx="304592" cy="5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0791" tIns="75396" rIns="150791" bIns="75396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 sz="2309">
              <a:solidFill>
                <a:prstClr val="black"/>
              </a:solidFill>
            </a:endParaRPr>
          </a:p>
        </p:txBody>
      </p:sp>
      <p:sp>
        <p:nvSpPr>
          <p:cNvPr id="54" name="Заголовок 53"/>
          <p:cNvSpPr>
            <a:spLocks noGrp="1"/>
          </p:cNvSpPr>
          <p:nvPr>
            <p:ph type="title"/>
          </p:nvPr>
        </p:nvSpPr>
        <p:spPr>
          <a:xfrm>
            <a:off x="0" y="1"/>
            <a:ext cx="20104100" cy="10792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ОБОЗНАЧЕНИЯ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Содержимое 54"/>
              <p:cNvSpPr>
                <a:spLocks noGrp="1"/>
              </p:cNvSpPr>
              <p:nvPr>
                <p:ph idx="1"/>
              </p:nvPr>
            </p:nvSpPr>
            <p:spPr>
              <a:xfrm>
                <a:off x="0" y="837680"/>
                <a:ext cx="20104100" cy="10471671"/>
              </a:xfrm>
            </p:spPr>
            <p:txBody>
              <a:bodyPr>
                <a:noAutofit/>
              </a:bodyPr>
              <a:lstStyle/>
              <a:p>
                <a:pPr marL="114300" indent="-23813" algn="just">
                  <a:buNone/>
                </a:pPr>
                <a:r>
                  <a:rPr lang="ru-RU" sz="32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ЗП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размер заработной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платы</a:t>
                </a:r>
                <a: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руб.; </a:t>
                </a:r>
                <a:r>
                  <a:rPr lang="ru-RU" sz="3200" b="1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ЗП</a:t>
                </a:r>
                <a:r>
                  <a:rPr lang="ru-RU" sz="3200" b="1" kern="1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размер заработной платы в базовом варианте моделирования, руб.; </a:t>
                </a:r>
                <a:r>
                  <a:rPr lang="ru-RU" sz="32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выручка предприятий от реализации товаров, работ,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услуг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году,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руб.; </a:t>
                </a:r>
                <a:r>
                  <a:rPr lang="ru-RU" sz="32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процент от выручки, направляемый на повышение заработной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платы</a:t>
                </a:r>
                <a: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году; </a:t>
                </a:r>
                <a:r>
                  <a:rPr lang="ru-RU" sz="32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 перераспределения прироста финансового результата между работающими гражданами и собственниками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предприятий</a:t>
                </a:r>
                <a: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году; </a:t>
                </a:r>
                <a:r>
                  <a:rPr lang="ru-RU" sz="32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ΔС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снижение себестоимости вследствие роста реализации товаров, работ,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услуг в</a:t>
                </a:r>
                <a: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руб.; </a:t>
                </a:r>
                <a:r>
                  <a:rPr lang="ru-RU" sz="3200" b="1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ru-RU" sz="3200" b="1" kern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</a:t>
                </a:r>
                <a:r>
                  <a:rPr lang="ru-RU" sz="3200" b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размер отчислений, направляемых на развитие предприятий, 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руб.; </a:t>
                </a:r>
                <a:r>
                  <a:rPr lang="ru-RU" sz="3200" b="1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</a:t>
                </a:r>
                <a:r>
                  <a:rPr lang="ru-RU" sz="3200" b="1" kern="1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выручка предприятий от реализации товаров, продукции, работ, услуг в базовом варианте моделирования, руб.; </a:t>
                </a:r>
                <a:r>
                  <a:rPr lang="ru-RU" sz="3200" b="1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ru-RU" sz="3200" b="1" kern="1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процент от выручки, направляемый на повышение заработной платы работающих граждан, в базовом варианте моделирования; </a:t>
                </a:r>
                <a:r>
                  <a:rPr lang="ru-RU" sz="3200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объём реализации товаров, продукции, работ, услуг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предприятиями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ед.; </a:t>
                </a:r>
                <a:r>
                  <a:rPr lang="ru-RU" sz="3200" b="1" i="1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3200" b="1" kern="1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объём реализации товаров, продукции, работ, услуг предприятиями в базовом варианте моделирования, ед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.;</a:t>
                </a:r>
                <a: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3200" b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условно-переменные издержки предприятий при реализации товаров, работ,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услуг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руб.; </a:t>
                </a:r>
                <a:r>
                  <a:rPr lang="ru-RU" sz="3200" b="1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3200" b="1" kern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условно-постоянные издержки предприятий при реализации товаров, работ,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услуг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.;</a:t>
                </a:r>
                <a: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b="1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3200" b="1" kern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суммарные издержки предприятий при реализации товаров, работ,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услуг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году,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руб.; </a:t>
                </a:r>
                <a:r>
                  <a:rPr lang="ru-RU" sz="3200" b="1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3200" b="1" kern="1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суммб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суммарные издержки предприятий при реализации товаров, работ, услуг в базовом варианте моделирования руб.;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ru-RU" sz="3200" b="1" i="1" kern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1" i="1" kern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ru-RU" sz="3200" b="1" i="1" kern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3200" b="1" i="1" kern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 kern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ru-RU" sz="3200" b="1" i="1" kern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kern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3200" b="1" i="1" kern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суммарный объём реализации товаров, работ, услуг предприятиями, ед.; </a:t>
                </a:r>
                <a:r>
                  <a:rPr lang="ru-RU" sz="3200" b="1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подразделений предприятия, объём реализации товаров, работ, услуг которых учитывается при распределении условно-постоянных издержек предприятия; </a:t>
                </a:r>
                <a:r>
                  <a:rPr lang="ru-RU" sz="32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ФР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финансовый результат предприятий от реализации товаров, работ,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услуг</a:t>
                </a:r>
                <a: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 руб.; </a:t>
                </a:r>
                <a:r>
                  <a:rPr lang="ru-RU" sz="3200" b="1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ФР</a:t>
                </a:r>
                <a:r>
                  <a:rPr lang="ru-RU" sz="3200" b="1" kern="1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финансовый результат предприятий от реализации товаров, работ, услуг в базовом варианте моделирования, руб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.; </a:t>
                </a:r>
                <a:r>
                  <a:rPr lang="ru-RU" sz="3200" b="1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ru-RU" sz="3200" b="1" kern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</a:t>
                </a:r>
                <a:r>
                  <a:rPr lang="ru-RU" sz="3200" b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доля условно-переменных издержек в структуре себестоимости реализованных товаров, работ,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услуг</a:t>
                </a:r>
                <a: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году; </a:t>
                </a:r>
                <a:r>
                  <a:rPr lang="ru-RU" sz="3200" b="1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ru-RU" sz="3200" b="1" kern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</a:t>
                </a:r>
                <a:r>
                  <a:rPr lang="ru-RU" sz="3200" b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i="1" kern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доля условно-постоянных издержек в структуре себестоимости реализованных товаров, работ,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услуг</a:t>
                </a:r>
                <a:r>
                  <a:rPr lang="en-US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</a:t>
                </a:r>
                <a:r>
                  <a:rPr lang="ru-RU" sz="3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</a:t>
                </a:r>
                <a:r>
                  <a:rPr lang="en-US" sz="3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604838" algn="just">
                  <a:buNone/>
                </a:pP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Содержимое 5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7680"/>
                <a:ext cx="20104100" cy="10471671"/>
              </a:xfrm>
              <a:blipFill>
                <a:blip r:embed="rId2"/>
                <a:stretch>
                  <a:fillRect r="-334" b="-1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19127449" y="10707233"/>
            <a:ext cx="976651" cy="602118"/>
          </a:xfrm>
        </p:spPr>
        <p:txBody>
          <a:bodyPr/>
          <a:lstStyle/>
          <a:p>
            <a:pPr>
              <a:defRPr/>
            </a:pPr>
            <a:fld id="{40F62D2A-937C-45CF-A20B-89CFB7ED1367}" type="slidenum">
              <a:rPr lang="ru-RU" sz="3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sz="32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512484" y="-253808"/>
            <a:ext cx="304592" cy="5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0791" tIns="75396" rIns="150791" bIns="75396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 sz="2309">
              <a:solidFill>
                <a:prstClr val="black"/>
              </a:solidFill>
            </a:endParaRPr>
          </a:p>
        </p:txBody>
      </p:sp>
      <p:sp>
        <p:nvSpPr>
          <p:cNvPr id="54" name="Заголовок 53"/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933731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ИННОВАЦИОННЫХ ФИНАНСОВЫХ ТЕХНОЛОГИЙ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одержимое 54"/>
          <p:cNvSpPr>
            <a:spLocks noGrp="1"/>
          </p:cNvSpPr>
          <p:nvPr>
            <p:ph idx="1"/>
          </p:nvPr>
        </p:nvSpPr>
        <p:spPr>
          <a:xfrm>
            <a:off x="0" y="1917716"/>
            <a:ext cx="20104100" cy="9391634"/>
          </a:xfrm>
        </p:spPr>
        <p:txBody>
          <a:bodyPr>
            <a:noAutofit/>
          </a:bodyPr>
          <a:lstStyle/>
          <a:p>
            <a:pPr marL="114300" indent="604838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«Финансы» МГТУ им. Н.Э. Баумана разработаны методологические и практические основы инновационных финансовых технологий развития предприятий и экономики России. Такими инструментами являются: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прогрессивная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оплаты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труда; медицинские накопительные счета (МНС)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России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персональные накопительные пенсионные счета (ПНПС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граждан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 суверенная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эмиссия; государственное социальное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мотивирование развития предприятий.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все эти инструменты, заключается 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 доходов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граждан и их семей, что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выгодно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собственникам, и государству.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инструменты, используемые совместно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 много раз увеличить выручку, прибыль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заработную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плату предприятий; сделать кредитование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беспроцентным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возможностью не возвращать часть или полностью «тело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кредита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сокращать постепенно, начиная с первого года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социальные отчисления и довести их примерно через 20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до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нуля и при этом существенно увеличить налоговые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обеспечить за счет средств, накапливаемых на МНС и ПНПС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предприятия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экономику России долгосрочными дешевыми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средствами.</a:t>
            </a:r>
          </a:p>
          <a:p>
            <a:pPr marL="114300" indent="604838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финансовые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предприятий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экономики России могут быть использованы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любого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и его структурного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19374563" y="10707233"/>
            <a:ext cx="729537" cy="602118"/>
          </a:xfrm>
        </p:spPr>
        <p:txBody>
          <a:bodyPr/>
          <a:lstStyle/>
          <a:p>
            <a:pPr>
              <a:defRPr/>
            </a:pPr>
            <a:fld id="{40F62D2A-937C-45CF-A20B-89CFB7ED1367}" type="slidenum">
              <a:rPr lang="ru-RU" sz="3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sz="32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512484" y="-253808"/>
            <a:ext cx="304592" cy="5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0791" tIns="75396" rIns="150791" bIns="75396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 sz="2309">
              <a:solidFill>
                <a:prstClr val="black"/>
              </a:solidFill>
            </a:endParaRPr>
          </a:p>
        </p:txBody>
      </p:sp>
      <p:sp>
        <p:nvSpPr>
          <p:cNvPr id="54" name="Заголовок 53"/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933731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ПРОГРЕССИВНОЙ ОПЛАТЫ ТРУДА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одержимое 54"/>
          <p:cNvSpPr>
            <a:spLocks noGrp="1"/>
          </p:cNvSpPr>
          <p:nvPr>
            <p:ph idx="1"/>
          </p:nvPr>
        </p:nvSpPr>
        <p:spPr>
          <a:xfrm>
            <a:off x="0" y="1917716"/>
            <a:ext cx="20104100" cy="9391634"/>
          </a:xfrm>
        </p:spPr>
        <p:txBody>
          <a:bodyPr>
            <a:noAutofit/>
          </a:bodyPr>
          <a:lstStyle/>
          <a:p>
            <a:pPr marL="114300" indent="604838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необходимое (товары, работы, услуги) для жизни людей в обществе в любом государстве создаётся в процессе труда. Это может быть труд на предприятиях любой формы собственности и масштаба (крупные, средние, мелкие), труд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труд в рамках домашних хозяйств (воспитание детей, приготовление еды, уборка и т.д.). Другими словами, основные общественные отношения, необходимые для достойной жизни людей сосредоточены в сфере трудовых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4838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постоянно слышим по радио и телевидению, читаем в средствах массовой информации о различных формах социальной поддержки. Но чтобы поддержать, сначала нужно создать (произвести в процессе труда) товары, работы и услуги и наполнить бюджеты всех уровней. Другими словами, в общественных отношениях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не распределить, а создать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604838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производства товаров, выполнения работ и оказания услуг на всех операциях используется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живой труд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(труд работающих граждан)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овеществлённый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(здания, оборудование, материалы, комплектующие, отопление, освещение и т.д.). Овеществлённый труд без живого ничего не произведёт. Поэтому главным инструментом развития экономики является живой труд – эффективное творческое использование овеществлённого труда с целью производства товаров, выполнения работ и оказания услуг.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словами, для развития любого государства главным является мотивация (путем роста заработной платы) работающих граждан (трудовых коллективов) к эффективному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4838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при росте выручки и прибыли (финансового результата) заработная плата должна расти темпами не ниже выручки. Также экономически закономерно, что при росте выручки и прибыли автоматически снижается себестоимость за счет условно- постоянных затрат на единицу продукции и, соответственно, образуется дополнительная прибыль, которую, как показано выше прежде всего, опять же, следует направлять на рост заработной платы (живой труд) и развитие (овеществленный труд).</a:t>
            </a:r>
          </a:p>
          <a:p>
            <a:pPr marL="114300" indent="604838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словами, в социальном государстве экономически закономерно, чтобы темпы роста зарплаты опережали темп роста выручки.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таким соотношением темпов роста выручки и зарплаты и понимается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прогрессивная система оплаты труда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которая, как будет показано ниже, при соблюдении устанавливаемых в процессе экономико-математического моделирования пропорций выгодна и для работающих, и для собственников, и для государства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19374563" y="10707233"/>
            <a:ext cx="729537" cy="602118"/>
          </a:xfrm>
        </p:spPr>
        <p:txBody>
          <a:bodyPr/>
          <a:lstStyle/>
          <a:p>
            <a:pPr>
              <a:defRPr/>
            </a:pPr>
            <a:fld id="{40F62D2A-937C-45CF-A20B-89CFB7ED1367}" type="slidenum">
              <a:rPr lang="ru-RU" sz="3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sz="32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одержимое 55"/>
          <p:cNvSpPr>
            <a:spLocks noGrp="1"/>
          </p:cNvSpPr>
          <p:nvPr>
            <p:ph idx="4294967295"/>
          </p:nvPr>
        </p:nvSpPr>
        <p:spPr>
          <a:xfrm>
            <a:off x="2512484" y="1854787"/>
            <a:ext cx="15079133" cy="884679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0" y="0"/>
            <a:ext cx="20104100" cy="105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Экономико-математическая модель инновационного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системы России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A38C88F-37BD-463F-B80C-0107747F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62706"/>
              </p:ext>
            </p:extLst>
          </p:nvPr>
        </p:nvGraphicFramePr>
        <p:xfrm>
          <a:off x="2318080" y="1124129"/>
          <a:ext cx="15079134" cy="1019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7724">
                  <a:extLst>
                    <a:ext uri="{9D8B030D-6E8A-4147-A177-3AD203B41FA5}">
                      <a16:colId xmlns:a16="http://schemas.microsoft.com/office/drawing/2014/main" val="680653117"/>
                    </a:ext>
                  </a:extLst>
                </a:gridCol>
                <a:gridCol w="1221410">
                  <a:extLst>
                    <a:ext uri="{9D8B030D-6E8A-4147-A177-3AD203B41FA5}">
                      <a16:colId xmlns:a16="http://schemas.microsoft.com/office/drawing/2014/main" val="501630879"/>
                    </a:ext>
                  </a:extLst>
                </a:gridCol>
              </a:tblGrid>
              <a:tr h="531011">
                <a:tc gridSpan="2">
                  <a:txBody>
                    <a:bodyPr/>
                    <a:lstStyle/>
                    <a:p>
                      <a:r>
                        <a:rPr lang="ru-RU" sz="2300" dirty="0"/>
                        <a:t>Целевая функция</a:t>
                      </a:r>
                    </a:p>
                  </a:txBody>
                  <a:tcPr marL="150791" marR="150791" marT="75396" marB="7539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29065"/>
                  </a:ext>
                </a:extLst>
              </a:tr>
              <a:tr h="809291"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(1)</a:t>
                      </a:r>
                      <a:endParaRPr lang="ru-RU" sz="3200" dirty="0"/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63358164"/>
                  </a:ext>
                </a:extLst>
              </a:tr>
              <a:tr h="805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658670411"/>
                  </a:ext>
                </a:extLst>
              </a:tr>
              <a:tr h="881091"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(2)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125710597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(3)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265414237"/>
                  </a:ext>
                </a:extLst>
              </a:tr>
              <a:tr h="1777155"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(4)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507875475"/>
                  </a:ext>
                </a:extLst>
              </a:tr>
              <a:tr h="1183014"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(</a:t>
                      </a: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5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)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2999618114"/>
                  </a:ext>
                </a:extLst>
              </a:tr>
              <a:tr h="1829857"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(</a:t>
                      </a: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6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)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927830396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(</a:t>
                      </a: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7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)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38898049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25220-276C-49A6-8C19-9704A0150EC8}"/>
                  </a:ext>
                </a:extLst>
              </p:cNvPr>
              <p:cNvSpPr txBox="1"/>
              <p:nvPr/>
            </p:nvSpPr>
            <p:spPr>
              <a:xfrm>
                <a:off x="2349933" y="1697784"/>
                <a:ext cx="1129345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ЗП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ВР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l-G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ФР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ФР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б</m:t>
                            </m:r>
                          </m:sub>
                        </m:sSub>
                      </m:e>
                    </m:d>
                    <m:r>
                      <a:rPr lang="el-G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25220-276C-49A6-8C19-9704A0150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33" y="1697784"/>
                <a:ext cx="11293458" cy="677108"/>
              </a:xfrm>
              <a:prstGeom prst="rect">
                <a:avLst/>
              </a:prstGeom>
              <a:blipFill>
                <a:blip r:embed="rId3"/>
                <a:stretch>
                  <a:fillRect t="-24324" b="-49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D0C547-7226-49A3-A999-E40CA18EE15F}"/>
                  </a:ext>
                </a:extLst>
              </p:cNvPr>
              <p:cNvSpPr txBox="1"/>
              <p:nvPr/>
            </p:nvSpPr>
            <p:spPr>
              <a:xfrm>
                <a:off x="2349933" y="3205757"/>
                <a:ext cx="11337784" cy="714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Д</m:t>
                        </m:r>
                      </m:e>
                      <m:sub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разв.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ФР</m:t>
                        </m:r>
                      </m:e>
                      <m:sub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б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l-G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d>
                      <m:dPr>
                        <m:ctrlPr>
                          <a:rPr lang="el-G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ФР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ФР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б</m:t>
                            </m:r>
                          </m:sub>
                        </m:sSub>
                      </m:e>
                    </m:d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Н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пр.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D0C547-7226-49A3-A999-E40CA18E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33" y="3205757"/>
                <a:ext cx="11337784" cy="714811"/>
              </a:xfrm>
              <a:prstGeom prst="rect">
                <a:avLst/>
              </a:prstGeom>
              <a:blipFill>
                <a:blip r:embed="rId4"/>
                <a:stretch>
                  <a:fillRect t="-17094" r="-177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C50202-050A-4582-AD75-88D894C165BA}"/>
                  </a:ext>
                </a:extLst>
              </p:cNvPr>
              <p:cNvSpPr txBox="1"/>
              <p:nvPr/>
            </p:nvSpPr>
            <p:spPr>
              <a:xfrm>
                <a:off x="2424250" y="4148993"/>
                <a:ext cx="3776740" cy="986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</a:rPr>
                              <m:t>ВР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б</m:t>
                            </m:r>
                          </m:sub>
                        </m:sSub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ФР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</a:rPr>
                              <m:t>ВР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</a:rPr>
                              <m:t>б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C50202-050A-4582-AD75-88D894C16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50" y="4148993"/>
                <a:ext cx="3776740" cy="986552"/>
              </a:xfrm>
              <a:prstGeom prst="rect">
                <a:avLst/>
              </a:prstGeom>
              <a:blipFill>
                <a:blip r:embed="rId5"/>
                <a:stretch>
                  <a:fillRect r="-7270" b="-9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B7A1EE-11DF-4BF1-831E-92E718F57E51}"/>
                  </a:ext>
                </a:extLst>
              </p:cNvPr>
              <p:cNvSpPr txBox="1"/>
              <p:nvPr/>
            </p:nvSpPr>
            <p:spPr>
              <a:xfrm>
                <a:off x="2349933" y="5530847"/>
                <a:ext cx="10785068" cy="1111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пер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пост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б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пер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пост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B7A1EE-11DF-4BF1-831E-92E718F57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33" y="5530847"/>
                <a:ext cx="10785068" cy="1111843"/>
              </a:xfrm>
              <a:prstGeom prst="rect">
                <a:avLst/>
              </a:prstGeom>
              <a:blipFill>
                <a:blip r:embed="rId6"/>
                <a:stretch>
                  <a:fillRect r="-1864"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1DF14B-3C6B-458B-AEC0-9971F65478C4}"/>
                  </a:ext>
                </a:extLst>
              </p:cNvPr>
              <p:cNvSpPr txBox="1"/>
              <p:nvPr/>
            </p:nvSpPr>
            <p:spPr>
              <a:xfrm>
                <a:off x="2349933" y="6994013"/>
                <a:ext cx="7377019" cy="1111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ФР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ВР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4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пер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пост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1DF14B-3C6B-458B-AEC0-9971F6547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33" y="6994013"/>
                <a:ext cx="7377019" cy="1111843"/>
              </a:xfrm>
              <a:prstGeom prst="rect">
                <a:avLst/>
              </a:prstGeom>
              <a:blipFill>
                <a:blip r:embed="rId7"/>
                <a:stretch>
                  <a:fillRect r="-3220"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B72E13-EB55-4DEF-9D6F-7357ED1684D3}"/>
                  </a:ext>
                </a:extLst>
              </p:cNvPr>
              <p:cNvSpPr txBox="1"/>
              <p:nvPr/>
            </p:nvSpPr>
            <p:spPr>
              <a:xfrm>
                <a:off x="2348973" y="8110791"/>
                <a:ext cx="4455259" cy="175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пост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пост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пер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пост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den>
                    </m:f>
                  </m:oMath>
                </a14:m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B72E13-EB55-4DEF-9D6F-7357ED168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973" y="8110791"/>
                <a:ext cx="4455259" cy="1759200"/>
              </a:xfrm>
              <a:prstGeom prst="rect">
                <a:avLst/>
              </a:prstGeom>
              <a:blipFill>
                <a:blip r:embed="rId8"/>
                <a:stretch>
                  <a:fillRect r="-6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D2C1E-B6A0-4088-A90A-EA5D3037472E}"/>
                  </a:ext>
                </a:extLst>
              </p:cNvPr>
              <p:cNvSpPr txBox="1"/>
              <p:nvPr/>
            </p:nvSpPr>
            <p:spPr>
              <a:xfrm>
                <a:off x="2318080" y="9931166"/>
                <a:ext cx="4291752" cy="1360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пер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пер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пер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пост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den>
                    </m:f>
                  </m:oMath>
                </a14:m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D2C1E-B6A0-4088-A90A-EA5D30374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080" y="9931166"/>
                <a:ext cx="4291752" cy="1360757"/>
              </a:xfrm>
              <a:prstGeom prst="rect">
                <a:avLst/>
              </a:prstGeom>
              <a:blipFill>
                <a:blip r:embed="rId9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9451421" y="10670203"/>
            <a:ext cx="652679" cy="602118"/>
          </a:xfrm>
          <a:prstGeom prst="rect">
            <a:avLst/>
          </a:prstGeom>
        </p:spPr>
        <p:txBody>
          <a:bodyPr/>
          <a:lstStyle/>
          <a:p>
            <a:pPr algn="r"/>
            <a:fld id="{AB7C7D02-7D08-4593-9CA8-598C0DC12764}" type="slidenum"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20104100" cy="5524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58" dirty="0">
                <a:latin typeface="Times New Roman" pitchFamily="18" charset="0"/>
                <a:cs typeface="Times New Roman" pitchFamily="18" charset="0"/>
              </a:rPr>
              <a:t>Результаты моделирования на одного работающего </a:t>
            </a:r>
            <a:r>
              <a:rPr lang="ru-RU" sz="3958" dirty="0" smtClean="0">
                <a:latin typeface="Times New Roman" pitchFamily="18" charset="0"/>
                <a:cs typeface="Times New Roman" pitchFamily="18" charset="0"/>
              </a:rPr>
              <a:t>в горно-металлургическом комбинате</a:t>
            </a:r>
            <a:endParaRPr lang="ru-RU" sz="3958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28594"/>
              </p:ext>
            </p:extLst>
          </p:nvPr>
        </p:nvGraphicFramePr>
        <p:xfrm>
          <a:off x="0" y="552405"/>
          <a:ext cx="20104100" cy="7631999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64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4783">
                  <a:extLst>
                    <a:ext uri="{9D8B030D-6E8A-4147-A177-3AD203B41FA5}">
                      <a16:colId xmlns:a16="http://schemas.microsoft.com/office/drawing/2014/main" val="2292819988"/>
                    </a:ext>
                  </a:extLst>
                </a:gridCol>
                <a:gridCol w="2894991">
                  <a:extLst>
                    <a:ext uri="{9D8B030D-6E8A-4147-A177-3AD203B41FA5}">
                      <a16:colId xmlns:a16="http://schemas.microsoft.com/office/drawing/2014/main" val="4112758778"/>
                    </a:ext>
                  </a:extLst>
                </a:gridCol>
                <a:gridCol w="2593430">
                  <a:extLst>
                    <a:ext uri="{9D8B030D-6E8A-4147-A177-3AD203B41FA5}">
                      <a16:colId xmlns:a16="http://schemas.microsoft.com/office/drawing/2014/main" val="3420533444"/>
                    </a:ext>
                  </a:extLst>
                </a:gridCol>
                <a:gridCol w="2593430">
                  <a:extLst>
                    <a:ext uri="{9D8B030D-6E8A-4147-A177-3AD203B41FA5}">
                      <a16:colId xmlns:a16="http://schemas.microsoft.com/office/drawing/2014/main" val="3713474032"/>
                    </a:ext>
                  </a:extLst>
                </a:gridCol>
                <a:gridCol w="1566852">
                  <a:extLst>
                    <a:ext uri="{9D8B030D-6E8A-4147-A177-3AD203B41FA5}">
                      <a16:colId xmlns:a16="http://schemas.microsoft.com/office/drawing/2014/main" val="2417290519"/>
                    </a:ext>
                  </a:extLst>
                </a:gridCol>
                <a:gridCol w="1891051">
                  <a:extLst>
                    <a:ext uri="{9D8B030D-6E8A-4147-A177-3AD203B41FA5}">
                      <a16:colId xmlns:a16="http://schemas.microsoft.com/office/drawing/2014/main" val="932793143"/>
                    </a:ext>
                  </a:extLst>
                </a:gridCol>
              </a:tblGrid>
              <a:tr h="3815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варианта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комбината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одного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работающего,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продукции на одного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работающего,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условно-постоянных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издержек в структуре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условно-переменных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издержек в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 себестоимости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Условно-постоянные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издержки,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Условно-переменные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издержки,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 от снижения себестоимости,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279 718,00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269 272,00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93,66%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6,34%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17 066,00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288 109,54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269 783,98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93,48%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6,52%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17 577,98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7 566,18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296 752,83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270 311,32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93,30%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6,70%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18 105,32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15 359,35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305 655,41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270 854,48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93,11%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6,89%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18 648,48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23 386,31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314 825,07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271 413,93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92,92%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7,08%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19 207,93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31 654,07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324 269,83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271 990,17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92,73%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7,27%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19 784,17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40 169,88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333 997,92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272 583,70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92,52%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7,48%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20 377,70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48 941,15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344 017,86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273 195,03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92,32%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7,68%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20 989,03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57 975,57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354 338,39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273 824,70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92,10%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7,90%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21 618,70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67 281,02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3714929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364 968,55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274 473,26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91,89%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8,11%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252 206,00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22 267,26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76 865,63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445067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7019678" y="15872955"/>
            <a:ext cx="571935" cy="602118"/>
          </a:xfrm>
          <a:prstGeom prst="rect">
            <a:avLst/>
          </a:prstGeom>
        </p:spPr>
        <p:txBody>
          <a:bodyPr/>
          <a:lstStyle/>
          <a:p>
            <a:fld id="{40F62D2A-937C-45CF-A20B-89CFB7ED136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9451421" y="10707232"/>
            <a:ext cx="652679" cy="60211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61997"/>
              </p:ext>
            </p:extLst>
          </p:nvPr>
        </p:nvGraphicFramePr>
        <p:xfrm>
          <a:off x="-2" y="552405"/>
          <a:ext cx="20104101" cy="6939962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429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2130">
                  <a:extLst>
                    <a:ext uri="{9D8B030D-6E8A-4147-A177-3AD203B41FA5}">
                      <a16:colId xmlns:a16="http://schemas.microsoft.com/office/drawing/2014/main" val="2292819988"/>
                    </a:ext>
                  </a:extLst>
                </a:gridCol>
                <a:gridCol w="2526985">
                  <a:extLst>
                    <a:ext uri="{9D8B030D-6E8A-4147-A177-3AD203B41FA5}">
                      <a16:colId xmlns:a16="http://schemas.microsoft.com/office/drawing/2014/main" val="4112758778"/>
                    </a:ext>
                  </a:extLst>
                </a:gridCol>
                <a:gridCol w="2167909">
                  <a:extLst>
                    <a:ext uri="{9D8B030D-6E8A-4147-A177-3AD203B41FA5}">
                      <a16:colId xmlns:a16="http://schemas.microsoft.com/office/drawing/2014/main" val="3420533444"/>
                    </a:ext>
                  </a:extLst>
                </a:gridCol>
                <a:gridCol w="1957304">
                  <a:extLst>
                    <a:ext uri="{9D8B030D-6E8A-4147-A177-3AD203B41FA5}">
                      <a16:colId xmlns:a16="http://schemas.microsoft.com/office/drawing/2014/main" val="3713474032"/>
                    </a:ext>
                  </a:extLst>
                </a:gridCol>
                <a:gridCol w="2061548">
                  <a:extLst>
                    <a:ext uri="{9D8B030D-6E8A-4147-A177-3AD203B41FA5}">
                      <a16:colId xmlns:a16="http://schemas.microsoft.com/office/drawing/2014/main" val="2417290519"/>
                    </a:ext>
                  </a:extLst>
                </a:gridCol>
                <a:gridCol w="2247036">
                  <a:extLst>
                    <a:ext uri="{9D8B030D-6E8A-4147-A177-3AD203B41FA5}">
                      <a16:colId xmlns:a16="http://schemas.microsoft.com/office/drawing/2014/main" val="2052477074"/>
                    </a:ext>
                  </a:extLst>
                </a:gridCol>
                <a:gridCol w="1876060">
                  <a:extLst>
                    <a:ext uri="{9D8B030D-6E8A-4147-A177-3AD203B41FA5}">
                      <a16:colId xmlns:a16="http://schemas.microsoft.com/office/drawing/2014/main" val="3674076932"/>
                    </a:ext>
                  </a:extLst>
                </a:gridCol>
              </a:tblGrid>
              <a:tr h="312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варианта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с учётом роста средней выручки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предприятий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отчислений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заработной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на повышение заработной платы,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с учётом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прогрессивной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стимулирования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труда,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роста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отчислений в фонд развития,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Среднемесячные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в фонд развития,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результат,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33 681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12,04%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33 681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10 446,00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10 446,00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34 691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13,96%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5 515,69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40 207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1,194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1 891,09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12 337,09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18 325,56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35 732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15,81%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11 196,85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46 929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3 838,92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14 284,92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26 441,51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36 804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17,62%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17 048,45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53 853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1,599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5 845,18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16 291,18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34 800,93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37 908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19,37%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23 075,60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60 984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1,811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7 911,63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18 357,63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43 411,14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39 046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29 283,56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68 329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2,029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10 040,08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20 486,08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52 279,65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40 217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22,72%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35 677,76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75 895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12 232,37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22 678,37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61 414,22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41 423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24,33%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42 263,78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83 687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2,485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14 490,44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24 936,44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70 822,83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42 666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25,88%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49 047,39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91 713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2,723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16 816,25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27 262,25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80 513,70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3714929"/>
                  </a:ext>
                </a:extLst>
              </a:tr>
              <a:tr h="34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412" marR="5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</a:p>
                  </a:txBody>
                  <a:tcPr marL="113094" marR="113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43 946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27,39%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56 034,50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99 981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2,968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19 211,83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29 657,83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90 495,29 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445067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7019678" y="15872955"/>
            <a:ext cx="571935" cy="602118"/>
          </a:xfrm>
          <a:prstGeom prst="rect">
            <a:avLst/>
          </a:prstGeom>
        </p:spPr>
        <p:txBody>
          <a:bodyPr/>
          <a:lstStyle/>
          <a:p>
            <a:fld id="{40F62D2A-937C-45CF-A20B-89CFB7ED136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9451420" y="10707232"/>
            <a:ext cx="652679" cy="60211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44F911B3-7DB4-4535-B145-4C77F71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0104100" cy="5524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Результаты моделирования на одного работающего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горно-металлургическом комбинате (окончание)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 txBox="1">
            <a:spLocks noGrp="1"/>
          </p:cNvSpPr>
          <p:nvPr>
            <p:ph type="sldNum" idx="12"/>
          </p:nvPr>
        </p:nvSpPr>
        <p:spPr>
          <a:xfrm>
            <a:off x="19295742" y="10707232"/>
            <a:ext cx="80835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6"/>
          <p:cNvSpPr>
            <a:spLocks noChangeArrowheads="1"/>
          </p:cNvSpPr>
          <p:nvPr/>
        </p:nvSpPr>
        <p:spPr bwMode="auto">
          <a:xfrm>
            <a:off x="0" y="0"/>
            <a:ext cx="201041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ВЫВОДЫ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63" name="Rectangle 6"/>
          <p:cNvSpPr>
            <a:spLocks noChangeArrowheads="1"/>
          </p:cNvSpPr>
          <p:nvPr/>
        </p:nvSpPr>
        <p:spPr bwMode="auto">
          <a:xfrm>
            <a:off x="18391" y="615553"/>
            <a:ext cx="20085709" cy="90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19138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Реализованная на горно-металлургическом комбинате предлагаемая инновационная финансовая технология (прогрессивная система оплаты труда) развития предприятий и экономики России, гармонично сочетающая интересы работающих граждан, собственников и государства, даёт возможность:</a:t>
            </a:r>
          </a:p>
          <a:p>
            <a:pPr indent="71913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вполне достижимых темпах роста выручки на 3% в год обеспечить рост средней заработной платы работающих граждан за 9 лет в 2,97 раза, столб. 13 строки 10 и 1 (99 981 : 33 681 = 2,97). Рост заработной платы, обеспечиваемый предлагаемыми социальными финансовыми технологиями, способствует росту покупательной способности граждан соответствующего региона (стимулирует спрос), а это, в свою очередь, позволяет предприятиям наращивать объёмы реализации продукции, что в совокупности обеспечивает их развитие и последующий рост заработной платы работающих.</a:t>
            </a:r>
          </a:p>
          <a:p>
            <a:pPr indent="71913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 в фонд развития за 9 лет от одного работающего в 2,84 раза (столб. 16, строка 10 и строка 1 (29 657,83 : 10 446,00 = 2,84)). Другими словами, если собственник будет мотивировать работающих за счёт увеличения заработной платы к росту объёмов реализации, то средства на развитие будут расти более высокими темпами, чем выручка. Если же собственник всю прибыль заберёт себе, как это в настоящее время делается на многих предприятиях, то увеличить объём реализации без мотивации за счёт роста заработной платы работающих граждан у него не получится, а, следовательно, средств на развитие будет намного меньше.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мотивация работающих за счёт увеличения заработной платы, а собственников за счет роста отчислений в фонд развития чрезвычайно выгодна и для собственника.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важно, что рост заработной платы, жёстко увязанный с увеличением реализации продукции, стимулирует весь трудовой коллектив к развитию предприятия.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словами, не только собственник и высшее руководство, а весь трудовой коллектив становится заинтересованным в развитии своего предприятия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9138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Увеличить финансовый результат за 9 лет от одного работающего в 8,66 раза (столбец 17, строка 10 и строка 1 (90 495,29 : 10 446 = 8,66)), что обеспечит существенный рост отчислений на рост заработной платы трудового коллектива и отчислений на развитие предприятия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 txBox="1">
            <a:spLocks noGrp="1"/>
          </p:cNvSpPr>
          <p:nvPr>
            <p:ph type="sldNum" idx="12"/>
          </p:nvPr>
        </p:nvSpPr>
        <p:spPr>
          <a:xfrm>
            <a:off x="19277352" y="10655955"/>
            <a:ext cx="80835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6"/>
          <p:cNvSpPr>
            <a:spLocks noChangeArrowheads="1"/>
          </p:cNvSpPr>
          <p:nvPr/>
        </p:nvSpPr>
        <p:spPr bwMode="auto">
          <a:xfrm>
            <a:off x="0" y="0"/>
            <a:ext cx="201041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ЗАКЛЮЧЕНИЕ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63" name="Rectangle 6"/>
          <p:cNvSpPr>
            <a:spLocks noChangeArrowheads="1"/>
          </p:cNvSpPr>
          <p:nvPr/>
        </p:nvSpPr>
        <p:spPr bwMode="auto">
          <a:xfrm>
            <a:off x="18391" y="615553"/>
            <a:ext cx="20085709" cy="997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19138" algn="just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рассматриваемом примере за 9 лет выручка увеличивается на 31%, соответственно, налог на добавленную стоимость увеличивается в среднем по России примерно на такую же величину. Финансовый результат возрастает в 8,66 раз, что обеспечивает примерно такой же рост налога на прибыль, а доходы трудового коллектива увеличиваются в 2,97 раз, что обеспечивает примерно такой же рост подоходного налога и социальных отчислений.</a:t>
            </a:r>
          </a:p>
          <a:p>
            <a:pPr indent="719138" algn="just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предложенный механизм (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прогрессивная система оплаты труда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обеспечивает значительный рост поступлений во все элементы финансовой системы России (домашние хозяйства, предприятия и государственные финансы).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84c87a7a7_0_20"/>
          <p:cNvSpPr txBox="1">
            <a:spLocks noGrp="1"/>
          </p:cNvSpPr>
          <p:nvPr>
            <p:ph type="sldNum" idx="12"/>
          </p:nvPr>
        </p:nvSpPr>
        <p:spPr>
          <a:xfrm>
            <a:off x="19199277" y="10707250"/>
            <a:ext cx="904823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79823"/>
            <a:ext cx="201041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«Финансы» МГТУ им. Н.Э. Баумана,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работник сферы образования РФ  	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Е.В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Соколов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8 916 136 39 49 моб.;  8 499 267 17 62 раб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ibm5-moskwa@rambler.ru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66;p10"/>
          <p:cNvSpPr txBox="1"/>
          <p:nvPr/>
        </p:nvSpPr>
        <p:spPr>
          <a:xfrm>
            <a:off x="1599712" y="596170"/>
            <a:ext cx="8686800" cy="189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50" rIns="0" bIns="0" anchor="t" anchorCtr="0">
            <a:spAutoFit/>
          </a:bodyPr>
          <a:lstStyle/>
          <a:p>
            <a:pPr marL="0" marR="83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ru-RU" sz="6100" b="1" i="0" u="none" strike="noStrike" cap="none" dirty="0">
                <a:solidFill>
                  <a:srgbClr val="0071C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СПАСИБО </a:t>
            </a:r>
            <a:br>
              <a:rPr lang="ru-RU" sz="6100" b="1" i="0" u="none" strike="noStrike" cap="none" dirty="0">
                <a:solidFill>
                  <a:srgbClr val="0071C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6100" b="1" i="0" u="none" strike="noStrike" cap="none" dirty="0">
                <a:solidFill>
                  <a:srgbClr val="0071C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 ВНИМАНИЕ! </a:t>
            </a:r>
            <a:endParaRPr sz="6100" b="1" i="0" u="none" strike="noStrike" cap="none" dirty="0">
              <a:solidFill>
                <a:srgbClr val="0071C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272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2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1426</Words>
  <Application>Microsoft Office PowerPoint</Application>
  <PresentationFormat>Произвольный</PresentationFormat>
  <Paragraphs>303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Times New Roman</vt:lpstr>
      <vt:lpstr>Arial</vt:lpstr>
      <vt:lpstr>IBM Plex Mono</vt:lpstr>
      <vt:lpstr>DejaVu Sans</vt:lpstr>
      <vt:lpstr>IBM Plex Sans</vt:lpstr>
      <vt:lpstr>Calibri</vt:lpstr>
      <vt:lpstr>Montserrat SemiBold</vt:lpstr>
      <vt:lpstr>Cambria Math</vt:lpstr>
      <vt:lpstr>1_Тема2</vt:lpstr>
      <vt:lpstr>Презентация PowerPoint</vt:lpstr>
      <vt:lpstr>ИНСТРУМЕНТЫ ИННОВАЦИОННЫХ ФИНАНСОВЫХ ТЕХНОЛОГИЙ</vt:lpstr>
      <vt:lpstr>ТЕОРЕТИЧЕСКИЕ ОСНОВЫ ПРОГРЕССИВНОЙ ОПЛАТЫ ТРУДА</vt:lpstr>
      <vt:lpstr>Презентация PowerPoint</vt:lpstr>
      <vt:lpstr>Результаты моделирования на одного работающего в горно-металлургическом комбинате</vt:lpstr>
      <vt:lpstr>Результаты моделирования на одного работающего в горно-металлургическом комбинате (окончание)</vt:lpstr>
      <vt:lpstr>Презентация PowerPoint</vt:lpstr>
      <vt:lpstr>Презентация PowerPoint</vt:lpstr>
      <vt:lpstr>Презентация PowerPoint</vt:lpstr>
      <vt:lpstr>ИСПОЛЬЗУЕМЫЕ ОБОЗНАЧЕНИЯ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Климчик</dc:creator>
  <cp:lastModifiedBy>ИБМ5</cp:lastModifiedBy>
  <cp:revision>111</cp:revision>
  <cp:lastPrinted>2025-02-26T14:14:19Z</cp:lastPrinted>
  <dcterms:created xsi:type="dcterms:W3CDTF">2018-10-03T13:56:53Z</dcterms:created>
  <dcterms:modified xsi:type="dcterms:W3CDTF">2025-02-26T14:18:19Z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2018-10-03T00:00:00Z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2018-10-03T00:00:00Z</vt:filetime>
  </property>
</Properties>
</file>