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9"/>
  </p:notesMasterIdLst>
  <p:sldIdLst>
    <p:sldId id="256" r:id="rId4"/>
    <p:sldId id="269" r:id="rId5"/>
    <p:sldId id="270" r:id="rId6"/>
    <p:sldId id="280" r:id="rId7"/>
    <p:sldId id="267" r:id="rId8"/>
    <p:sldId id="268" r:id="rId9"/>
    <p:sldId id="277" r:id="rId10"/>
    <p:sldId id="278" r:id="rId11"/>
    <p:sldId id="279" r:id="rId12"/>
    <p:sldId id="275" r:id="rId13"/>
    <p:sldId id="282" r:id="rId14"/>
    <p:sldId id="281" r:id="rId15"/>
    <p:sldId id="264" r:id="rId16"/>
    <p:sldId id="265" r:id="rId17"/>
    <p:sldId id="276" r:id="rId18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&#1052;&#1043;&#1058;&#1059;%20&#1080;&#1084;.%20&#1053;.&#1069;.%20&#1041;&#1072;&#1091;&#1084;&#1072;&#1085;&#1072;\2025%20&#1075;&#1086;&#1076;\&#1050;&#1086;&#1085;&#1092;&#1077;&#1088;&#1077;&#1085;&#1094;&#1080;&#1103;%2030-&#1083;&#1077;&#1090;&#1080;&#1077;%20&#1082;&#1072;&#1092;&#1077;&#1076;&#1088;&#1099;\&#1057;&#1091;&#1074;&#1077;&#1088;&#1077;&#1085;&#1085;&#1072;&#1103;%20&#1101;&#1084;&#1080;&#1089;&#1089;&#1080;&#1103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&#1052;&#1043;&#1058;&#1059;%20&#1080;&#1084;.%20&#1053;.&#1069;.%20&#1041;&#1072;&#1091;&#1084;&#1072;&#1085;&#1072;\2025%20&#1075;&#1086;&#1076;\&#1050;&#1086;&#1085;&#1092;&#1077;&#1088;&#1077;&#1085;&#1094;&#1080;&#1103;%2030-&#1083;&#1077;&#1090;&#1080;&#1077;%20&#1082;&#1072;&#1092;&#1077;&#1076;&#1088;&#1099;\&#1057;&#1091;&#1074;&#1077;&#1088;&#1077;&#1085;&#1085;&#1072;&#1103;%20&#1101;&#1084;&#1080;&#1089;&#1089;&#1080;&#1103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&#1052;&#1043;&#1058;&#1059;%20&#1080;&#1084;.%20&#1053;.&#1069;.%20&#1041;&#1072;&#1091;&#1084;&#1072;&#1085;&#1072;\2025%20&#1075;&#1086;&#1076;\&#1050;&#1086;&#1085;&#1092;&#1077;&#1088;&#1077;&#1085;&#1094;&#1080;&#1103;%2030-&#1083;&#1077;&#1090;&#1080;&#1077;%20&#1082;&#1072;&#1092;&#1077;&#1076;&#1088;&#1099;\&#1057;&#1091;&#1074;&#1077;&#1088;&#1077;&#1085;&#1085;&#1072;&#1103;%20&#1101;&#1084;&#1080;&#1089;&#1089;&#1080;&#1103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&#1052;&#1043;&#1058;&#1059;%20&#1080;&#1084;.%20&#1053;.&#1069;.%20&#1041;&#1072;&#1091;&#1084;&#1072;&#1085;&#1072;\2025%20&#1075;&#1086;&#1076;\&#1050;&#1086;&#1085;&#1092;&#1077;&#1088;&#1077;&#1085;&#1094;&#1080;&#1103;%2030-&#1083;&#1077;&#1090;&#1080;&#1077;%20&#1082;&#1072;&#1092;&#1077;&#1076;&#1088;&#1099;\&#1057;&#1091;&#1074;&#1077;&#1088;&#1077;&#1085;&#1085;&#1072;&#1103;%20&#1101;&#1084;&#1080;&#1089;&#1089;&#1080;&#1103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Среднемесячная выручка предприятий на одного работающего, руб.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666666666666666E-2"/>
                  <c:y val="-5.32319391634980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D73-4AD2-9E1D-666167A649BA}"/>
                </c:ext>
              </c:extLst>
            </c:dLbl>
            <c:dLbl>
              <c:idx val="1"/>
              <c:layout>
                <c:manualLayout>
                  <c:x val="1.9444444444444445E-2"/>
                  <c:y val="-4.5627376425855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D73-4AD2-9E1D-666167A649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Лист1!$C$28:$C$29</c:f>
              <c:strCache>
                <c:ptCount val="2"/>
                <c:pt idx="0">
                  <c:v>В первый год</c:v>
                </c:pt>
                <c:pt idx="1">
                  <c:v>Через 10 лет</c:v>
                </c:pt>
              </c:strCache>
            </c:strRef>
          </c:cat>
          <c:val>
            <c:numRef>
              <c:f>Лист1!$D$28:$D$29</c:f>
              <c:numCache>
                <c:formatCode>#\ ##0.00_ ;[Red]\-#\ ##0.00\ </c:formatCode>
                <c:ptCount val="2"/>
                <c:pt idx="0">
                  <c:v>192425.39</c:v>
                </c:pt>
                <c:pt idx="1">
                  <c:v>395180.79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73-4AD2-9E1D-666167A649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66778751"/>
        <c:axId val="1175035423"/>
        <c:axId val="0"/>
      </c:bar3DChart>
      <c:catAx>
        <c:axId val="1166778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5035423"/>
        <c:crosses val="autoZero"/>
        <c:auto val="1"/>
        <c:lblAlgn val="ctr"/>
        <c:lblOffset val="100"/>
        <c:noMultiLvlLbl val="0"/>
      </c:catAx>
      <c:valAx>
        <c:axId val="1175035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_ ;[Red]\-#\ ##0\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67787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Среднемесячная</a:t>
            </a:r>
            <a:r>
              <a:rPr lang="ru-RU" baseline="0"/>
              <a:t> номинальная начисленная заработная плата с учётом прогрессивной системы стимулирования труда</a:t>
            </a:r>
            <a:r>
              <a:rPr lang="ru-RU"/>
              <a:t>, руб.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3333333333333332E-3"/>
                  <c:y val="-4.8162230671736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643-472A-9A2B-156E3E547B29}"/>
                </c:ext>
              </c:extLst>
            </c:dLbl>
            <c:dLbl>
              <c:idx val="1"/>
              <c:layout>
                <c:manualLayout>
                  <c:x val="-1.0185067526415994E-16"/>
                  <c:y val="-3.2953105196451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643-472A-9A2B-156E3E547B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Лист1!$C$33:$C$34</c:f>
              <c:strCache>
                <c:ptCount val="2"/>
                <c:pt idx="0">
                  <c:v>В первый год</c:v>
                </c:pt>
                <c:pt idx="1">
                  <c:v>Через 10 лет</c:v>
                </c:pt>
              </c:strCache>
            </c:strRef>
          </c:cat>
          <c:val>
            <c:numRef>
              <c:f>Лист1!$D$33:$D$34</c:f>
              <c:numCache>
                <c:formatCode>#\ ##0.00_ ;[Red]\-#\ ##0.00\ </c:formatCode>
                <c:ptCount val="2"/>
                <c:pt idx="0">
                  <c:v>86399</c:v>
                </c:pt>
                <c:pt idx="1">
                  <c:v>288032.15999999997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43-472A-9A2B-156E3E547B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66778751"/>
        <c:axId val="1175035423"/>
        <c:axId val="0"/>
      </c:bar3DChart>
      <c:catAx>
        <c:axId val="1166778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5035423"/>
        <c:crosses val="autoZero"/>
        <c:auto val="1"/>
        <c:lblAlgn val="ctr"/>
        <c:lblOffset val="100"/>
        <c:noMultiLvlLbl val="0"/>
      </c:catAx>
      <c:valAx>
        <c:axId val="1175035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_ ;[Red]\-#\ ##0\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67787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Среднемесячные отчисления в фонд развития, руб.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666666666666614E-2"/>
                  <c:y val="-5.32319391634980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525-4E59-97CC-334BB1E81944}"/>
                </c:ext>
              </c:extLst>
            </c:dLbl>
            <c:dLbl>
              <c:idx val="1"/>
              <c:layout>
                <c:manualLayout>
                  <c:x val="2.5000000000000001E-2"/>
                  <c:y val="-4.5627376425855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525-4E59-97CC-334BB1E819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Лист1!$C$69:$C$70</c:f>
              <c:strCache>
                <c:ptCount val="2"/>
                <c:pt idx="0">
                  <c:v>В первый год</c:v>
                </c:pt>
                <c:pt idx="1">
                  <c:v>Через 10 лет</c:v>
                </c:pt>
              </c:strCache>
            </c:strRef>
          </c:cat>
          <c:val>
            <c:numRef>
              <c:f>Лист1!$D$69:$D$70</c:f>
              <c:numCache>
                <c:formatCode>#\ ##0.00_ ;[Red]\-#\ ##0.00\ </c:formatCode>
                <c:ptCount val="2"/>
                <c:pt idx="0">
                  <c:v>19050.11</c:v>
                </c:pt>
                <c:pt idx="1">
                  <c:v>38049.11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25-4E59-97CC-334BB1E819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66778751"/>
        <c:axId val="1175035423"/>
        <c:axId val="0"/>
      </c:bar3DChart>
      <c:catAx>
        <c:axId val="1166778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5035423"/>
        <c:crosses val="autoZero"/>
        <c:auto val="1"/>
        <c:lblAlgn val="ctr"/>
        <c:lblOffset val="100"/>
        <c:noMultiLvlLbl val="0"/>
      </c:catAx>
      <c:valAx>
        <c:axId val="1175035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_ ;[Red]\-#\ ##0\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67787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Превышение налоговых поступлений над кредитными средствами, млн. руб.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01307446761992"/>
          <c:y val="0.24166666666666667"/>
          <c:w val="0.68870523415977958"/>
          <c:h val="0.6073151793525809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Лист1!$H$19</c:f>
              <c:strCache>
                <c:ptCount val="1"/>
                <c:pt idx="0">
                  <c:v>Налоговые поступления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3888888888888888E-2"/>
                  <c:y val="-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D91-4CB7-A789-8C6E62AE5E2D}"/>
                </c:ext>
              </c:extLst>
            </c:dLbl>
            <c:dLbl>
              <c:idx val="1"/>
              <c:layout>
                <c:manualLayout>
                  <c:x val="-5.0925337632079971E-17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D91-4CB7-A789-8C6E62AE5E2D}"/>
                </c:ext>
              </c:extLst>
            </c:dLbl>
            <c:dLbl>
              <c:idx val="2"/>
              <c:layout>
                <c:manualLayout>
                  <c:x val="-2.7777777777778798E-3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D91-4CB7-A789-8C6E62AE5E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Лист1!$G$20:$G$22</c:f>
              <c:strCache>
                <c:ptCount val="3"/>
                <c:pt idx="0">
                  <c:v>Через 3 года</c:v>
                </c:pt>
                <c:pt idx="1">
                  <c:v>Через 5 лет</c:v>
                </c:pt>
                <c:pt idx="2">
                  <c:v>Через 10 лет </c:v>
                </c:pt>
              </c:strCache>
            </c:strRef>
          </c:cat>
          <c:val>
            <c:numRef>
              <c:f>Лист1!$H$20:$H$22</c:f>
              <c:numCache>
                <c:formatCode>#\ ##0.00_ ;[Red]\-#\ ##0.00\ </c:formatCode>
                <c:ptCount val="3"/>
                <c:pt idx="0">
                  <c:v>507.76</c:v>
                </c:pt>
                <c:pt idx="1">
                  <c:v>1127.3499999999999</c:v>
                </c:pt>
                <c:pt idx="2">
                  <c:v>4320.82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D91-4CB7-A789-8C6E62AE5E2D}"/>
            </c:ext>
          </c:extLst>
        </c:ser>
        <c:ser>
          <c:idx val="1"/>
          <c:order val="1"/>
          <c:tx>
            <c:strRef>
              <c:f>Лист1!$I$19</c:f>
              <c:strCache>
                <c:ptCount val="1"/>
                <c:pt idx="0">
                  <c:v>Кредитные средства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3333333333333333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D91-4CB7-A789-8C6E62AE5E2D}"/>
                </c:ext>
              </c:extLst>
            </c:dLbl>
            <c:dLbl>
              <c:idx val="1"/>
              <c:layout>
                <c:manualLayout>
                  <c:x val="4.1674324974836988E-2"/>
                  <c:y val="-3.23918017772861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D91-4CB7-A789-8C6E62AE5E2D}"/>
                </c:ext>
              </c:extLst>
            </c:dLbl>
            <c:dLbl>
              <c:idx val="2"/>
              <c:layout>
                <c:manualLayout>
                  <c:x val="5.0008752352194548E-2"/>
                  <c:y val="-3.2391801777286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D91-4CB7-A789-8C6E62AE5E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Лист1!$G$20:$G$22</c:f>
              <c:strCache>
                <c:ptCount val="3"/>
                <c:pt idx="0">
                  <c:v>Через 3 года</c:v>
                </c:pt>
                <c:pt idx="1">
                  <c:v>Через 5 лет</c:v>
                </c:pt>
                <c:pt idx="2">
                  <c:v>Через 10 лет </c:v>
                </c:pt>
              </c:strCache>
            </c:strRef>
          </c:cat>
          <c:val>
            <c:numRef>
              <c:f>Лист1!$I$20:$I$22</c:f>
              <c:numCache>
                <c:formatCode>#\ ##0.00_ ;[Red]\-#\ ##0.00\ </c:formatCode>
                <c:ptCount val="3"/>
                <c:pt idx="0">
                  <c:v>389.72</c:v>
                </c:pt>
                <c:pt idx="1">
                  <c:v>861.24</c:v>
                </c:pt>
                <c:pt idx="2">
                  <c:v>3291.48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D91-4CB7-A789-8C6E62AE5E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66778751"/>
        <c:axId val="1175035423"/>
        <c:axId val="0"/>
      </c:bar3DChart>
      <c:catAx>
        <c:axId val="1166778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5035423"/>
        <c:crosses val="autoZero"/>
        <c:auto val="1"/>
        <c:lblAlgn val="ctr"/>
        <c:lblOffset val="100"/>
        <c:noMultiLvlLbl val="0"/>
      </c:catAx>
      <c:valAx>
        <c:axId val="1175035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_ ;[Red]\-#\ ##0\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66778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327167781713249"/>
          <c:y val="0.33171515018955966"/>
          <c:w val="0.18006821461366915"/>
          <c:h val="0.337495625546806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2FD9C-1F01-471B-B263-B962BC7F54E8}" type="datetimeFigureOut">
              <a:rPr lang="ru-RU" smtClean="0"/>
              <a:t>22.02.2025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1073D-CF94-4411-9659-69955EC28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859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C1073D-CF94-4411-9659-69955EC28E6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152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5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5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5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75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-1" y="1847964"/>
            <a:ext cx="9142199" cy="13451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6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ru-RU" sz="44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Суверенная эмиссия </a:t>
            </a:r>
            <a:r>
              <a:rPr lang="ru-RU" sz="4400" b="1" spc="-1" dirty="0">
                <a:solidFill>
                  <a:srgbClr val="000000"/>
                </a:solidFill>
                <a:latin typeface="Times New Roman"/>
                <a:ea typeface="DejaVu Sans"/>
              </a:rPr>
              <a:t>и инновационные финансовые технологии </a:t>
            </a:r>
            <a:r>
              <a:rPr lang="ru-RU" sz="44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как инструмент роста заработных плат работающих граждан и развития предприятий</a:t>
            </a:r>
            <a:endParaRPr lang="ru-RU" sz="4400" b="0" strike="noStrike" spc="-1" dirty="0"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0" y="3130896"/>
            <a:ext cx="9142200" cy="162749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ru-RU" sz="3200" b="0" strike="noStrike" spc="-1" dirty="0">
                <a:solidFill>
                  <a:srgbClr val="8B8B8B"/>
                </a:solidFill>
                <a:latin typeface="Times New Roman"/>
                <a:ea typeface="DejaVu Sans"/>
              </a:rPr>
              <a:t>Международная научно-практическая конференция, посвящённая 30-летию кафедры «Финансы»</a:t>
            </a:r>
            <a:endParaRPr lang="ru-RU" sz="3200" b="0" strike="noStrike" spc="-1" dirty="0">
              <a:latin typeface="Arial"/>
            </a:endParaRPr>
          </a:p>
        </p:txBody>
      </p:sp>
      <p:sp>
        <p:nvSpPr>
          <p:cNvPr id="116" name="CustomShape 3"/>
          <p:cNvSpPr/>
          <p:nvPr/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endParaRPr lang="ru-RU" sz="1200" b="0" strike="noStrike" spc="-1" dirty="0">
              <a:latin typeface="Arial"/>
            </a:endParaRPr>
          </a:p>
        </p:txBody>
      </p:sp>
      <p:sp>
        <p:nvSpPr>
          <p:cNvPr id="117" name="CustomShape 4"/>
          <p:cNvSpPr/>
          <p:nvPr/>
        </p:nvSpPr>
        <p:spPr>
          <a:xfrm>
            <a:off x="0" y="5877360"/>
            <a:ext cx="9142200" cy="978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7000"/>
          </a:bodyPr>
          <a:lstStyle/>
          <a:p>
            <a:pPr algn="ctr">
              <a:lnSpc>
                <a:spcPct val="100000"/>
              </a:lnSpc>
            </a:pPr>
            <a:r>
              <a:rPr lang="ru-RU" sz="2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27</a:t>
            </a:r>
            <a:r>
              <a:rPr lang="en-US" sz="2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lang="ru-RU" sz="2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февраля 2025 г.</a:t>
            </a:r>
          </a:p>
          <a:p>
            <a:pPr algn="ctr">
              <a:lnSpc>
                <a:spcPct val="100000"/>
              </a:lnSpc>
            </a:pPr>
            <a:r>
              <a:rPr lang="ru-RU" sz="2800" spc="-1" dirty="0">
                <a:solidFill>
                  <a:srgbClr val="000000"/>
                </a:solidFill>
                <a:latin typeface="Times New Roman"/>
              </a:rPr>
              <a:t>Зал Учёного совета</a:t>
            </a:r>
            <a:endParaRPr lang="ru-RU" sz="2800" b="0" strike="noStrike" spc="-1" dirty="0">
              <a:latin typeface="Arial"/>
            </a:endParaRPr>
          </a:p>
        </p:txBody>
      </p:sp>
      <p:sp>
        <p:nvSpPr>
          <p:cNvPr id="118" name="CustomShape 5"/>
          <p:cNvSpPr/>
          <p:nvPr/>
        </p:nvSpPr>
        <p:spPr>
          <a:xfrm>
            <a:off x="2771213" y="4732638"/>
            <a:ext cx="6281640" cy="112006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8500"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r>
              <a:rPr lang="ru-RU" sz="2400" b="1" i="1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Костырин</a:t>
            </a:r>
            <a:r>
              <a:rPr lang="ru-RU" sz="2400" b="1" i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Евгений Вячеславович</a:t>
            </a:r>
            <a:endParaRPr lang="ru-RU" sz="24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  <a:tabLst>
                <a:tab pos="0" algn="l"/>
              </a:tabLst>
            </a:pP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заведующий кафедрой ИБМ5 «Финансы»,</a:t>
            </a:r>
          </a:p>
          <a:p>
            <a:pPr algn="r">
              <a:lnSpc>
                <a:spcPct val="100000"/>
              </a:lnSpc>
              <a:tabLst>
                <a:tab pos="0" algn="l"/>
              </a:tabLst>
            </a:pPr>
            <a:r>
              <a:rPr lang="ru-RU" spc="-1" dirty="0">
                <a:solidFill>
                  <a:srgbClr val="000000"/>
                </a:solidFill>
                <a:latin typeface="Times New Roman"/>
              </a:rPr>
              <a:t>доктор экономических наук, доцент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7" name="Google Shape;245;p2">
            <a:extLst>
              <a:ext uri="{FF2B5EF4-FFF2-40B4-BE49-F238E27FC236}">
                <a16:creationId xmlns:a16="http://schemas.microsoft.com/office/drawing/2014/main" id="{77967184-B53D-432C-9EF4-944D069805A3}"/>
              </a:ext>
            </a:extLst>
          </p:cNvPr>
          <p:cNvSpPr/>
          <p:nvPr/>
        </p:nvSpPr>
        <p:spPr>
          <a:xfrm>
            <a:off x="0" y="62207"/>
            <a:ext cx="9144000" cy="1723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 Российской Федерации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бюджетное образовательное учреждение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высшего образования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«Московский государственный технический университет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имени Н.Э. Баумана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(национальный исследовательский университет)»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(МГТУ им. Н.Э. Баумана)</a:t>
            </a:r>
            <a:endParaRPr sz="1600" dirty="0">
              <a:solidFill>
                <a:schemeClr val="dk1"/>
              </a:solidFill>
              <a:latin typeface="Times New Roman" panose="02020603050405020304" pitchFamily="18" charset="0"/>
              <a:ea typeface="IBM Plex Mono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Gerb-BMSTU_01">
            <a:extLst>
              <a:ext uri="{FF2B5EF4-FFF2-40B4-BE49-F238E27FC236}">
                <a16:creationId xmlns:a16="http://schemas.microsoft.com/office/drawing/2014/main" id="{80DCD8D6-CD9D-4860-BFCE-ADD048C53E4C}"/>
              </a:ext>
            </a:extLst>
          </p:cNvPr>
          <p:cNvPicPr/>
          <p:nvPr/>
        </p:nvPicPr>
        <p:blipFill>
          <a:blip r:embed="rId2"/>
          <a:stretch/>
        </p:blipFill>
        <p:spPr bwMode="auto">
          <a:xfrm>
            <a:off x="-1" y="-1"/>
            <a:ext cx="1417321" cy="17857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0" y="0"/>
            <a:ext cx="9142200" cy="43910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ru-RU" sz="28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ПОЛУЧЕННЫЕ РЕЗУЛЬТАТЫ</a:t>
            </a:r>
            <a:endParaRPr lang="ru-RU" sz="2800" b="0" strike="noStrike" spc="-1" dirty="0"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8641080" y="6492960"/>
            <a:ext cx="501120" cy="363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0" strike="noStrike" spc="-1" dirty="0">
                <a:solidFill>
                  <a:srgbClr val="8B8B8B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1</a:t>
            </a:r>
            <a:r>
              <a:rPr lang="ru-RU" sz="1400" b="0" strike="noStrike" spc="-1" dirty="0">
                <a:solidFill>
                  <a:srgbClr val="8B8B8B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0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CustomShape 3"/>
          <p:cNvSpPr/>
          <p:nvPr/>
        </p:nvSpPr>
        <p:spPr>
          <a:xfrm>
            <a:off x="4455720" y="-151560"/>
            <a:ext cx="230400" cy="3024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endParaRPr lang="ru-RU" sz="1400" b="0" strike="noStrike" spc="-1">
              <a:latin typeface="Arial"/>
            </a:endParaRP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3D1A7C79-A5D1-4299-B1E4-CCD1AAC972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7170003"/>
              </p:ext>
            </p:extLst>
          </p:nvPr>
        </p:nvGraphicFramePr>
        <p:xfrm>
          <a:off x="0" y="439106"/>
          <a:ext cx="4455720" cy="3666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479781C1-53D6-45E9-AC7D-4CA7C048B8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811676"/>
              </p:ext>
            </p:extLst>
          </p:nvPr>
        </p:nvGraphicFramePr>
        <p:xfrm>
          <a:off x="4570200" y="439106"/>
          <a:ext cx="4457520" cy="3666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794986D8-D4F1-4E02-BC45-5AE8530A0F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3531920"/>
              </p:ext>
            </p:extLst>
          </p:nvPr>
        </p:nvGraphicFramePr>
        <p:xfrm>
          <a:off x="0" y="4105656"/>
          <a:ext cx="4570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87378BB8-962C-433C-939D-F2E8B89F9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9978027"/>
              </p:ext>
            </p:extLst>
          </p:nvPr>
        </p:nvGraphicFramePr>
        <p:xfrm>
          <a:off x="4570200" y="4114800"/>
          <a:ext cx="4570200" cy="2734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6033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0" y="0"/>
            <a:ext cx="9142200" cy="43910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ru-RU" sz="28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ПОЛУЧЕННЫЕ РЕЗУЛЬТАТЫ</a:t>
            </a:r>
            <a:endParaRPr lang="ru-RU" sz="2800" b="0" strike="noStrike" spc="-1" dirty="0"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8695944" y="6492960"/>
            <a:ext cx="446256" cy="363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0" strike="noStrike" spc="-1" dirty="0">
                <a:solidFill>
                  <a:srgbClr val="8B8B8B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1</a:t>
            </a:r>
            <a:r>
              <a:rPr lang="ru-RU" sz="1400" b="0" strike="noStrike" spc="-1" dirty="0">
                <a:solidFill>
                  <a:srgbClr val="8B8B8B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1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CustomShape 3"/>
          <p:cNvSpPr/>
          <p:nvPr/>
        </p:nvSpPr>
        <p:spPr>
          <a:xfrm>
            <a:off x="4455720" y="-151560"/>
            <a:ext cx="230400" cy="3024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29991B4-9FB0-4DAA-99B2-F1021508CC3B}"/>
              </a:ext>
            </a:extLst>
          </p:cNvPr>
          <p:cNvSpPr/>
          <p:nvPr/>
        </p:nvSpPr>
        <p:spPr>
          <a:xfrm>
            <a:off x="3602736" y="590666"/>
            <a:ext cx="2798063" cy="1197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Финансовая система России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B30CE9D-3ADC-48C8-A422-8CD9989DECA7}"/>
              </a:ext>
            </a:extLst>
          </p:cNvPr>
          <p:cNvSpPr/>
          <p:nvPr/>
        </p:nvSpPr>
        <p:spPr>
          <a:xfrm>
            <a:off x="0" y="2867100"/>
            <a:ext cx="2049381" cy="20430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Государственные финансы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9E2A1E8C-D427-47F0-99FB-DFD49756C976}"/>
              </a:ext>
            </a:extLst>
          </p:cNvPr>
          <p:cNvSpPr/>
          <p:nvPr/>
        </p:nvSpPr>
        <p:spPr>
          <a:xfrm>
            <a:off x="4060359" y="2862984"/>
            <a:ext cx="1871307" cy="2042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FFFF00"/>
                </a:solidFill>
              </a:rPr>
              <a:t>Финансы хозяйствующих субъектов (предприятий, организаций, фирм)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ACACA07-AA27-4335-92EA-3968DA4114DB}"/>
              </a:ext>
            </a:extLst>
          </p:cNvPr>
          <p:cNvSpPr/>
          <p:nvPr/>
        </p:nvSpPr>
        <p:spPr>
          <a:xfrm>
            <a:off x="7851314" y="2867442"/>
            <a:ext cx="1292686" cy="2042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Финансы домашних хозяйств</a:t>
            </a:r>
          </a:p>
        </p:txBody>
      </p:sp>
      <p:cxnSp>
        <p:nvCxnSpPr>
          <p:cNvPr id="4" name="Соединитель: уступ 3">
            <a:extLst>
              <a:ext uri="{FF2B5EF4-FFF2-40B4-BE49-F238E27FC236}">
                <a16:creationId xmlns:a16="http://schemas.microsoft.com/office/drawing/2014/main" id="{0AD71B6F-624B-4412-ADD9-3EB7DD3A7AB2}"/>
              </a:ext>
            </a:extLst>
          </p:cNvPr>
          <p:cNvCxnSpPr>
            <a:cxnSpLocks/>
            <a:stCxn id="2" idx="1"/>
            <a:endCxn id="10" idx="0"/>
          </p:cNvCxnSpPr>
          <p:nvPr/>
        </p:nvCxnSpPr>
        <p:spPr>
          <a:xfrm rot="10800000" flipV="1">
            <a:off x="1024692" y="1189598"/>
            <a:ext cx="2578045" cy="167750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Соединитель: уступ 13">
            <a:extLst>
              <a:ext uri="{FF2B5EF4-FFF2-40B4-BE49-F238E27FC236}">
                <a16:creationId xmlns:a16="http://schemas.microsoft.com/office/drawing/2014/main" id="{C94AB3A8-701E-452E-8C91-A1F25B2E9822}"/>
              </a:ext>
            </a:extLst>
          </p:cNvPr>
          <p:cNvCxnSpPr>
            <a:cxnSpLocks/>
            <a:stCxn id="2" idx="3"/>
            <a:endCxn id="12" idx="0"/>
          </p:cNvCxnSpPr>
          <p:nvPr/>
        </p:nvCxnSpPr>
        <p:spPr>
          <a:xfrm>
            <a:off x="6400799" y="1189598"/>
            <a:ext cx="2096858" cy="167784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28DE66AC-B9FA-4B4E-AB01-0DCD10EF846D}"/>
              </a:ext>
            </a:extLst>
          </p:cNvPr>
          <p:cNvCxnSpPr>
            <a:cxnSpLocks/>
            <a:stCxn id="2" idx="2"/>
            <a:endCxn id="11" idx="0"/>
          </p:cNvCxnSpPr>
          <p:nvPr/>
        </p:nvCxnSpPr>
        <p:spPr>
          <a:xfrm flipH="1">
            <a:off x="4996013" y="1788530"/>
            <a:ext cx="5755" cy="1074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Стрелка: вправо 35">
            <a:extLst>
              <a:ext uri="{FF2B5EF4-FFF2-40B4-BE49-F238E27FC236}">
                <a16:creationId xmlns:a16="http://schemas.microsoft.com/office/drawing/2014/main" id="{7A3F00DA-D5C1-48C9-AC73-6839F1C4E165}"/>
              </a:ext>
            </a:extLst>
          </p:cNvPr>
          <p:cNvSpPr/>
          <p:nvPr/>
        </p:nvSpPr>
        <p:spPr>
          <a:xfrm>
            <a:off x="2066800" y="2690743"/>
            <a:ext cx="1970565" cy="11978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Суверенное кредитование</a:t>
            </a:r>
          </a:p>
        </p:txBody>
      </p:sp>
      <p:sp>
        <p:nvSpPr>
          <p:cNvPr id="44" name="Стрелка: влево 43">
            <a:extLst>
              <a:ext uri="{FF2B5EF4-FFF2-40B4-BE49-F238E27FC236}">
                <a16:creationId xmlns:a16="http://schemas.microsoft.com/office/drawing/2014/main" id="{E9884F31-DE26-447D-9C61-A7D3871EF88C}"/>
              </a:ext>
            </a:extLst>
          </p:cNvPr>
          <p:cNvSpPr/>
          <p:nvPr/>
        </p:nvSpPr>
        <p:spPr>
          <a:xfrm>
            <a:off x="2074261" y="3831544"/>
            <a:ext cx="1963104" cy="107857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Кредит + 30%</a:t>
            </a:r>
          </a:p>
        </p:txBody>
      </p:sp>
      <p:sp>
        <p:nvSpPr>
          <p:cNvPr id="58" name="Стрелка: вправо 57">
            <a:extLst>
              <a:ext uri="{FF2B5EF4-FFF2-40B4-BE49-F238E27FC236}">
                <a16:creationId xmlns:a16="http://schemas.microsoft.com/office/drawing/2014/main" id="{A432ED88-B473-49D5-962A-5FE85F520C5F}"/>
              </a:ext>
            </a:extLst>
          </p:cNvPr>
          <p:cNvSpPr/>
          <p:nvPr/>
        </p:nvSpPr>
        <p:spPr>
          <a:xfrm>
            <a:off x="5931666" y="2888493"/>
            <a:ext cx="1919648" cy="21809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Рост заработной платы в</a:t>
            </a:r>
            <a:br>
              <a:rPr lang="ru-RU" dirty="0"/>
            </a:br>
            <a:r>
              <a:rPr lang="ru-RU" dirty="0"/>
              <a:t>3,3 раза</a:t>
            </a:r>
          </a:p>
        </p:txBody>
      </p:sp>
      <p:sp>
        <p:nvSpPr>
          <p:cNvPr id="76" name="Прямоугольник 75">
            <a:extLst>
              <a:ext uri="{FF2B5EF4-FFF2-40B4-BE49-F238E27FC236}">
                <a16:creationId xmlns:a16="http://schemas.microsoft.com/office/drawing/2014/main" id="{3EAC0792-E93E-412E-B87B-D77612A1922C}"/>
              </a:ext>
            </a:extLst>
          </p:cNvPr>
          <p:cNvSpPr/>
          <p:nvPr/>
        </p:nvSpPr>
        <p:spPr>
          <a:xfrm>
            <a:off x="1946488" y="5540693"/>
            <a:ext cx="6099047" cy="986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 ВЫРУЧКИ ПРЕДПРИЯТИЙ В 2,05 РАЗА,</a:t>
            </a:r>
          </a:p>
          <a:p>
            <a:pPr algn="ctr"/>
            <a:r>
              <a:rPr lang="ru-RU" sz="1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 ОТЧИСЛЕНИЙ НА РАЗВИТИЕ ПРЕДПРИЯТИЙ ОТ ОДНОГО РАБОТАЮЩЕГО В 2 РАЗА</a:t>
            </a:r>
          </a:p>
        </p:txBody>
      </p:sp>
    </p:spTree>
    <p:extLst>
      <p:ext uri="{BB962C8B-B14F-4D97-AF65-F5344CB8AC3E}">
        <p14:creationId xmlns:p14="http://schemas.microsoft.com/office/powerpoint/2010/main" val="248195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0" y="0"/>
            <a:ext cx="9142200" cy="43910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ru-RU" sz="28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ОСНОВНЫЕ ВЫВОДЫ</a:t>
            </a:r>
            <a:endParaRPr lang="ru-RU" sz="2800" b="0" strike="noStrike" spc="-1" dirty="0"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8723376" y="6492960"/>
            <a:ext cx="418824" cy="363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400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CustomShape 3"/>
          <p:cNvSpPr/>
          <p:nvPr/>
        </p:nvSpPr>
        <p:spPr>
          <a:xfrm>
            <a:off x="4455720" y="-151560"/>
            <a:ext cx="230400" cy="3024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51" name="CustomShape 4"/>
          <p:cNvSpPr/>
          <p:nvPr/>
        </p:nvSpPr>
        <p:spPr>
          <a:xfrm>
            <a:off x="-180" y="439105"/>
            <a:ext cx="9142200" cy="641889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Предлагаемая технология финансирования предприятий и экономики России, гармонично сочетающая интересы работающих граждан, собственников и государства, даёт возможность:</a:t>
            </a:r>
          </a:p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счёт суверенной эмиссии и инновационных финансовых технологий при вполне реальных темпах роста выручки налоговые поступления от рассматриваемого предприятия на третий год суверенной эмиссии составили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508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млн. руб. и на 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млн. руб. превысили кредитные средства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млн. руб.). На пятый год превышение равно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млн руб., а на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год – более 1 млрд руб., что составляет 30% от суммы кредитных средств.</a:t>
            </a:r>
          </a:p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Выручка предприятия на одного работающего за 10 лет увеличилась в 2,05 раза, заработная плата – в 3,3 раза.</a:t>
            </a:r>
          </a:p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Отчисления на развитие предприятия за 10 лет увеличились от одного работающего в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раза и составили за год на весь трудовой коллектив (6 103 чел.) 2 786,565 млн. руб., что составляет 85% от тела кредита.</a:t>
            </a:r>
          </a:p>
          <a:p>
            <a:pPr indent="357188"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7188"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7188"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для усреднённого крупного предприятия России за 9 лет внедрения инструмента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суверенной эмиссии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налоговые поступления превысили размер кредитных средств на 1,029 млрд руб., что составляет 30% от тела кредита.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Другими словами, предприятие может не возвращать кредит, и при этом бюджет получит на 30% больше, чем сумма кредита.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31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0" y="0"/>
            <a:ext cx="9142200" cy="77152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4400" b="1" strike="noStrike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</p:txBody>
      </p:sp>
      <p:sp>
        <p:nvSpPr>
          <p:cNvPr id="149" name="CustomShape 2"/>
          <p:cNvSpPr/>
          <p:nvPr/>
        </p:nvSpPr>
        <p:spPr>
          <a:xfrm>
            <a:off x="8769096" y="6492960"/>
            <a:ext cx="373104" cy="363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8B8B8B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13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CustomShape 3"/>
          <p:cNvSpPr/>
          <p:nvPr/>
        </p:nvSpPr>
        <p:spPr>
          <a:xfrm>
            <a:off x="4455720" y="-151560"/>
            <a:ext cx="230400" cy="3024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51" name="CustomShape 4"/>
          <p:cNvSpPr/>
          <p:nvPr/>
        </p:nvSpPr>
        <p:spPr>
          <a:xfrm>
            <a:off x="0" y="771525"/>
            <a:ext cx="9142200" cy="60846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indent="357188"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Суверенное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кредитование с использованием инновационных технологий финансирования позволяет за 10 лет увеличить поступления по налогам на добавленную стоимость и налогу на прибыль – на 5,37%, по подоходному налогу в 2,33 раза, что с запасом превышает всё тело кредита.</a:t>
            </a:r>
          </a:p>
          <a:p>
            <a:pPr indent="357188"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Другими словами, предприятию в случае эффективной работы не надо будет возвращать кредит.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7188"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отличие от китайского варианта предлагаемая экономико-математическая модель (1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)-(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индивидуально по каждому предприятию и по годам суверенного финансирования с учётом роста налоговых поступлений определить конкретные сроки и объёмы списания государством тела кредита.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0" y="76286"/>
            <a:ext cx="9144000" cy="646185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66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Спасибо за внимание!</a:t>
            </a:r>
            <a:endParaRPr lang="ru-RU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6600" b="0" strike="noStrike" spc="-1" dirty="0">
              <a:latin typeface="Arial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6553080" y="6356520"/>
            <a:ext cx="2131920" cy="363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400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2828835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кафедрой «Финансы» МГТУ им. Н.Э. Баумана,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доцент, доктор экономических наук			           	  	Е.В.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Костырин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тел.: 8 905 785 44 09 моб., 8 499 267 00 39 раб.</a:t>
            </a: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kostyrinev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bmstu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buNone/>
            </a:pP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11320576"/>
                  </p:ext>
                </p:extLst>
              </p:nvPr>
            </p:nvGraphicFramePr>
            <p:xfrm>
              <a:off x="0" y="1"/>
              <a:ext cx="9144000" cy="691259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144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0260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400" dirty="0">
                              <a:solidFill>
                                <a:srgbClr val="FFFF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ИСПОЛЬЗУЕМЫЕ ОБОЗНАЧЕНИЯ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455398"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ru-RU" sz="1500" b="1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ЗП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размер заработной платы, руб.; </a:t>
                          </a:r>
                          <a:r>
                            <a:rPr lang="ru-RU" sz="1500" b="1" kern="12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ЗП</a:t>
                          </a:r>
                          <a:r>
                            <a:rPr lang="ru-RU" sz="1500" b="1" kern="1200" baseline="-250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б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размер заработной платы в базовом варианте моделирования, руб.; </a:t>
                          </a:r>
                          <a:r>
                            <a:rPr lang="ru-RU" sz="1500" b="1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ВР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выручка предприятий от реализации товаров, работ, услуг, руб.; </a:t>
                          </a:r>
                          <a:r>
                            <a:rPr lang="ru-RU" sz="1500" b="1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θ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процент от выручки, направляемый на повышение заработной платы; </a:t>
                          </a:r>
                          <a:r>
                            <a:rPr lang="ru-RU" sz="1500" b="1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ξ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коэффициент перераспределения прироста финансового результата между работающими гражданами и собственниками предприятий; </a:t>
                          </a:r>
                          <a:r>
                            <a:rPr lang="ru-RU" sz="1500" b="1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Δ</a:t>
                          </a:r>
                          <a:r>
                            <a:rPr lang="ru-RU" sz="1500" b="1" i="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С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снижение себестоимости вследствие роста реализации товаров, работ, услуг, руб.; </a:t>
                          </a:r>
                          <a:r>
                            <a:rPr lang="ru-RU" sz="1500" b="1" kern="12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Д</a:t>
                          </a:r>
                          <a:r>
                            <a:rPr lang="ru-RU" sz="1500" b="1" kern="1200" baseline="-250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разв</a:t>
                          </a:r>
                          <a:r>
                            <a:rPr lang="ru-RU" sz="1500" b="1" kern="1200" baseline="-250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.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размер отчислений, направляемых на развитие предприятий, руб.; </a:t>
                          </a:r>
                          <a:r>
                            <a:rPr lang="ru-RU" sz="1500" b="1" kern="12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ВР</a:t>
                          </a:r>
                          <a:r>
                            <a:rPr lang="ru-RU" sz="1500" b="1" kern="1200" baseline="-250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б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выручка предприятий от реализации товаров, продукции, работ, услуг в базовом варианте моделирования, руб.; </a:t>
                          </a:r>
                          <a:r>
                            <a:rPr lang="ru-RU" sz="1500" b="1" kern="12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θ</a:t>
                          </a:r>
                          <a:r>
                            <a:rPr lang="ru-RU" sz="1500" b="1" kern="1200" baseline="-250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б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процент от выручки, направляемый на повышение заработной платы работающих граждан, в базовом варианте моделирования; </a:t>
                          </a:r>
                          <a:r>
                            <a:rPr lang="ru-RU" sz="1500" b="1" i="1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V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объём реализации товаров, продукции, работ, услуг предприятиями, ед.; </a:t>
                          </a:r>
                          <a:r>
                            <a:rPr lang="ru-RU" sz="1500" b="1" i="1" kern="12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V</a:t>
                          </a:r>
                          <a:r>
                            <a:rPr lang="ru-RU" sz="1500" b="1" kern="1200" baseline="-250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б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объём реализации товаров, продукции, работ, услуг предприятиями в базовом варианте моделирования, ед.; </a:t>
                          </a:r>
                          <a:r>
                            <a:rPr lang="ru-RU" sz="1500" b="1" i="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С</a:t>
                          </a:r>
                          <a:r>
                            <a:rPr lang="ru-RU" sz="1500" b="1" kern="1200" baseline="-250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пер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условно-переменные издержки предприятий при реализации товаров, работ, услуг, руб.; </a:t>
                          </a:r>
                          <a:r>
                            <a:rPr lang="ru-RU" sz="1500" b="1" i="0" kern="12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С</a:t>
                          </a:r>
                          <a:r>
                            <a:rPr lang="ru-RU" sz="1500" b="1" kern="1200" baseline="-250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пост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условно-постоянные издержки предприятий при реализации товаров, работ, услуг, руб.; </a:t>
                          </a:r>
                          <a:r>
                            <a:rPr lang="ru-RU" sz="1500" b="1" i="0" kern="12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С</a:t>
                          </a:r>
                          <a:r>
                            <a:rPr lang="ru-RU" sz="1500" b="1" kern="1200" baseline="-250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сумм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суммарные издержки предприятий при реализации товаров, работ, услуг, руб.; </a:t>
                          </a:r>
                          <a:r>
                            <a:rPr lang="ru-RU" sz="1500" b="1" i="0" kern="12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С</a:t>
                          </a:r>
                          <a:r>
                            <a:rPr lang="ru-RU" sz="1500" b="1" kern="1200" baseline="-250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суммб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суммарные издержки предприятий при реализации товаров, работ, услуг в базовом варианте моделирования руб.;  </a:t>
                          </a:r>
                          <a14:m>
                            <m:oMath xmlns:m="http://schemas.openxmlformats.org/officeDocument/2006/math">
                              <m:nary>
                                <m:naryPr>
                                  <m:chr m:val="∑"/>
                                  <m:limLoc m:val="subSup"/>
                                  <m:ctrlPr>
                                    <a:rPr lang="ru-RU" sz="1500" b="1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5"/>
                                    </m:rPr>
                                    <a:rPr lang="en-US" sz="1500" b="1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𝒊</m:t>
                                  </m:r>
                                  <m:r>
                                    <a:rPr lang="ru-RU" sz="1500" b="1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=</m:t>
                                  </m:r>
                                  <m:r>
                                    <a:rPr lang="ru-RU" sz="1500" b="1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n-US" sz="1500" b="1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𝒏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ru-RU" sz="1500" b="1" i="1" kern="1200" smtClean="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500" b="1" i="1" kern="1200" smtClean="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Times New Roman" panose="02020603050405020304" pitchFamily="18" charset="0"/>
                                        </a:rPr>
                                        <m:t>𝑽</m:t>
                                      </m:r>
                                    </m:e>
                                    <m:sub>
                                      <m:r>
                                        <a:rPr lang="en-US" sz="1500" b="1" i="1" kern="1200" smtClean="0">
                                          <a:solidFill>
                                            <a:schemeClr val="dk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Times New Roman" panose="02020603050405020304" pitchFamily="18" charset="0"/>
                                        </a:rPr>
                                        <m:t>𝒊</m:t>
                                      </m:r>
                                    </m:sub>
                                  </m:sSub>
                                </m:e>
                              </m:nary>
                            </m:oMath>
                          </a14:m>
                          <a:r>
                            <a:rPr lang="en-US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– суммарный объём реализации товаров, работ, услуг предприятиями, ед.; </a:t>
                          </a:r>
                          <a:r>
                            <a:rPr lang="ru-RU" sz="1500" b="1" i="1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n</a:t>
                          </a:r>
                          <a:r>
                            <a:rPr lang="ru-RU" sz="1500" i="1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количество подразделений предприятия, объём реализации товаров, работ, услуг которых учитывается при распределении условно-постоянных издержек предприятия; </a:t>
                          </a:r>
                          <a:r>
                            <a:rPr lang="ru-RU" sz="1500" b="1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ФР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финансовый результат предприятий от реализации товаров, работ, услуг, руб.; </a:t>
                          </a:r>
                          <a:r>
                            <a:rPr lang="ru-RU" sz="1500" b="1" kern="12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ФР</a:t>
                          </a:r>
                          <a:r>
                            <a:rPr lang="ru-RU" sz="1500" b="1" kern="1200" baseline="-250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б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финансовый результат предприятий от реализации товаров, работ, услуг в базовом варианте моделирования, руб.; </a:t>
                          </a:r>
                          <a:r>
                            <a:rPr lang="ru-RU" sz="1500" b="1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ΔЗП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прирост заработной платы по сравнению с базовым вариантом моделирования, руб.; </a:t>
                          </a:r>
                          <a:r>
                            <a:rPr lang="ru-RU" sz="1500" b="1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ΔФР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прирост финансового результата по сравнению с базовым вариантом моделирования, руб.; </a:t>
                          </a:r>
                          <a:r>
                            <a:rPr lang="ru-RU" sz="1500" b="1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ΔВР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прирост выручки предприятий по сравнению с базовым вариантом моделирования, руб.; </a:t>
                          </a:r>
                          <a:r>
                            <a:rPr lang="ru-RU" sz="1500" b="1" kern="12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Δ</a:t>
                          </a:r>
                          <a:r>
                            <a:rPr lang="ru-RU" sz="1500" b="1" i="0" kern="12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С</a:t>
                          </a:r>
                          <a:r>
                            <a:rPr lang="ru-RU" sz="1500" b="1" kern="1200" baseline="-250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пер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прирост условно-переменных издержек предприятий при реализации товаров, работ, услуг по сравнению с базовым вариантом моделирования, руб.; </a:t>
                          </a:r>
                          <a:r>
                            <a:rPr lang="ru-RU" sz="1500" b="1" kern="12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Н</a:t>
                          </a:r>
                          <a:r>
                            <a:rPr lang="ru-RU" sz="1500" b="1" kern="1200" baseline="-250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под</a:t>
                          </a:r>
                          <a:r>
                            <a:rPr lang="ru-RU" sz="1500" b="1" kern="1200" baseline="-250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.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ставка подоходного налога, %; </a:t>
                          </a:r>
                          <a:r>
                            <a:rPr lang="ru-RU" sz="1500" b="1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Н</a:t>
                          </a:r>
                          <a:r>
                            <a:rPr lang="ru-RU" sz="1500" b="1" kern="1200" baseline="-250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НДС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ставка налога на добавленную стоимость (НДС), %; </a:t>
                          </a:r>
                          <a:r>
                            <a:rPr lang="ru-RU" sz="1500" b="1" kern="12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Н</a:t>
                          </a:r>
                          <a:r>
                            <a:rPr lang="ru-RU" sz="1500" b="1" kern="1200" baseline="-250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пр</a:t>
                          </a:r>
                          <a:r>
                            <a:rPr lang="ru-RU" sz="1500" b="1" kern="1200" baseline="-250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.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ставка налога на прибыль, %; </a:t>
                          </a:r>
                          <a:r>
                            <a:rPr lang="ru-RU" sz="1500" b="1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ΔН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прирост суммарных налоговых отчислений по сравнению с базовым вариантом моделирования, руб.;</a:t>
                          </a:r>
                          <a:b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</a:br>
                          <a:r>
                            <a:rPr lang="ru-RU" sz="1500" b="1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Кредит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размер кредитных средств, необходимых для развития предприятия, руб.; </a:t>
                          </a:r>
                          <a:r>
                            <a:rPr lang="ru-RU" sz="1500" b="1" kern="12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ω</a:t>
                          </a:r>
                          <a:r>
                            <a:rPr lang="ru-RU" sz="1500" b="1" kern="1200" baseline="-250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пер</a:t>
                          </a:r>
                          <a:r>
                            <a:rPr lang="ru-RU" sz="1500" b="1" kern="1200" baseline="-250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.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доля условно-переменных издержек в структуре себестоимости реализованных товаров, работ, услуг; </a:t>
                          </a:r>
                          <a:r>
                            <a:rPr lang="ru-RU" sz="1500" b="1" kern="12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ω</a:t>
                          </a:r>
                          <a:r>
                            <a:rPr lang="ru-RU" sz="1500" b="1" kern="1200" baseline="-25000" dirty="0" err="1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пост</a:t>
                          </a:r>
                          <a:r>
                            <a:rPr lang="ru-RU" sz="1500" b="1" kern="1200" baseline="-250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.</a:t>
                          </a:r>
                          <a:r>
                            <a:rPr lang="ru-RU" sz="1500" kern="1200" dirty="0">
                              <a:solidFill>
                                <a:schemeClr val="dk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– доля условно-постоянных издержек в структуре себестоимости реализованных товаров, работ, услуг.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11320576"/>
                  </p:ext>
                </p:extLst>
              </p:nvPr>
            </p:nvGraphicFramePr>
            <p:xfrm>
              <a:off x="0" y="1"/>
              <a:ext cx="9144000" cy="691259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144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400" dirty="0">
                              <a:solidFill>
                                <a:srgbClr val="FFFF0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ИСПОЛЬЗУЕМЫЕ ОБОЗНАЧЕНИЯ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45539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33" t="-7838" r="-333" b="-28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CustomShape 3"/>
          <p:cNvSpPr/>
          <p:nvPr/>
        </p:nvSpPr>
        <p:spPr>
          <a:xfrm>
            <a:off x="8567928" y="6522060"/>
            <a:ext cx="576072" cy="363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400" b="0" strike="noStrike" spc="-1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60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buNone/>
            </a:pP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052323"/>
              </p:ext>
            </p:extLst>
          </p:nvPr>
        </p:nvGraphicFramePr>
        <p:xfrm>
          <a:off x="0" y="1"/>
          <a:ext cx="9144000" cy="6950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26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СУВЕРЕННАЯ</a:t>
                      </a:r>
                      <a:r>
                        <a:rPr lang="ru-RU" sz="1800" b="1" baseline="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ЭМИССИЯ</a:t>
                      </a:r>
                      <a:endParaRPr lang="ru-RU" sz="180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60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 суверенной эмиссией понимается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выпуск денег в обращение, направленных в виде кредитов на предприятия, выпускающие импортозамещающую продукцию или продукцию, на которую гарантирован спрос.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354428"/>
                  </a:ext>
                </a:extLst>
              </a:tr>
              <a:tr h="301486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СУТЬ ПРЕДЛОЖЕНИЯ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973914"/>
                  </a:ext>
                </a:extLst>
              </a:tr>
              <a:tr h="5267368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 Правительством России и Центральным Банком финансирования предприятий не по остаточному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принципу с задиранием кредитной ставки, а по сниженной практически до нуля процентной ставке (0,25%), </a:t>
                      </a: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как это сделано в Европе и США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Прямое финансирование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российских предприятий из Минфина РФ или ЦБ </a:t>
                      </a:r>
                      <a:r>
                        <a:rPr lang="ru-RU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 привлечения коммерческих банков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Финансирование предприятий по нулевой процентной ставке и даже списывание части инвестиционных затрат при расширении производства, приобретении оборудования и т.д., как это сделано в </a:t>
                      </a:r>
                      <a:r>
                        <a:rPr lang="ru-RU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Китае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В Китае если в течение трёх лет выполняются запланированные показатели, государство списывает 30% субсидии, через год – ещё 20%. Причём речь идёт именно о теле кредита. Фактически предприятие увеличивает производительность, получает новое оборудование за половину его стоимости. Это позволяет Китаю наращивать производственные мощности, ускорить экономическое развитие, а в конечном итоге – наполнить бюджет страны.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Распространение механизма суверенной эмиссии на предприятия, пострадавшие от санкций, и любые предприятия, готовые развивать инновационное наукоёмкое производство в нашей стране.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ustomShape 3"/>
          <p:cNvSpPr/>
          <p:nvPr/>
        </p:nvSpPr>
        <p:spPr>
          <a:xfrm>
            <a:off x="8815320" y="6492960"/>
            <a:ext cx="326880" cy="363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400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5782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buNone/>
            </a:pP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181362"/>
              </p:ext>
            </p:extLst>
          </p:nvPr>
        </p:nvGraphicFramePr>
        <p:xfrm>
          <a:off x="0" y="1"/>
          <a:ext cx="9144000" cy="8924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26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ИННОВАЦИОННЫЕ ФИНАНСОВЫЕ ТЕХНОЛОГИИ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75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 инновационными финансовыми технологиями </a:t>
                      </a:r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будем понимать такие отношения в трудовом коллективе, когда гармонично сочетаются финансовые интересы работающих граждан (трудовой коллектив), собственников и государства.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384076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БАЗИРУЮТСЯ НА РАЗРАБОТКЕ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087564"/>
                  </a:ext>
                </a:extLst>
              </a:tr>
              <a:tr h="6455398">
                <a:tc>
                  <a:txBody>
                    <a:bodyPr/>
                    <a:lstStyle/>
                    <a:p>
                      <a:endParaRPr lang="ru-RU" sz="19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ustomShape 3"/>
          <p:cNvSpPr/>
          <p:nvPr/>
        </p:nvSpPr>
        <p:spPr>
          <a:xfrm>
            <a:off x="8815320" y="6492960"/>
            <a:ext cx="326880" cy="363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400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55F15B63-ABA4-4BB8-9287-ACC6A8884A4E}"/>
              </a:ext>
            </a:extLst>
          </p:cNvPr>
          <p:cNvSpPr/>
          <p:nvPr/>
        </p:nvSpPr>
        <p:spPr>
          <a:xfrm>
            <a:off x="192024" y="2832897"/>
            <a:ext cx="2384298" cy="26834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Экономико-математических моделей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AE2605D1-125D-47F6-9612-A15A49F176D0}"/>
              </a:ext>
            </a:extLst>
          </p:cNvPr>
          <p:cNvSpPr/>
          <p:nvPr/>
        </p:nvSpPr>
        <p:spPr>
          <a:xfrm>
            <a:off x="3152394" y="2832897"/>
            <a:ext cx="2384298" cy="26834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Алгоритмов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5A06CC63-07D2-43B1-B819-995858139368}"/>
              </a:ext>
            </a:extLst>
          </p:cNvPr>
          <p:cNvSpPr/>
          <p:nvPr/>
        </p:nvSpPr>
        <p:spPr>
          <a:xfrm>
            <a:off x="6236208" y="2832897"/>
            <a:ext cx="2384298" cy="26834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Инструментального и программного обеспечения</a:t>
            </a:r>
            <a:b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 Excel, </a:t>
            </a:r>
            <a:r>
              <a:rPr lang="en-US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MathCad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AllFusion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другие)</a:t>
            </a:r>
          </a:p>
        </p:txBody>
      </p:sp>
    </p:spTree>
    <p:extLst>
      <p:ext uri="{BB962C8B-B14F-4D97-AF65-F5344CB8AC3E}">
        <p14:creationId xmlns:p14="http://schemas.microsoft.com/office/powerpoint/2010/main" val="292257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buNone/>
            </a:pP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986208"/>
              </p:ext>
            </p:extLst>
          </p:nvPr>
        </p:nvGraphicFramePr>
        <p:xfrm>
          <a:off x="0" y="1"/>
          <a:ext cx="9144000" cy="9747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26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ИННОВАЦИОННЫЕ ФИНАНСОВЫЕ ТЕХНОЛОГИИ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ВКЛЮЧАЮТ ДВЕ ОСНОВНЫЕ ЗАДАЧИ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7551">
                <a:tc>
                  <a:txBody>
                    <a:bodyPr/>
                    <a:lstStyle/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Оптимальное распределение и использование социальных отчислений предприятий (в фонд ОМС и Социальный фонд России на пенсионное обеспечение и социальное страхование).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3840765"/>
                  </a:ext>
                </a:extLst>
              </a:tr>
              <a:tr h="822959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Оптимальное сочетание финансовых интересов работающих граждан (трудового коллектива), собственников и государства.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5965600"/>
                  </a:ext>
                </a:extLst>
              </a:tr>
              <a:tr h="347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ПРЕДЛАГАЕМЫЕ РЕШЕНИЯ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883096"/>
                  </a:ext>
                </a:extLst>
              </a:tr>
              <a:tr h="6455398">
                <a:tc>
                  <a:txBody>
                    <a:bodyPr/>
                    <a:lstStyle/>
                    <a:p>
                      <a:r>
                        <a:rPr lang="ru-RU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Переход здравоохранения и пенсионного обеспечения граждан России на персональные медицинские накопительные счета и персональные пенсионные счета.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Оптимизация финансовых интересов в рамках трудовых коллективов предприятий, где создаются все материальные блага (товары, работы, услуги) и откуда наполняются бюджеты всех уровней.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ustomShape 3"/>
          <p:cNvSpPr/>
          <p:nvPr/>
        </p:nvSpPr>
        <p:spPr>
          <a:xfrm>
            <a:off x="8815320" y="6492960"/>
            <a:ext cx="326880" cy="363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400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76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Содержимое 55"/>
          <p:cNvSpPr>
            <a:spLocks noGrp="1"/>
          </p:cNvSpPr>
          <p:nvPr>
            <p:ph idx="4294967295"/>
          </p:nvPr>
        </p:nvSpPr>
        <p:spPr>
          <a:xfrm>
            <a:off x="0" y="1124744"/>
            <a:ext cx="9144000" cy="5364703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0" y="0"/>
            <a:ext cx="9144000" cy="136081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Экономико-математическая модель, сочетающая суверенную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эмиссию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инновационные финансовые технологии развития предприятий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0A38C88F-37BD-463F-B80C-0107747F2A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096127"/>
              </p:ext>
            </p:extLst>
          </p:nvPr>
        </p:nvGraphicFramePr>
        <p:xfrm>
          <a:off x="0" y="1301407"/>
          <a:ext cx="9144000" cy="5493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03336">
                  <a:extLst>
                    <a:ext uri="{9D8B030D-6E8A-4147-A177-3AD203B41FA5}">
                      <a16:colId xmlns:a16="http://schemas.microsoft.com/office/drawing/2014/main" val="680653117"/>
                    </a:ext>
                  </a:extLst>
                </a:gridCol>
                <a:gridCol w="740664">
                  <a:extLst>
                    <a:ext uri="{9D8B030D-6E8A-4147-A177-3AD203B41FA5}">
                      <a16:colId xmlns:a16="http://schemas.microsoft.com/office/drawing/2014/main" val="501630879"/>
                    </a:ext>
                  </a:extLst>
                </a:gridCol>
              </a:tblGrid>
              <a:tr h="388631">
                <a:tc gridSpan="2">
                  <a:txBody>
                    <a:bodyPr/>
                    <a:lstStyle/>
                    <a:p>
                      <a:r>
                        <a:rPr lang="ru-RU" dirty="0"/>
                        <a:t>Целевая функция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129065"/>
                  </a:ext>
                </a:extLst>
              </a:tr>
              <a:tr h="38863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(1)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58164"/>
                  </a:ext>
                </a:extLst>
              </a:tr>
              <a:tr h="3886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Ограничения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670411"/>
                  </a:ext>
                </a:extLst>
              </a:tr>
              <a:tr h="38863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</a:rPr>
                        <a:t>(2)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710597"/>
                  </a:ext>
                </a:extLst>
              </a:tr>
              <a:tr h="5651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</a:rPr>
                        <a:t>(3)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14237"/>
                  </a:ext>
                </a:extLst>
              </a:tr>
              <a:tr h="48181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</a:rPr>
                        <a:t>(4)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7875475"/>
                  </a:ext>
                </a:extLst>
              </a:tr>
              <a:tr h="38863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</a:rPr>
                        <a:t>(5)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618993"/>
                  </a:ext>
                </a:extLst>
              </a:tr>
              <a:tr h="49761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</a:rPr>
                        <a:t>(6)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618114"/>
                  </a:ext>
                </a:extLst>
              </a:tr>
              <a:tr h="74634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</a:rPr>
                        <a:t>(7)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830396"/>
                  </a:ext>
                </a:extLst>
              </a:tr>
              <a:tr h="62986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</a:rPr>
                        <a:t>(8)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804970"/>
                  </a:ext>
                </a:extLst>
              </a:tr>
              <a:tr h="62986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</a:rPr>
                        <a:t>(9)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08645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6525220-276C-49A6-8C19-9704A0150EC8}"/>
                  </a:ext>
                </a:extLst>
              </p:cNvPr>
              <p:cNvSpPr txBox="1"/>
              <p:nvPr/>
            </p:nvSpPr>
            <p:spPr>
              <a:xfrm>
                <a:off x="0" y="1767049"/>
                <a:ext cx="41544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ЗП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ВР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ФР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ФР</m:t>
                            </m:r>
                          </m:e>
                          <m:sub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б</m:t>
                            </m:r>
                          </m:sub>
                        </m:sSub>
                      </m:e>
                    </m:d>
                    <m: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𝑚𝑎𝑥</m:t>
                    </m:r>
                  </m:oMath>
                </a14:m>
                <a:r>
                  <a:rPr lang="ru-RU" dirty="0"/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6525220-276C-49A6-8C19-9704A0150E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767049"/>
                <a:ext cx="4154407" cy="276999"/>
              </a:xfrm>
              <a:prstGeom prst="rect">
                <a:avLst/>
              </a:prstGeom>
              <a:blipFill>
                <a:blip r:embed="rId3"/>
                <a:stretch>
                  <a:fillRect l="-1909" t="-28889" r="-2496" b="-5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BD0C547-7226-49A3-A999-E40CA18EE15F}"/>
                  </a:ext>
                </a:extLst>
              </p:cNvPr>
              <p:cNvSpPr txBox="1"/>
              <p:nvPr/>
            </p:nvSpPr>
            <p:spPr>
              <a:xfrm>
                <a:off x="-8174" y="2446342"/>
                <a:ext cx="5244064" cy="321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Д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разв.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ФР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б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(1−</m:t>
                    </m:r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ξ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∙</m:t>
                    </m:r>
                    <m:d>
                      <m:dPr>
                        <m:ctrl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ФР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ФР</m:t>
                            </m:r>
                          </m:e>
                          <m:sub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б</m:t>
                            </m:r>
                          </m:sub>
                        </m:sSub>
                      </m:e>
                    </m:d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Н</m:t>
                            </m:r>
                          </m:e>
                          <m:sub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пр.</m:t>
                            </m:r>
                          </m:sub>
                        </m:sSub>
                      </m:e>
                    </m:d>
                  </m:oMath>
                </a14:m>
                <a:r>
                  <a:rPr lang="ru-RU" dirty="0"/>
                  <a:t>,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BD0C547-7226-49A3-A999-E40CA18EE1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174" y="2446342"/>
                <a:ext cx="5244064" cy="321627"/>
              </a:xfrm>
              <a:prstGeom prst="rect">
                <a:avLst/>
              </a:prstGeom>
              <a:blipFill>
                <a:blip r:embed="rId4"/>
                <a:stretch>
                  <a:fillRect l="-1977" t="-18868" b="-35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7C50202-050A-4582-AD75-88D894C165BA}"/>
                  </a:ext>
                </a:extLst>
              </p:cNvPr>
              <p:cNvSpPr txBox="1"/>
              <p:nvPr/>
            </p:nvSpPr>
            <p:spPr>
              <a:xfrm>
                <a:off x="0" y="2860339"/>
                <a:ext cx="1707519" cy="4539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</a:rPr>
                              <m:t>ВР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θ</m:t>
                            </m:r>
                          </m:e>
                          <m:sub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б</m:t>
                            </m:r>
                          </m:sub>
                        </m:sSub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l-G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ξ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ФР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</a:rPr>
                              <m:t>ВР</m:t>
                            </m:r>
                          </m:e>
                          <m:sub>
                            <m:r>
                              <a:rPr lang="ru-RU" b="0" i="1" smtClean="0">
                                <a:latin typeface="Cambria Math" panose="02040503050406030204" pitchFamily="18" charset="0"/>
                              </a:rPr>
                              <m:t>б</m:t>
                            </m:r>
                          </m:sub>
                        </m:sSub>
                      </m:den>
                    </m:f>
                  </m:oMath>
                </a14:m>
                <a:r>
                  <a:rPr lang="ru-RU" dirty="0"/>
                  <a:t>,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7C50202-050A-4582-AD75-88D894C165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860339"/>
                <a:ext cx="1707519" cy="453907"/>
              </a:xfrm>
              <a:prstGeom prst="rect">
                <a:avLst/>
              </a:prstGeom>
              <a:blipFill>
                <a:blip r:embed="rId5"/>
                <a:stretch>
                  <a:fillRect l="-5000" t="-2667" r="-7500" b="-9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FB7A1EE-11DF-4BF1-831E-92E718F57E51}"/>
                  </a:ext>
                </a:extLst>
              </p:cNvPr>
              <p:cNvSpPr txBox="1"/>
              <p:nvPr/>
            </p:nvSpPr>
            <p:spPr>
              <a:xfrm>
                <a:off x="0" y="3407904"/>
                <a:ext cx="4862037" cy="5005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С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С</m:t>
                            </m:r>
                          </m:e>
                          <m:sub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пер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С</m:t>
                                </m:r>
                              </m:e>
                              <m:sub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пост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num>
                          <m:den>
                            <m:nary>
                              <m:naryPr>
                                <m:chr m:val="∑"/>
                                <m:limLoc m:val="subSup"/>
                                <m:ctrlPr>
                                  <a:rPr lang="ru-RU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5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ru-RU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nary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б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С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пер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С</m:t>
                                </m:r>
                              </m:e>
                              <m:sub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пост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num>
                          <m:den>
                            <m:nary>
                              <m:naryPr>
                                <m:chr m:val="∑"/>
                                <m:limLoc m:val="subSup"/>
                                <m:ctrlPr>
                                  <a:rPr lang="ru-RU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5"/>
                                  </m:r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nary>
                          </m:den>
                        </m:f>
                      </m:e>
                    </m:d>
                  </m:oMath>
                </a14:m>
                <a:r>
                  <a:rPr lang="ru-RU" dirty="0"/>
                  <a:t>,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FB7A1EE-11DF-4BF1-831E-92E718F57E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407904"/>
                <a:ext cx="4862037" cy="500522"/>
              </a:xfrm>
              <a:prstGeom prst="rect">
                <a:avLst/>
              </a:prstGeom>
              <a:blipFill>
                <a:blip r:embed="rId6"/>
                <a:stretch>
                  <a:fillRect r="-1880" b="-48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78B568F-80C3-456D-9A5A-68D7157F957E}"/>
                  </a:ext>
                </a:extLst>
              </p:cNvPr>
              <p:cNvSpPr txBox="1"/>
              <p:nvPr/>
            </p:nvSpPr>
            <p:spPr>
              <a:xfrm>
                <a:off x="-8174" y="3950305"/>
                <a:ext cx="5806782" cy="321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ЗП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Н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под</m:t>
                        </m:r>
                      </m:sub>
                    </m:sSub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+∆</m:t>
                    </m:r>
                    <m:sSub>
                      <m:sSub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ФР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Н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пр</m:t>
                        </m:r>
                      </m:sub>
                    </m:sSub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ВР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−∆</m:t>
                        </m:r>
                        <m:sSub>
                          <m:sSubPr>
                            <m:ctrlP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С</m:t>
                            </m:r>
                          </m:e>
                          <m:sub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пер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Н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НДС</m:t>
                        </m:r>
                      </m:sub>
                    </m:sSub>
                  </m:oMath>
                </a14:m>
                <a:r>
                  <a:rPr lang="ru-RU" dirty="0"/>
                  <a:t>,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78B568F-80C3-456D-9A5A-68D7157F95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174" y="3950305"/>
                <a:ext cx="5806782" cy="321627"/>
              </a:xfrm>
              <a:prstGeom prst="rect">
                <a:avLst/>
              </a:prstGeom>
              <a:blipFill>
                <a:blip r:embed="rId7"/>
                <a:stretch>
                  <a:fillRect l="-1471" t="-18868" r="-630" b="-358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D1DF14B-3C6B-458B-AEC0-9971F65478C4}"/>
                  </a:ext>
                </a:extLst>
              </p:cNvPr>
              <p:cNvSpPr txBox="1"/>
              <p:nvPr/>
            </p:nvSpPr>
            <p:spPr>
              <a:xfrm>
                <a:off x="0" y="4275360"/>
                <a:ext cx="3326360" cy="5005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ФР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ВР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ru-RU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С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пер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С</m:t>
                                </m:r>
                              </m:e>
                              <m:sub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пост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num>
                          <m:den>
                            <m:nary>
                              <m:naryPr>
                                <m:chr m:val="∑"/>
                                <m:limLoc m:val="subSup"/>
                                <m:ctrlPr>
                                  <a:rPr lang="ru-RU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5"/>
                                  </m:r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nary>
                          </m:den>
                        </m:f>
                      </m:e>
                    </m:d>
                  </m:oMath>
                </a14:m>
                <a:r>
                  <a:rPr lang="ru-RU" dirty="0"/>
                  <a:t>,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D1DF14B-3C6B-458B-AEC0-9971F65478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75360"/>
                <a:ext cx="3326360" cy="500522"/>
              </a:xfrm>
              <a:prstGeom prst="rect">
                <a:avLst/>
              </a:prstGeom>
              <a:blipFill>
                <a:blip r:embed="rId8"/>
                <a:stretch>
                  <a:fillRect r="-3297" b="-48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4B72E13-EB55-4DEF-9D6F-7357ED1684D3}"/>
                  </a:ext>
                </a:extLst>
              </p:cNvPr>
              <p:cNvSpPr txBox="1"/>
              <p:nvPr/>
            </p:nvSpPr>
            <p:spPr>
              <a:xfrm>
                <a:off x="0" y="4763512"/>
                <a:ext cx="2010037" cy="7914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пост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С</m:t>
                                </m:r>
                              </m:e>
                              <m:sub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пост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num>
                          <m:den>
                            <m:nary>
                              <m:naryPr>
                                <m:chr m:val="∑"/>
                                <m:limLoc m:val="subSup"/>
                                <m:ctrlPr>
                                  <a:rPr lang="ru-RU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5"/>
                                  </m:r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nary>
                          </m:den>
                        </m:f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С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пер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С</m:t>
                                </m:r>
                              </m:e>
                              <m:sub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пост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num>
                          <m:den>
                            <m:nary>
                              <m:naryPr>
                                <m:chr m:val="∑"/>
                                <m:limLoc m:val="subSup"/>
                                <m:ctrlPr>
                                  <a:rPr lang="ru-RU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5"/>
                                  </m:r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nary>
                          </m:den>
                        </m:f>
                      </m:den>
                    </m:f>
                  </m:oMath>
                </a14:m>
                <a:r>
                  <a:rPr lang="ru-RU" dirty="0"/>
                  <a:t>,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4B72E13-EB55-4DEF-9D6F-7357ED1684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63512"/>
                <a:ext cx="2010037" cy="791435"/>
              </a:xfrm>
              <a:prstGeom prst="rect">
                <a:avLst/>
              </a:prstGeom>
              <a:blipFill>
                <a:blip r:embed="rId9"/>
                <a:stretch>
                  <a:fillRect r="-60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33D2C1E-B6A0-4088-A90A-EA5D3037472E}"/>
                  </a:ext>
                </a:extLst>
              </p:cNvPr>
              <p:cNvSpPr txBox="1"/>
              <p:nvPr/>
            </p:nvSpPr>
            <p:spPr>
              <a:xfrm>
                <a:off x="0" y="5581958"/>
                <a:ext cx="1934697" cy="6121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пер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С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пер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С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пер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ru-RU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С</m:t>
                                </m:r>
                              </m:e>
                              <m:sub>
                                <m:r>
                                  <a:rPr lang="ru-RU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пост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num>
                          <m:den>
                            <m:nary>
                              <m:naryPr>
                                <m:chr m:val="∑"/>
                                <m:limLoc m:val="subSup"/>
                                <m:ctrlPr>
                                  <a:rPr lang="ru-RU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5"/>
                                  </m:r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ru-RU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nary>
                          </m:den>
                        </m:f>
                      </m:den>
                    </m:f>
                  </m:oMath>
                </a14:m>
                <a:r>
                  <a:rPr lang="ru-RU" dirty="0"/>
                  <a:t>,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33D2C1E-B6A0-4088-A90A-EA5D303747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581958"/>
                <a:ext cx="1934697" cy="612155"/>
              </a:xfrm>
              <a:prstGeom prst="rect">
                <a:avLst/>
              </a:prstGeom>
              <a:blipFill>
                <a:blip r:embed="rId10"/>
                <a:stretch>
                  <a:fillRect l="-3155" t="-1000" r="-6625" b="-68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40FE4DA-291B-452F-AB42-A21E98066CAE}"/>
                  </a:ext>
                </a:extLst>
              </p:cNvPr>
              <p:cNvSpPr txBox="1"/>
              <p:nvPr/>
            </p:nvSpPr>
            <p:spPr>
              <a:xfrm>
                <a:off x="-8174" y="6450407"/>
                <a:ext cx="2801536" cy="3025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Кредит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С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сумм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С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суммб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40FE4DA-291B-452F-AB42-A21E98066C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174" y="6450407"/>
                <a:ext cx="2801536" cy="302519"/>
              </a:xfrm>
              <a:prstGeom prst="rect">
                <a:avLst/>
              </a:prstGeom>
              <a:blipFill>
                <a:blip r:embed="rId11"/>
                <a:stretch>
                  <a:fillRect l="-1743" b="-28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748215" y="6492875"/>
            <a:ext cx="395785" cy="365125"/>
          </a:xfrm>
          <a:prstGeom prst="rect">
            <a:avLst/>
          </a:prstGeom>
        </p:spPr>
        <p:txBody>
          <a:bodyPr/>
          <a:lstStyle/>
          <a:p>
            <a:pPr algn="r"/>
            <a:fld id="{AB7C7D02-7D08-4593-9CA8-598C0DC12764}" type="slidenum"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 algn="r"/>
              <a:t>5</a:t>
            </a:fld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26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34978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Результаты моделирования на одного работающего гражданина РФ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796260"/>
              </p:ext>
            </p:extLst>
          </p:nvPr>
        </p:nvGraphicFramePr>
        <p:xfrm>
          <a:off x="2" y="334979"/>
          <a:ext cx="9143997" cy="4838472"/>
        </p:xfrm>
        <a:graphic>
          <a:graphicData uri="http://schemas.openxmlformats.org/drawingml/2006/table">
            <a:tbl>
              <a:tblPr firstRow="1" firstCol="1" lastRow="1" bandRow="1">
                <a:tableStyleId>{5C22544A-7EE6-4342-B048-85BDC9FD1C3A}</a:tableStyleId>
              </a:tblPr>
              <a:tblGrid>
                <a:gridCol w="749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8448">
                  <a:extLst>
                    <a:ext uri="{9D8B030D-6E8A-4147-A177-3AD203B41FA5}">
                      <a16:colId xmlns:a16="http://schemas.microsoft.com/office/drawing/2014/main" val="2292819988"/>
                    </a:ext>
                  </a:extLst>
                </a:gridCol>
                <a:gridCol w="1316736">
                  <a:extLst>
                    <a:ext uri="{9D8B030D-6E8A-4147-A177-3AD203B41FA5}">
                      <a16:colId xmlns:a16="http://schemas.microsoft.com/office/drawing/2014/main" val="4112758778"/>
                    </a:ext>
                  </a:extLst>
                </a:gridCol>
                <a:gridCol w="1179576">
                  <a:extLst>
                    <a:ext uri="{9D8B030D-6E8A-4147-A177-3AD203B41FA5}">
                      <a16:colId xmlns:a16="http://schemas.microsoft.com/office/drawing/2014/main" val="3420533444"/>
                    </a:ext>
                  </a:extLst>
                </a:gridCol>
                <a:gridCol w="1179576">
                  <a:extLst>
                    <a:ext uri="{9D8B030D-6E8A-4147-A177-3AD203B41FA5}">
                      <a16:colId xmlns:a16="http://schemas.microsoft.com/office/drawing/2014/main" val="3713474032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417290519"/>
                    </a:ext>
                  </a:extLst>
                </a:gridCol>
                <a:gridCol w="795527">
                  <a:extLst>
                    <a:ext uri="{9D8B030D-6E8A-4147-A177-3AD203B41FA5}">
                      <a16:colId xmlns:a16="http://schemas.microsoft.com/office/drawing/2014/main" val="932793143"/>
                    </a:ext>
                  </a:extLst>
                </a:gridCol>
              </a:tblGrid>
              <a:tr h="18937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варианта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Среднемесячная выручка предприятий на одного работающего,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Среднемесячная себестоимость проданных товаров, работ, услуг на одного работающего с учётом прогрессивной системы стимулирования труда,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Среднемесячная себестоимость проданных товаров, работ, услуг на одного работающего,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условно-постоянных издержек в структуре себестоимости, 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условно-переменных издержек в структуре себестоимости, %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Условно-</a:t>
                      </a:r>
                      <a:r>
                        <a:rPr lang="ru-RU" sz="12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постоян</a:t>
                      </a: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2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ные</a:t>
                      </a: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издерж-ки</a:t>
                      </a: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Условно-перемен-</a:t>
                      </a:r>
                      <a:r>
                        <a:rPr lang="ru-RU" sz="12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ные</a:t>
                      </a: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издерж-ки</a:t>
                      </a: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руб.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35421" marR="35421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192 425,39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173 375,28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173 375,28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112 693,93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60 681,35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198 198,15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178 576,53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175 195,72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64,32%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112 693,93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62 501,79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206 126,08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185 719,60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177 695,79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63,42%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36,58%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112 693,93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65 001,86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216 432,38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195 005,58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180 945,88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62,28%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37,72%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112 693,93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68 251,95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229 418,32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206 705,91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185 041,00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60,90%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112 693,93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72 347,07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245 477,61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221 175,32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190 105,29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59,28%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40,72%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112 693,93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77 411,36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265 115,82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238 869,35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196 298,20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57,41%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42,59%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112 693,93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83 604,27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288 976,24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260 367,59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203 822,59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55,29%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44,71%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112 693,93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91 128,66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317 873,86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286 404,35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212 935,45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52,92%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47,08%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112 693,93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100 241,52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352 839,99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317 908,83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223 962,02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50,32%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49,68%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112 693,93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111 268,09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3714929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395 180,79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356 057,89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237 314,19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47,49%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52,51%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112 693,93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124 620,26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4450679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797176" y="9625374"/>
            <a:ext cx="346822" cy="365125"/>
          </a:xfrm>
          <a:prstGeom prst="rect">
            <a:avLst/>
          </a:prstGeom>
        </p:spPr>
        <p:txBody>
          <a:bodyPr/>
          <a:lstStyle/>
          <a:p>
            <a:fld id="{40F62D2A-937C-45CF-A20B-89CFB7ED1367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6" name="Номер слайда 3"/>
          <p:cNvSpPr txBox="1">
            <a:spLocks/>
          </p:cNvSpPr>
          <p:nvPr/>
        </p:nvSpPr>
        <p:spPr>
          <a:xfrm>
            <a:off x="8748215" y="6492875"/>
            <a:ext cx="395785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57124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394515"/>
              </p:ext>
            </p:extLst>
          </p:nvPr>
        </p:nvGraphicFramePr>
        <p:xfrm>
          <a:off x="2" y="334979"/>
          <a:ext cx="9143996" cy="4418820"/>
        </p:xfrm>
        <a:graphic>
          <a:graphicData uri="http://schemas.openxmlformats.org/drawingml/2006/table">
            <a:tbl>
              <a:tblPr firstRow="1" firstCol="1" lastRow="1" bandRow="1">
                <a:tableStyleId>{5C22544A-7EE6-4342-B048-85BDC9FD1C3A}</a:tableStyleId>
              </a:tblPr>
              <a:tblGrid>
                <a:gridCol w="817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5945">
                  <a:extLst>
                    <a:ext uri="{9D8B030D-6E8A-4147-A177-3AD203B41FA5}">
                      <a16:colId xmlns:a16="http://schemas.microsoft.com/office/drawing/2014/main" val="2292819988"/>
                    </a:ext>
                  </a:extLst>
                </a:gridCol>
                <a:gridCol w="1445888">
                  <a:extLst>
                    <a:ext uri="{9D8B030D-6E8A-4147-A177-3AD203B41FA5}">
                      <a16:colId xmlns:a16="http://schemas.microsoft.com/office/drawing/2014/main" val="4112758778"/>
                    </a:ext>
                  </a:extLst>
                </a:gridCol>
                <a:gridCol w="1037051">
                  <a:extLst>
                    <a:ext uri="{9D8B030D-6E8A-4147-A177-3AD203B41FA5}">
                      <a16:colId xmlns:a16="http://schemas.microsoft.com/office/drawing/2014/main" val="3420533444"/>
                    </a:ext>
                  </a:extLst>
                </a:gridCol>
                <a:gridCol w="1323309">
                  <a:extLst>
                    <a:ext uri="{9D8B030D-6E8A-4147-A177-3AD203B41FA5}">
                      <a16:colId xmlns:a16="http://schemas.microsoft.com/office/drawing/2014/main" val="3713474032"/>
                    </a:ext>
                  </a:extLst>
                </a:gridCol>
                <a:gridCol w="1179574">
                  <a:extLst>
                    <a:ext uri="{9D8B030D-6E8A-4147-A177-3AD203B41FA5}">
                      <a16:colId xmlns:a16="http://schemas.microsoft.com/office/drawing/2014/main" val="2417290519"/>
                    </a:ext>
                  </a:extLst>
                </a:gridCol>
              </a:tblGrid>
              <a:tr h="18937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варианта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Рост финансового результата в зависимости от роста выручки и снижения себестоимости,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Среднемесячная номинальная начисленная заработная плата с учётом роста средней выручки предприятий,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Процент отчислений на повышение заработной платы, 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Отчисления на повышение заработной платы,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Среднемесячная номинальная начисленная заработная плата с учётом прогрессивной системы стимулирования труда,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Индекс роста заработной платы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35421" marR="35421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86 399,00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44,90%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86 399,00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3 380,82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88 990,97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46,26%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2 704,65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91 695,62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1,061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8 023,81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92 550,61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48,32%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7 046,94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99 597,55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1,153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14 059,69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97 178,14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50,76%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12 691,91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109 870,05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1,272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21 664,91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103 008,83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53,53%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19 804,57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122 813,39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1,421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31 070,03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110 219,45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56,55%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28 600,56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138 820,00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1,607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42 571,15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119 037,00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59,75%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39 356,80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158 393,80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1,833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56 545,00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129 750,33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63,04%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52 425,63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182 175,96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2,109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73 468,90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142 725,36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66,37%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68 253,43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210 978,80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2,442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93 946,81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158 425,15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69,67%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87 405,08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245 830,24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2,845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3714929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118 743,70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177 436,17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72,89%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110 595,98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288 032,16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3,334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4450679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797176" y="9625374"/>
            <a:ext cx="346822" cy="365125"/>
          </a:xfrm>
          <a:prstGeom prst="rect">
            <a:avLst/>
          </a:prstGeom>
        </p:spPr>
        <p:txBody>
          <a:bodyPr/>
          <a:lstStyle/>
          <a:p>
            <a:fld id="{40F62D2A-937C-45CF-A20B-89CFB7ED1367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6" name="Номер слайда 3"/>
          <p:cNvSpPr txBox="1">
            <a:spLocks/>
          </p:cNvSpPr>
          <p:nvPr/>
        </p:nvSpPr>
        <p:spPr>
          <a:xfrm>
            <a:off x="8748215" y="6492875"/>
            <a:ext cx="395785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9" name="Заголовок 4">
            <a:extLst>
              <a:ext uri="{FF2B5EF4-FFF2-40B4-BE49-F238E27FC236}">
                <a16:creationId xmlns:a16="http://schemas.microsoft.com/office/drawing/2014/main" id="{44F911B3-7DB4-4535-B145-4C77F7140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34978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Результаты моделирования на одного работающего гражданина РФ (продолжение)</a:t>
            </a:r>
          </a:p>
        </p:txBody>
      </p:sp>
    </p:spTree>
    <p:extLst>
      <p:ext uri="{BB962C8B-B14F-4D97-AF65-F5344CB8AC3E}">
        <p14:creationId xmlns:p14="http://schemas.microsoft.com/office/powerpoint/2010/main" val="415395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240494"/>
              </p:ext>
            </p:extLst>
          </p:nvPr>
        </p:nvGraphicFramePr>
        <p:xfrm>
          <a:off x="2" y="334979"/>
          <a:ext cx="9143995" cy="4838472"/>
        </p:xfrm>
        <a:graphic>
          <a:graphicData uri="http://schemas.openxmlformats.org/drawingml/2006/table">
            <a:tbl>
              <a:tblPr firstRow="1" firstCol="1" lastRow="1" bandRow="1">
                <a:tableStyleId>{5C22544A-7EE6-4342-B048-85BDC9FD1C3A}</a:tableStyleId>
              </a:tblPr>
              <a:tblGrid>
                <a:gridCol w="786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9264">
                  <a:extLst>
                    <a:ext uri="{9D8B030D-6E8A-4147-A177-3AD203B41FA5}">
                      <a16:colId xmlns:a16="http://schemas.microsoft.com/office/drawing/2014/main" val="2020278797"/>
                    </a:ext>
                  </a:extLst>
                </a:gridCol>
                <a:gridCol w="1389888">
                  <a:extLst>
                    <a:ext uri="{9D8B030D-6E8A-4147-A177-3AD203B41FA5}">
                      <a16:colId xmlns:a16="http://schemas.microsoft.com/office/drawing/2014/main" val="877069527"/>
                    </a:ext>
                  </a:extLst>
                </a:gridCol>
                <a:gridCol w="10607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3856">
                  <a:extLst>
                    <a:ext uri="{9D8B030D-6E8A-4147-A177-3AD203B41FA5}">
                      <a16:colId xmlns:a16="http://schemas.microsoft.com/office/drawing/2014/main" val="229281998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112758778"/>
                    </a:ext>
                  </a:extLst>
                </a:gridCol>
                <a:gridCol w="1106424">
                  <a:extLst>
                    <a:ext uri="{9D8B030D-6E8A-4147-A177-3AD203B41FA5}">
                      <a16:colId xmlns:a16="http://schemas.microsoft.com/office/drawing/2014/main" val="3420533444"/>
                    </a:ext>
                  </a:extLst>
                </a:gridCol>
                <a:gridCol w="1042413">
                  <a:extLst>
                    <a:ext uri="{9D8B030D-6E8A-4147-A177-3AD203B41FA5}">
                      <a16:colId xmlns:a16="http://schemas.microsoft.com/office/drawing/2014/main" val="3713474032"/>
                    </a:ext>
                  </a:extLst>
                </a:gridCol>
              </a:tblGrid>
              <a:tr h="18937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варианта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Прирост отчислений в фонд развития,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Среднемесячные отчисления в фонд развития,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Финансовый результат,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Прирост подоходного налога в месяц на одного работающего,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Прирост налога на прибыль в месяц на одного работающего,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Прирост отчислений НДС в месяц на одного работающего, 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Прирост подоходного налога, налога на прибыль и отчислений НДС в месяц на одного </a:t>
                      </a:r>
                      <a:r>
                        <a:rPr lang="ru-RU" sz="12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работающе-го</a:t>
                      </a: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руб.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35421" marR="35421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19 050,11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19 050,11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11 231,87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4 762,53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26 348,81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42 343,21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540,93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19 591,04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19 621,62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688,56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142,88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790,46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1 621,90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1 283,81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20 333,92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20 406,48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1 715,81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339,09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1 876,04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3 930,94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2 249,55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21 299,66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21 426,81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3 051,24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594,17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3 287,28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6 932,69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3 466,39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22 516,50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22 712,41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4 733,87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915,58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5 065,44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10 714,89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4 971,20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24 021,32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24 302,28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6 814,73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1 313,04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7 264,44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15 392,21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6 811,38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25 861,50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26 246,47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9 359,32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1 799,09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9 953,50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21 111,91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9 047,20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28 097,31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28 608,65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12 451,00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2 389,63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13 220,71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28 061,35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11 755,02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30 805,14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31 469,51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16 195,37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3 104,85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17 177,66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36 477,88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15 031,49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34 081,60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34 931,16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20 726,06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3 970,26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21 965,57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46 661,89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3714929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18 998,99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38 049,11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39 122,90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26 212,31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5 018,20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27 763,30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58 993,80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4450679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797176" y="9625374"/>
            <a:ext cx="346822" cy="365125"/>
          </a:xfrm>
          <a:prstGeom prst="rect">
            <a:avLst/>
          </a:prstGeom>
        </p:spPr>
        <p:txBody>
          <a:bodyPr/>
          <a:lstStyle/>
          <a:p>
            <a:fld id="{40F62D2A-937C-45CF-A20B-89CFB7ED1367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6" name="Номер слайда 3"/>
          <p:cNvSpPr txBox="1">
            <a:spLocks/>
          </p:cNvSpPr>
          <p:nvPr/>
        </p:nvSpPr>
        <p:spPr>
          <a:xfrm>
            <a:off x="8748215" y="6492875"/>
            <a:ext cx="395785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9" name="Заголовок 4">
            <a:extLst>
              <a:ext uri="{FF2B5EF4-FFF2-40B4-BE49-F238E27FC236}">
                <a16:creationId xmlns:a16="http://schemas.microsoft.com/office/drawing/2014/main" id="{44F911B3-7DB4-4535-B145-4C77F7140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34978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Результаты моделирования на одного работающего гражданина РФ (продолжение)</a:t>
            </a:r>
          </a:p>
        </p:txBody>
      </p:sp>
    </p:spTree>
    <p:extLst>
      <p:ext uri="{BB962C8B-B14F-4D97-AF65-F5344CB8AC3E}">
        <p14:creationId xmlns:p14="http://schemas.microsoft.com/office/powerpoint/2010/main" val="217049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951385"/>
              </p:ext>
            </p:extLst>
          </p:nvPr>
        </p:nvGraphicFramePr>
        <p:xfrm>
          <a:off x="2" y="334979"/>
          <a:ext cx="9144000" cy="5679720"/>
        </p:xfrm>
        <a:graphic>
          <a:graphicData uri="http://schemas.openxmlformats.org/drawingml/2006/table">
            <a:tbl>
              <a:tblPr firstRow="1" firstCol="1" lastRow="1" bandRow="1">
                <a:tableStyleId>{5C22544A-7EE6-4342-B048-85BDC9FD1C3A}</a:tableStyleId>
              </a:tblPr>
              <a:tblGrid>
                <a:gridCol w="786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6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292819988"/>
                    </a:ext>
                  </a:extLst>
                </a:gridCol>
                <a:gridCol w="1115568">
                  <a:extLst>
                    <a:ext uri="{9D8B030D-6E8A-4147-A177-3AD203B41FA5}">
                      <a16:colId xmlns:a16="http://schemas.microsoft.com/office/drawing/2014/main" val="3420533444"/>
                    </a:ext>
                  </a:extLst>
                </a:gridCol>
                <a:gridCol w="1106424">
                  <a:extLst>
                    <a:ext uri="{9D8B030D-6E8A-4147-A177-3AD203B41FA5}">
                      <a16:colId xmlns:a16="http://schemas.microsoft.com/office/drawing/2014/main" val="3713474032"/>
                    </a:ext>
                  </a:extLst>
                </a:gridCol>
                <a:gridCol w="1106424">
                  <a:extLst>
                    <a:ext uri="{9D8B030D-6E8A-4147-A177-3AD203B41FA5}">
                      <a16:colId xmlns:a16="http://schemas.microsoft.com/office/drawing/2014/main" val="1760293267"/>
                    </a:ext>
                  </a:extLst>
                </a:gridCol>
                <a:gridCol w="1078992">
                  <a:extLst>
                    <a:ext uri="{9D8B030D-6E8A-4147-A177-3AD203B41FA5}">
                      <a16:colId xmlns:a16="http://schemas.microsoft.com/office/drawing/2014/main" val="458574091"/>
                    </a:ext>
                  </a:extLst>
                </a:gridCol>
                <a:gridCol w="1170434">
                  <a:extLst>
                    <a:ext uri="{9D8B030D-6E8A-4147-A177-3AD203B41FA5}">
                      <a16:colId xmlns:a16="http://schemas.microsoft.com/office/drawing/2014/main" val="2254062019"/>
                    </a:ext>
                  </a:extLst>
                </a:gridCol>
              </a:tblGrid>
              <a:tr h="18937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варианта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Прирост подоходного налога в год от всех граждан, работающих на предприятии, млн.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Прирост налога на прибыль в год от всех граждан, работающих на предприятии, млн.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Прирост отчислений НДС в год от всех граждан, работающих на предприятии, млн.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Прирост подоходного налога, налога на прибыль и отчислений НДС в год от всех граждан, работающих на предприятии, млн. руб.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Размер кредитных средств для развития предприятия в месяц на одного работающего,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Размер кредитных средств для развития предприятия в месяц на одного работающего за вычетом прироста отчислений в фонд развития,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Размер кредитных средств на всех работающих граждан предприятия для его развития в год за вычетом прироста отчислений в фонд развития,</a:t>
                      </a:r>
                      <a:b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млн. руб.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35421" marR="35421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822,64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348,82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1 929,84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3 101,30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50,43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10,46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57,90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118,79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1 820,44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1 279,51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93,71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125,67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24,84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137,40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287,91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4 320,51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3 036,70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222,41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223,48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43,52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240,77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507,76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7 570,60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5 321,05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389,72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346,72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371,00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784,78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11 665,72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8 199,34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600,53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499,12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96,17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532,06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1 127,35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16 730,02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11 758,81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861,24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685,49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131,77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729,01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1 546,28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22 922,93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16 111,54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1 180,04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911,94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175,02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968,31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2 055,27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30 447,31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21 400,11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1 567,38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1 186,18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227,41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1 258,12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2 671,71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39 560,18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27 805,15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2 036,50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1 518,02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290,79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1 608,80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3 417,61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50 586,74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35 555,25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2 604,13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3714929"/>
                  </a:ext>
                </a:extLst>
              </a:tr>
              <a:tr h="210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35421" marR="354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1 919,84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367,54</a:t>
                      </a:r>
                      <a:r>
                        <a:rPr lang="ru-RU" sz="12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2 033,44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4 320,82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63 938,91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44 939,92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</a:rPr>
                        <a:t>3 291,48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74450679"/>
                  </a:ext>
                </a:extLst>
              </a:tr>
            </a:tbl>
          </a:graphicData>
        </a:graphic>
      </p:graphicFrame>
      <p:sp>
        <p:nvSpPr>
          <p:cNvPr id="6" name="Номер слайда 3"/>
          <p:cNvSpPr txBox="1">
            <a:spLocks/>
          </p:cNvSpPr>
          <p:nvPr/>
        </p:nvSpPr>
        <p:spPr>
          <a:xfrm>
            <a:off x="8748215" y="6492875"/>
            <a:ext cx="395785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9" name="Заголовок 4">
            <a:extLst>
              <a:ext uri="{FF2B5EF4-FFF2-40B4-BE49-F238E27FC236}">
                <a16:creationId xmlns:a16="http://schemas.microsoft.com/office/drawing/2014/main" id="{44F911B3-7DB4-4535-B145-4C77F7140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34978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Результаты моделирования на одного работающего гражданина РФ (окончание)</a:t>
            </a:r>
          </a:p>
        </p:txBody>
      </p:sp>
    </p:spTree>
    <p:extLst>
      <p:ext uri="{BB962C8B-B14F-4D97-AF65-F5344CB8AC3E}">
        <p14:creationId xmlns:p14="http://schemas.microsoft.com/office/powerpoint/2010/main" val="103388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9575</TotalTime>
  <Words>2928</Words>
  <Application>Microsoft Office PowerPoint</Application>
  <PresentationFormat>Экран (4:3)</PresentationFormat>
  <Paragraphs>589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26" baseType="lpstr">
      <vt:lpstr>Arial</vt:lpstr>
      <vt:lpstr>Calibri</vt:lpstr>
      <vt:lpstr>Cambria Math</vt:lpstr>
      <vt:lpstr>DejaVu Sans</vt:lpstr>
      <vt:lpstr>IBM Plex Mono</vt:lpstr>
      <vt:lpstr>Symbol</vt:lpstr>
      <vt:lpstr>Times New Roman</vt:lpstr>
      <vt:lpstr>Wingdings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Результаты моделирования на одного работающего гражданина РФ</vt:lpstr>
      <vt:lpstr>Результаты моделирования на одного работающего гражданина РФ (продолжение)</vt:lpstr>
      <vt:lpstr>Результаты моделирования на одного работающего гражданина РФ (продолжение)</vt:lpstr>
      <vt:lpstr>Результаты моделирования на одного работающего гражданина РФ (окончание)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Костырин Евгений Вячеславович  Модели управления медицинскими организациями</dc:title>
  <dc:subject/>
  <dc:creator>EKostyrin</dc:creator>
  <dc:description/>
  <cp:lastModifiedBy>tenint</cp:lastModifiedBy>
  <cp:revision>487</cp:revision>
  <cp:lastPrinted>2019-05-22T08:34:58Z</cp:lastPrinted>
  <dcterms:created xsi:type="dcterms:W3CDTF">2019-02-05T16:11:02Z</dcterms:created>
  <dcterms:modified xsi:type="dcterms:W3CDTF">2025-02-22T14:18:45Z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(4:3)</vt:lpwstr>
  </property>
  <property fmtid="{D5CDD505-2E9C-101B-9397-08002B2CF9AE}" pid="3" name="Slides">
    <vt:r8>10</vt:r8>
  </property>
</Properties>
</file>