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58" r:id="rId6"/>
    <p:sldId id="275" r:id="rId7"/>
    <p:sldId id="277" r:id="rId8"/>
    <p:sldId id="27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3" r:id="rId17"/>
    <p:sldId id="262" r:id="rId18"/>
    <p:sldId id="264" r:id="rId19"/>
    <p:sldId id="266" r:id="rId20"/>
    <p:sldId id="274" r:id="rId21"/>
    <p:sldId id="26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34F5F-4EA5-48F9-BF2C-2F9C7A6D284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24C8-76B5-4274-991A-76B8074D5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5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8C242-3097-4B28-93D1-2AECCC7F4F3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5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0FB0F-FDE5-6A01-00A6-77737D2AE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170DC3-E0C4-6672-A900-2A7CCD3F2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73D858-7181-49FE-08E3-92E9006C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7E8B-56CA-46A4-83DB-CE90F4750FB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35250-760D-A39F-A041-FC7A85BD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DAF4B-E0E7-DEA1-BA5D-5C3B5FF6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4A7B-73F1-40AA-AC1E-C14AE255C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1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A4B01-4175-AB04-0973-F4257F21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A31425-D8BE-08C5-19F4-1F0168AB4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5019D-20D7-4D50-C3E4-EED4AAD8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7E8B-56CA-46A4-83DB-CE90F4750FB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2EBDD-9BA2-E930-20EF-A7A837C0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AB803-2C3D-253A-8815-18DCADD0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4A7B-73F1-40AA-AC1E-C14AE255C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648DA8-9968-75FA-759B-7A1816413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5FDDC4-4222-6420-1E1D-C613C003A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A65653-FE0E-AAE5-999B-9B819CC8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7E8B-56CA-46A4-83DB-CE90F4750FB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21DA-3622-C636-0A5F-179E2E51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8B1D8F-0276-FE8E-AD10-AEE7597C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4A7B-73F1-40AA-AC1E-C14AE255C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6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CB98F-FA07-F886-8B89-D77495D1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35FB9D-4BCA-2DBC-E4D4-8FDA8D04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C918CD-CE59-98F4-4E65-64214D51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7E8B-56CA-46A4-83DB-CE90F4750FB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E8E5F-F021-73A9-E514-DAE550F63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64B5F-30F1-D086-1249-25D2C71D3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4A7B-73F1-40AA-AC1E-C14AE255C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8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FA8DE-9FCE-D3AE-3A48-4A22C3EB8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E52A28-B42A-6774-FC6D-B716307BB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9BB9D2-753E-728F-99EB-3A25FB55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7E8B-56CA-46A4-83DB-CE90F4750FB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721664-310C-F330-D509-E08AF456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5D295-7F99-A071-48A7-CB1B3DF0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4A7B-73F1-40AA-AC1E-C14AE255C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9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02D36-91AD-48AE-3667-013D536D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639363-4659-3402-2383-5DD99A1C2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C36CE5-B132-A7D6-B4BC-8D3747733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AAEE44-5B98-50FA-8699-08EF249A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7E8B-56CA-46A4-83DB-CE90F4750FB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739D35-829B-0945-907A-824400EE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7690C6-F894-D4BF-6D8D-F68872FC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4A7B-73F1-40AA-AC1E-C14AE255C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8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47030-A7F9-923F-F7CF-0EC57E17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457747-A89A-63A4-8252-0D83E601C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4BF28F-7257-AFAF-4359-164EEA6CB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EDA95-E681-EAFD-4426-3FAA8AE44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922657-7E76-14B9-772D-552D99A4A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3A1228-5453-42A5-3205-6AFD6046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7E8B-56CA-46A4-83DB-CE90F4750FB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B16E40-ACF6-174C-391A-AC07B0B1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23A732-841F-28FF-B495-56E9B046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4A7B-73F1-40AA-AC1E-C14AE255C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5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B6739-A000-462C-A1C5-F503B7B5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D215CD-0A6B-F2E1-1965-853D1F38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7E8B-56CA-46A4-83DB-CE90F4750FB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4654AB-47EA-0EB5-76C4-0CBE4294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6A1C56-D434-1CB4-19FE-8E0446C0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4A7B-73F1-40AA-AC1E-C14AE255C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0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9259A8-AC11-05E7-1A7A-C90E6D54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7E8B-56CA-46A4-83DB-CE90F4750FB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750440-DC48-7409-E91D-B4BF2E4D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37D405-F16D-48D2-5FC1-3AC5ACCE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4A7B-73F1-40AA-AC1E-C14AE255C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7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014BA-A571-425E-1B89-9C075A26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82A6C3-C73C-7A7F-77C4-CFCFF703C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AF9A44-6E92-A484-933B-01705ACCF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F0E666-AB01-2146-CD7C-E1C5D97B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7E8B-56CA-46A4-83DB-CE90F4750FB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47B7CC-1849-2F92-D1FD-298B4F18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7EDEDB-8A83-EBA0-3921-67B36249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4A7B-73F1-40AA-AC1E-C14AE255C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3EF67-8320-E7AF-9860-7CEEA200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81A0B8-E1DC-3C74-B139-E3A3B1687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D40187-D51B-806D-714B-8649A603C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81E80A-332D-199D-9217-FF1AE431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7E8B-56CA-46A4-83DB-CE90F4750FB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9A3DFA-97CE-32D9-988E-6B1E5B8A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34E70E-7BC8-3B7F-94F2-BD4CA6C9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4A7B-73F1-40AA-AC1E-C14AE255C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5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19C48-47E6-CCB5-97B5-17B6F82D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34D261-1AD2-F015-4C77-854B3D2E8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7C302E-1BB3-E994-9D2F-CC9EAA9D2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D7E8B-56CA-46A4-83DB-CE90F4750FB1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823A9C-61A9-9ADF-0A6C-6A00BE21B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48E6B-E750-7A0D-4C35-C84734B36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674A7B-73F1-40AA-AC1E-C14AE255C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8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library.ru/contents.asp?id=39546301&amp;selid=416879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9C07B-C32E-7D42-93A1-9A34405514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О применение когнитивных графов в моделировании экономических систем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69296E-414C-DEA7-2B1C-4CED9C035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306888"/>
            <a:ext cx="9144000" cy="1655762"/>
          </a:xfrm>
        </p:spPr>
        <p:txBody>
          <a:bodyPr/>
          <a:lstStyle/>
          <a:p>
            <a:r>
              <a:rPr lang="ru-RU" b="1" dirty="0"/>
              <a:t>Коровин Дмитрий Игоревич</a:t>
            </a:r>
          </a:p>
          <a:p>
            <a:r>
              <a:rPr lang="ru-RU" dirty="0"/>
              <a:t>д.э.н., к.ф.-м.н.</a:t>
            </a:r>
          </a:p>
          <a:p>
            <a:r>
              <a:rPr lang="ru-RU" dirty="0"/>
              <a:t>27 февраля, 2025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BB80E-686B-44C2-C121-83D92EC42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98FF57-2B5A-70FA-8325-F5ED9F94E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6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CC1F8-339C-480C-B79A-0997832F3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1" y="1123138"/>
            <a:ext cx="8580120" cy="669140"/>
          </a:xfrm>
        </p:spPr>
        <p:txBody>
          <a:bodyPr/>
          <a:lstStyle/>
          <a:p>
            <a:r>
              <a:rPr lang="ru-RU" sz="4000" dirty="0"/>
              <a:t>Описание вершин когнитивного графа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63DD828-FEA1-4871-9260-2E3A6A868E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2625" y="1984921"/>
          <a:ext cx="10507663" cy="3901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834">
                  <a:extLst>
                    <a:ext uri="{9D8B030D-6E8A-4147-A177-3AD203B41FA5}">
                      <a16:colId xmlns:a16="http://schemas.microsoft.com/office/drawing/2014/main" val="3790353331"/>
                    </a:ext>
                  </a:extLst>
                </a:gridCol>
                <a:gridCol w="9908829">
                  <a:extLst>
                    <a:ext uri="{9D8B030D-6E8A-4147-A177-3AD203B41FA5}">
                      <a16:colId xmlns:a16="http://schemas.microsoft.com/office/drawing/2014/main" val="3780407724"/>
                    </a:ext>
                  </a:extLst>
                </a:gridCol>
              </a:tblGrid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Рост о уровня цен на товары вне РФ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978936350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Ослабление </a:t>
                      </a:r>
                      <a:r>
                        <a:rPr lang="en-US" sz="1100" u="none" strike="noStrike">
                          <a:effectLst/>
                        </a:rPr>
                        <a:t>RUB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1610422850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Рост цен на товары-компоненты.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1894551303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Дотации/льготное кредитование населения и корпораций.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751064964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Темп роста изменения цен производителей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1644027175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Рост уровня спроса на внутреннем рынке- создан дефицит продукта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821950489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Рост уровня спроса на внутреннем рынке- информационный подогрев спроса на продукцию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2123450831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Рост уровня спроса на внутреннем рынке-  изменение сознания населения – переход в более низкую ценовую категорию товаров.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2873715798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Ограничение производства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3077046282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Активность ФАС.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2903212458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Нерыночные ограничения  -замораживание цен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450273228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Сговор между фирмами: модель – олигополия, спрос неэластичный. Сговор между участниками, как следствие повышения уровня цен одной из фирм.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2706629176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Сговор между фирмами: модель – монополистическая конкуренция, спрос эластичный. Сговор между всеми участниками рынка.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1623021580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Рост издержек производства.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422422190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Введение локдаунов.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3991184969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Реакция населения на рост темпа изменения цен (рост паники, мгновенный рост спроса на товары базовых потребностей и товары первой необходимости).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2754971985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Ответная реакция правительства на действия населения (поток информации через новостные каналы).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1117967318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Темп роста цен у крупных продавцов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783004129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Темп роста цен у средних и мелких продавцов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646965864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Рост социальной напряженности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244077589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93EAD1-40DE-F836-03D3-E9E58296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C29884-3D9E-696E-B73A-1F494818F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9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41D4E2-AD32-40E0-BC93-0C7677DF2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20" y="1543314"/>
            <a:ext cx="4521131" cy="3676386"/>
          </a:xfrm>
        </p:spPr>
        <p:txBody>
          <a:bodyPr/>
          <a:lstStyle/>
          <a:p>
            <a:r>
              <a:rPr lang="ru-RU" sz="2800" dirty="0"/>
              <a:t>Когнитивный граф, описывающий причинно-следственные связи повышения цен на продукты</a:t>
            </a:r>
          </a:p>
          <a:p>
            <a:r>
              <a:rPr lang="ru-RU" sz="1600" dirty="0"/>
              <a:t>Синие дуги –отрицательные связи,</a:t>
            </a:r>
          </a:p>
          <a:p>
            <a:r>
              <a:rPr lang="ru-RU" sz="1600" dirty="0"/>
              <a:t>Красные дуги –положительные связи</a:t>
            </a:r>
          </a:p>
        </p:txBody>
      </p:sp>
      <p:grpSp>
        <p:nvGrpSpPr>
          <p:cNvPr id="5" name="Полотно 24">
            <a:extLst>
              <a:ext uri="{FF2B5EF4-FFF2-40B4-BE49-F238E27FC236}">
                <a16:creationId xmlns:a16="http://schemas.microsoft.com/office/drawing/2014/main" id="{2D6BA546-6AF0-44DD-A556-967D089E0E7C}"/>
              </a:ext>
            </a:extLst>
          </p:cNvPr>
          <p:cNvGrpSpPr/>
          <p:nvPr/>
        </p:nvGrpSpPr>
        <p:grpSpPr>
          <a:xfrm>
            <a:off x="5771535" y="1206237"/>
            <a:ext cx="5275851" cy="5392760"/>
            <a:chOff x="0" y="0"/>
            <a:chExt cx="6043295" cy="618299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B25D520-2260-4636-A8AF-FB7CADA378FE}"/>
                </a:ext>
              </a:extLst>
            </p:cNvPr>
            <p:cNvSpPr/>
            <p:nvPr/>
          </p:nvSpPr>
          <p:spPr>
            <a:xfrm>
              <a:off x="0" y="0"/>
              <a:ext cx="6043295" cy="6182995"/>
            </a:xfrm>
            <a:prstGeom prst="rect">
              <a:avLst/>
            </a:prstGeom>
            <a:solidFill>
              <a:prstClr val="whit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4E6F7BE3-BC6B-4068-9CD8-3B15449B3B32}"/>
                </a:ext>
              </a:extLst>
            </p:cNvPr>
            <p:cNvSpPr/>
            <p:nvPr/>
          </p:nvSpPr>
          <p:spPr>
            <a:xfrm>
              <a:off x="3214063" y="2620872"/>
              <a:ext cx="500332" cy="3709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V18</a:t>
              </a:r>
              <a:endPara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8A325770-1BE2-490B-A3C4-E6D902304F06}"/>
                </a:ext>
              </a:extLst>
            </p:cNvPr>
            <p:cNvSpPr/>
            <p:nvPr/>
          </p:nvSpPr>
          <p:spPr>
            <a:xfrm>
              <a:off x="1634627" y="643074"/>
              <a:ext cx="499745" cy="370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V2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0D3D80AD-13D2-4C0F-B6A3-9BE8838FDFC8}"/>
                </a:ext>
              </a:extLst>
            </p:cNvPr>
            <p:cNvSpPr/>
            <p:nvPr/>
          </p:nvSpPr>
          <p:spPr>
            <a:xfrm>
              <a:off x="2471392" y="614570"/>
              <a:ext cx="499745" cy="370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V3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FC31C721-9EFC-4666-9335-1402A2FCDCB9}"/>
                </a:ext>
              </a:extLst>
            </p:cNvPr>
            <p:cNvSpPr/>
            <p:nvPr/>
          </p:nvSpPr>
          <p:spPr>
            <a:xfrm>
              <a:off x="3515187" y="516217"/>
              <a:ext cx="499745" cy="370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V4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9CB79764-8DE1-4058-AE3E-3A06E140BB1E}"/>
                </a:ext>
              </a:extLst>
            </p:cNvPr>
            <p:cNvSpPr/>
            <p:nvPr/>
          </p:nvSpPr>
          <p:spPr>
            <a:xfrm>
              <a:off x="865540" y="854030"/>
              <a:ext cx="499745" cy="370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V1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F54E55FC-8618-432B-B6BC-0743A8644053}"/>
                </a:ext>
              </a:extLst>
            </p:cNvPr>
            <p:cNvSpPr/>
            <p:nvPr/>
          </p:nvSpPr>
          <p:spPr>
            <a:xfrm>
              <a:off x="4360576" y="887107"/>
              <a:ext cx="499745" cy="370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V5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3AB98FF9-7657-4E27-B991-A6F5B0CCA3D6}"/>
                </a:ext>
              </a:extLst>
            </p:cNvPr>
            <p:cNvSpPr/>
            <p:nvPr/>
          </p:nvSpPr>
          <p:spPr>
            <a:xfrm>
              <a:off x="4955814" y="1429391"/>
              <a:ext cx="499745" cy="370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V61</a:t>
              </a:r>
              <a:endPara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D46D7B45-6207-4BDA-BFA5-DFD100044D4B}"/>
                </a:ext>
              </a:extLst>
            </p:cNvPr>
            <p:cNvSpPr/>
            <p:nvPr/>
          </p:nvSpPr>
          <p:spPr>
            <a:xfrm>
              <a:off x="4938147" y="3791231"/>
              <a:ext cx="499745" cy="370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V7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93121808-C7D3-4C02-B0D7-8AB67B26358C}"/>
                </a:ext>
              </a:extLst>
            </p:cNvPr>
            <p:cNvSpPr/>
            <p:nvPr/>
          </p:nvSpPr>
          <p:spPr>
            <a:xfrm>
              <a:off x="4938546" y="2300659"/>
              <a:ext cx="499745" cy="37020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US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V62</a:t>
              </a:r>
              <a:endPara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0EEA8BE1-96CC-4A54-9FC5-A5D4C4E38A24}"/>
                </a:ext>
              </a:extLst>
            </p:cNvPr>
            <p:cNvSpPr/>
            <p:nvPr/>
          </p:nvSpPr>
          <p:spPr>
            <a:xfrm>
              <a:off x="5008515" y="3060864"/>
              <a:ext cx="499745" cy="37020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US" sz="105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V63</a:t>
              </a:r>
              <a:endParaRPr lang="ru-RU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968F203E-E723-4C5B-97ED-48A25F83F250}"/>
                </a:ext>
              </a:extLst>
            </p:cNvPr>
            <p:cNvSpPr/>
            <p:nvPr/>
          </p:nvSpPr>
          <p:spPr>
            <a:xfrm>
              <a:off x="4597928" y="4792794"/>
              <a:ext cx="499745" cy="37020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V8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936AFECD-1A99-4965-8005-CDC5ED070F53}"/>
                </a:ext>
              </a:extLst>
            </p:cNvPr>
            <p:cNvSpPr/>
            <p:nvPr/>
          </p:nvSpPr>
          <p:spPr>
            <a:xfrm>
              <a:off x="4028834" y="5201737"/>
              <a:ext cx="499745" cy="36957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V9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F90115B9-36CE-4D3E-9EB3-85437D97F30E}"/>
                </a:ext>
              </a:extLst>
            </p:cNvPr>
            <p:cNvSpPr/>
            <p:nvPr/>
          </p:nvSpPr>
          <p:spPr>
            <a:xfrm>
              <a:off x="3124208" y="5386522"/>
              <a:ext cx="499745" cy="36957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US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V10</a:t>
              </a:r>
              <a:endPara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C226AEBB-4F86-4C9E-AF73-7FDB56629CB5}"/>
                </a:ext>
              </a:extLst>
            </p:cNvPr>
            <p:cNvSpPr/>
            <p:nvPr/>
          </p:nvSpPr>
          <p:spPr>
            <a:xfrm>
              <a:off x="2365629" y="5503254"/>
              <a:ext cx="499745" cy="36957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US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V11</a:t>
              </a:r>
              <a:endPara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980AAD-7D83-45EE-8CB5-1C41F1E48FE4}"/>
                </a:ext>
              </a:extLst>
            </p:cNvPr>
            <p:cNvSpPr/>
            <p:nvPr/>
          </p:nvSpPr>
          <p:spPr>
            <a:xfrm>
              <a:off x="1025359" y="5550694"/>
              <a:ext cx="499745" cy="36957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US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V12</a:t>
              </a:r>
              <a:endPara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CFF62AA5-A302-4837-A22A-F03FB77CB1BA}"/>
                </a:ext>
              </a:extLst>
            </p:cNvPr>
            <p:cNvSpPr/>
            <p:nvPr/>
          </p:nvSpPr>
          <p:spPr>
            <a:xfrm>
              <a:off x="593126" y="4935346"/>
              <a:ext cx="499745" cy="36957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US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V13</a:t>
              </a:r>
              <a:endPara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A5C5106A-9D32-4BCE-8DFC-C1E19617C673}"/>
                </a:ext>
              </a:extLst>
            </p:cNvPr>
            <p:cNvSpPr/>
            <p:nvPr/>
          </p:nvSpPr>
          <p:spPr>
            <a:xfrm>
              <a:off x="533165" y="4084021"/>
              <a:ext cx="499745" cy="3689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US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V14</a:t>
              </a:r>
              <a:endPara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81C4D47D-5B5B-4A61-9B66-6EFDED8F1488}"/>
                </a:ext>
              </a:extLst>
            </p:cNvPr>
            <p:cNvSpPr/>
            <p:nvPr/>
          </p:nvSpPr>
          <p:spPr>
            <a:xfrm>
              <a:off x="269806" y="3231198"/>
              <a:ext cx="499745" cy="3689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US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V15</a:t>
              </a:r>
              <a:endPara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917BC958-3197-44D1-9C0B-218403DB7950}"/>
                </a:ext>
              </a:extLst>
            </p:cNvPr>
            <p:cNvSpPr/>
            <p:nvPr/>
          </p:nvSpPr>
          <p:spPr>
            <a:xfrm>
              <a:off x="402793" y="2412766"/>
              <a:ext cx="499745" cy="3689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US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V16</a:t>
              </a:r>
              <a:endPara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8901AC78-A458-4F5A-A29F-B988752D91A9}"/>
                </a:ext>
              </a:extLst>
            </p:cNvPr>
            <p:cNvSpPr/>
            <p:nvPr/>
          </p:nvSpPr>
          <p:spPr>
            <a:xfrm>
              <a:off x="206727" y="1526710"/>
              <a:ext cx="499745" cy="36023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US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V17</a:t>
              </a:r>
              <a:endParaRPr lang="ru-RU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Соединитель: изогнутый 26">
              <a:extLst>
                <a:ext uri="{FF2B5EF4-FFF2-40B4-BE49-F238E27FC236}">
                  <a16:creationId xmlns:a16="http://schemas.microsoft.com/office/drawing/2014/main" id="{7679DFA3-F644-4260-B740-46DF17225932}"/>
                </a:ext>
              </a:extLst>
            </p:cNvPr>
            <p:cNvCxnSpPr>
              <a:stCxn id="25" idx="0"/>
              <a:endCxn id="9" idx="1"/>
            </p:cNvCxnSpPr>
            <p:nvPr/>
          </p:nvCxnSpPr>
          <p:spPr>
            <a:xfrm rot="5400000" flipH="1" flipV="1">
              <a:off x="755526" y="697081"/>
              <a:ext cx="1612776" cy="1818594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Соединитель: изогнутый 27">
              <a:extLst>
                <a:ext uri="{FF2B5EF4-FFF2-40B4-BE49-F238E27FC236}">
                  <a16:creationId xmlns:a16="http://schemas.microsoft.com/office/drawing/2014/main" id="{6C5117DE-851D-41E7-BE83-2976E921044F}"/>
                </a:ext>
              </a:extLst>
            </p:cNvPr>
            <p:cNvCxnSpPr>
              <a:stCxn id="11" idx="3"/>
              <a:endCxn id="21" idx="0"/>
            </p:cNvCxnSpPr>
            <p:nvPr/>
          </p:nvCxnSpPr>
          <p:spPr>
            <a:xfrm flipH="1">
              <a:off x="1275232" y="1039450"/>
              <a:ext cx="90053" cy="4511244"/>
            </a:xfrm>
            <a:prstGeom prst="curvedConnector4">
              <a:avLst>
                <a:gd name="adj1" fmla="val -253851"/>
                <a:gd name="adj2" fmla="val 52055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Соединитель: изогнутый 28">
              <a:extLst>
                <a:ext uri="{FF2B5EF4-FFF2-40B4-BE49-F238E27FC236}">
                  <a16:creationId xmlns:a16="http://schemas.microsoft.com/office/drawing/2014/main" id="{81AADA80-5AC7-4DDC-B9F1-6A4774ABF962}"/>
                </a:ext>
              </a:extLst>
            </p:cNvPr>
            <p:cNvCxnSpPr>
              <a:stCxn id="11" idx="3"/>
              <a:endCxn id="20" idx="0"/>
            </p:cNvCxnSpPr>
            <p:nvPr/>
          </p:nvCxnSpPr>
          <p:spPr>
            <a:xfrm>
              <a:off x="1365285" y="1039450"/>
              <a:ext cx="1250217" cy="4463804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Соединитель: изогнутый 29">
              <a:extLst>
                <a:ext uri="{FF2B5EF4-FFF2-40B4-BE49-F238E27FC236}">
                  <a16:creationId xmlns:a16="http://schemas.microsoft.com/office/drawing/2014/main" id="{1E8DE3E4-82D9-4994-8AEF-1EE8A28F856E}"/>
                </a:ext>
              </a:extLst>
            </p:cNvPr>
            <p:cNvCxnSpPr>
              <a:stCxn id="11" idx="3"/>
              <a:endCxn id="25" idx="3"/>
            </p:cNvCxnSpPr>
            <p:nvPr/>
          </p:nvCxnSpPr>
          <p:spPr>
            <a:xfrm flipH="1">
              <a:off x="902471" y="1039450"/>
              <a:ext cx="462714" cy="1557784"/>
            </a:xfrm>
            <a:prstGeom prst="curvedConnector3">
              <a:avLst>
                <a:gd name="adj1" fmla="val -49404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Соединитель: изогнутый 30">
              <a:extLst>
                <a:ext uri="{FF2B5EF4-FFF2-40B4-BE49-F238E27FC236}">
                  <a16:creationId xmlns:a16="http://schemas.microsoft.com/office/drawing/2014/main" id="{329220CD-004E-424F-81EF-3CE03C96DEA7}"/>
                </a:ext>
              </a:extLst>
            </p:cNvPr>
            <p:cNvCxnSpPr>
              <a:stCxn id="8" idx="1"/>
              <a:endCxn id="11" idx="0"/>
            </p:cNvCxnSpPr>
            <p:nvPr/>
          </p:nvCxnSpPr>
          <p:spPr>
            <a:xfrm rot="10800000" flipV="1">
              <a:off x="1115413" y="828494"/>
              <a:ext cx="519214" cy="25536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Соединитель: изогнутый 31">
              <a:extLst>
                <a:ext uri="{FF2B5EF4-FFF2-40B4-BE49-F238E27FC236}">
                  <a16:creationId xmlns:a16="http://schemas.microsoft.com/office/drawing/2014/main" id="{0D918AFE-0415-432F-BAA8-AFE70FA0ADDB}"/>
                </a:ext>
              </a:extLst>
            </p:cNvPr>
            <p:cNvCxnSpPr>
              <a:stCxn id="8" idx="1"/>
              <a:endCxn id="26" idx="3"/>
            </p:cNvCxnSpPr>
            <p:nvPr/>
          </p:nvCxnSpPr>
          <p:spPr>
            <a:xfrm rot="10800000" flipV="1">
              <a:off x="706421" y="828494"/>
              <a:ext cx="928087" cy="878332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Соединитель: изогнутый 32">
              <a:extLst>
                <a:ext uri="{FF2B5EF4-FFF2-40B4-BE49-F238E27FC236}">
                  <a16:creationId xmlns:a16="http://schemas.microsoft.com/office/drawing/2014/main" id="{24BDC63E-4353-4064-BDD9-E9396250F19F}"/>
                </a:ext>
              </a:extLst>
            </p:cNvPr>
            <p:cNvCxnSpPr>
              <a:stCxn id="9" idx="2"/>
              <a:endCxn id="12" idx="1"/>
            </p:cNvCxnSpPr>
            <p:nvPr/>
          </p:nvCxnSpPr>
          <p:spPr>
            <a:xfrm rot="16200000" flipH="1">
              <a:off x="3497102" y="209372"/>
              <a:ext cx="87117" cy="163919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Соединитель: изогнутый 33">
              <a:extLst>
                <a:ext uri="{FF2B5EF4-FFF2-40B4-BE49-F238E27FC236}">
                  <a16:creationId xmlns:a16="http://schemas.microsoft.com/office/drawing/2014/main" id="{91142A70-212A-4CF8-9279-8FE920ACBD41}"/>
                </a:ext>
              </a:extLst>
            </p:cNvPr>
            <p:cNvCxnSpPr>
              <a:stCxn id="9" idx="2"/>
              <a:endCxn id="19" idx="0"/>
            </p:cNvCxnSpPr>
            <p:nvPr/>
          </p:nvCxnSpPr>
          <p:spPr>
            <a:xfrm rot="16200000" flipH="1">
              <a:off x="846893" y="2859582"/>
              <a:ext cx="4401112" cy="652768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Соединитель: изогнутый 34">
              <a:extLst>
                <a:ext uri="{FF2B5EF4-FFF2-40B4-BE49-F238E27FC236}">
                  <a16:creationId xmlns:a16="http://schemas.microsoft.com/office/drawing/2014/main" id="{C3E542ED-2FD3-45C3-9DD0-11EB2DFF2636}"/>
                </a:ext>
              </a:extLst>
            </p:cNvPr>
            <p:cNvCxnSpPr>
              <a:stCxn id="9" idx="2"/>
              <a:endCxn id="14" idx="0"/>
            </p:cNvCxnSpPr>
            <p:nvPr/>
          </p:nvCxnSpPr>
          <p:spPr>
            <a:xfrm rot="16200000" flipH="1">
              <a:off x="2551732" y="1154942"/>
              <a:ext cx="2805821" cy="24667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Соединитель: изогнутый 35">
              <a:extLst>
                <a:ext uri="{FF2B5EF4-FFF2-40B4-BE49-F238E27FC236}">
                  <a16:creationId xmlns:a16="http://schemas.microsoft.com/office/drawing/2014/main" id="{E521C9EC-E7C2-40AD-AE17-E63453EEABB5}"/>
                </a:ext>
              </a:extLst>
            </p:cNvPr>
            <p:cNvCxnSpPr>
              <a:stCxn id="10" idx="2"/>
              <a:endCxn id="16" idx="1"/>
            </p:cNvCxnSpPr>
            <p:nvPr/>
          </p:nvCxnSpPr>
          <p:spPr>
            <a:xfrm rot="16200000" flipH="1">
              <a:off x="3207332" y="1444784"/>
              <a:ext cx="2358910" cy="1243455"/>
            </a:xfrm>
            <a:prstGeom prst="curvedConnector2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Соединитель: изогнутый 36">
              <a:extLst>
                <a:ext uri="{FF2B5EF4-FFF2-40B4-BE49-F238E27FC236}">
                  <a16:creationId xmlns:a16="http://schemas.microsoft.com/office/drawing/2014/main" id="{F737EC1D-B732-4CD6-B46C-ECFAC652F5CA}"/>
                </a:ext>
              </a:extLst>
            </p:cNvPr>
            <p:cNvCxnSpPr>
              <a:stCxn id="10" idx="2"/>
              <a:endCxn id="14" idx="1"/>
            </p:cNvCxnSpPr>
            <p:nvPr/>
          </p:nvCxnSpPr>
          <p:spPr>
            <a:xfrm rot="16200000" flipH="1">
              <a:off x="2806487" y="1845353"/>
              <a:ext cx="3089594" cy="1173002"/>
            </a:xfrm>
            <a:prstGeom prst="curvedConnector2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Соединитель: изогнутый 37">
              <a:extLst>
                <a:ext uri="{FF2B5EF4-FFF2-40B4-BE49-F238E27FC236}">
                  <a16:creationId xmlns:a16="http://schemas.microsoft.com/office/drawing/2014/main" id="{D08EE43C-B194-464B-B1B3-3ED7CB605ADA}"/>
                </a:ext>
              </a:extLst>
            </p:cNvPr>
            <p:cNvCxnSpPr>
              <a:stCxn id="10" idx="2"/>
              <a:endCxn id="26" idx="3"/>
            </p:cNvCxnSpPr>
            <p:nvPr/>
          </p:nvCxnSpPr>
          <p:spPr>
            <a:xfrm rot="5400000">
              <a:off x="1825882" y="-232353"/>
              <a:ext cx="819769" cy="3058588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Соединитель: изогнутый 38">
              <a:extLst>
                <a:ext uri="{FF2B5EF4-FFF2-40B4-BE49-F238E27FC236}">
                  <a16:creationId xmlns:a16="http://schemas.microsoft.com/office/drawing/2014/main" id="{4735512B-B4C2-4B15-A4C3-2CE4323755E0}"/>
                </a:ext>
              </a:extLst>
            </p:cNvPr>
            <p:cNvCxnSpPr>
              <a:stCxn id="12" idx="0"/>
              <a:endCxn id="9" idx="0"/>
            </p:cNvCxnSpPr>
            <p:nvPr/>
          </p:nvCxnSpPr>
          <p:spPr>
            <a:xfrm rot="16200000" flipV="1">
              <a:off x="3529601" y="-193788"/>
              <a:ext cx="272512" cy="1889184"/>
            </a:xfrm>
            <a:prstGeom prst="curvedConnector3">
              <a:avLst>
                <a:gd name="adj1" fmla="val 183886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Соединитель: изогнутый 39">
              <a:extLst>
                <a:ext uri="{FF2B5EF4-FFF2-40B4-BE49-F238E27FC236}">
                  <a16:creationId xmlns:a16="http://schemas.microsoft.com/office/drawing/2014/main" id="{2F91D0E4-6D52-4890-B780-9E46E230C1A7}"/>
                </a:ext>
              </a:extLst>
            </p:cNvPr>
            <p:cNvCxnSpPr>
              <a:stCxn id="12" idx="2"/>
              <a:endCxn id="14" idx="1"/>
            </p:cNvCxnSpPr>
            <p:nvPr/>
          </p:nvCxnSpPr>
          <p:spPr>
            <a:xfrm rot="16200000" flipH="1">
              <a:off x="3414946" y="2453450"/>
              <a:ext cx="2718704" cy="327698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Соединитель: изогнутый 40">
              <a:extLst>
                <a:ext uri="{FF2B5EF4-FFF2-40B4-BE49-F238E27FC236}">
                  <a16:creationId xmlns:a16="http://schemas.microsoft.com/office/drawing/2014/main" id="{2DDD719B-7298-4078-8A68-2221FDFDBA3F}"/>
                </a:ext>
              </a:extLst>
            </p:cNvPr>
            <p:cNvCxnSpPr>
              <a:stCxn id="12" idx="2"/>
              <a:endCxn id="17" idx="0"/>
            </p:cNvCxnSpPr>
            <p:nvPr/>
          </p:nvCxnSpPr>
          <p:spPr>
            <a:xfrm rot="16200000" flipH="1">
              <a:off x="2961354" y="2906702"/>
              <a:ext cx="3534847" cy="23733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Соединитель: изогнутый 41">
              <a:extLst>
                <a:ext uri="{FF2B5EF4-FFF2-40B4-BE49-F238E27FC236}">
                  <a16:creationId xmlns:a16="http://schemas.microsoft.com/office/drawing/2014/main" id="{D8A6B760-E9B0-4E94-901E-A3E14B27044C}"/>
                </a:ext>
              </a:extLst>
            </p:cNvPr>
            <p:cNvCxnSpPr>
              <a:stCxn id="12" idx="2"/>
              <a:endCxn id="21" idx="0"/>
            </p:cNvCxnSpPr>
            <p:nvPr/>
          </p:nvCxnSpPr>
          <p:spPr>
            <a:xfrm rot="5400000">
              <a:off x="796251" y="1736834"/>
              <a:ext cx="4292747" cy="3334972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Соединитель: изогнутый 42">
              <a:extLst>
                <a:ext uri="{FF2B5EF4-FFF2-40B4-BE49-F238E27FC236}">
                  <a16:creationId xmlns:a16="http://schemas.microsoft.com/office/drawing/2014/main" id="{E6DC79AA-1DEF-4DCE-9C03-529B6C70A2E0}"/>
                </a:ext>
              </a:extLst>
            </p:cNvPr>
            <p:cNvCxnSpPr>
              <a:stCxn id="12" idx="2"/>
              <a:endCxn id="25" idx="3"/>
            </p:cNvCxnSpPr>
            <p:nvPr/>
          </p:nvCxnSpPr>
          <p:spPr>
            <a:xfrm rot="5400000">
              <a:off x="2086910" y="73496"/>
              <a:ext cx="1339169" cy="370791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Соединитель: изогнутый 43">
              <a:extLst>
                <a:ext uri="{FF2B5EF4-FFF2-40B4-BE49-F238E27FC236}">
                  <a16:creationId xmlns:a16="http://schemas.microsoft.com/office/drawing/2014/main" id="{FB411502-AEFA-40CD-B8B9-A7A031D93356}"/>
                </a:ext>
              </a:extLst>
            </p:cNvPr>
            <p:cNvCxnSpPr>
              <a:stCxn id="12" idx="2"/>
              <a:endCxn id="26" idx="3"/>
            </p:cNvCxnSpPr>
            <p:nvPr/>
          </p:nvCxnSpPr>
          <p:spPr>
            <a:xfrm rot="5400000">
              <a:off x="2434022" y="-469602"/>
              <a:ext cx="448879" cy="390397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Соединитель: изогнутый 44">
              <a:extLst>
                <a:ext uri="{FF2B5EF4-FFF2-40B4-BE49-F238E27FC236}">
                  <a16:creationId xmlns:a16="http://schemas.microsoft.com/office/drawing/2014/main" id="{A6392552-8D61-4568-959B-F4DC8E754D79}"/>
                </a:ext>
              </a:extLst>
            </p:cNvPr>
            <p:cNvCxnSpPr>
              <a:stCxn id="13" idx="3"/>
              <a:endCxn id="16" idx="3"/>
            </p:cNvCxnSpPr>
            <p:nvPr/>
          </p:nvCxnSpPr>
          <p:spPr>
            <a:xfrm>
              <a:off x="5455559" y="1614811"/>
              <a:ext cx="52701" cy="1631156"/>
            </a:xfrm>
            <a:prstGeom prst="curvedConnector3">
              <a:avLst>
                <a:gd name="adj1" fmla="val 533768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Соединитель: изогнутый 45">
              <a:extLst>
                <a:ext uri="{FF2B5EF4-FFF2-40B4-BE49-F238E27FC236}">
                  <a16:creationId xmlns:a16="http://schemas.microsoft.com/office/drawing/2014/main" id="{8FF9CE97-0E7F-48F8-9F8C-3D3D28BF12F1}"/>
                </a:ext>
              </a:extLst>
            </p:cNvPr>
            <p:cNvCxnSpPr>
              <a:stCxn id="13" idx="3"/>
              <a:endCxn id="17" idx="3"/>
            </p:cNvCxnSpPr>
            <p:nvPr/>
          </p:nvCxnSpPr>
          <p:spPr>
            <a:xfrm flipH="1">
              <a:off x="5097673" y="1614811"/>
              <a:ext cx="357886" cy="3363086"/>
            </a:xfrm>
            <a:prstGeom prst="curvedConnector3">
              <a:avLst>
                <a:gd name="adj1" fmla="val -63875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Соединитель: изогнутый 46">
              <a:extLst>
                <a:ext uri="{FF2B5EF4-FFF2-40B4-BE49-F238E27FC236}">
                  <a16:creationId xmlns:a16="http://schemas.microsoft.com/office/drawing/2014/main" id="{7C9A4F57-D30C-48A7-B685-E17103179C54}"/>
                </a:ext>
              </a:extLst>
            </p:cNvPr>
            <p:cNvCxnSpPr>
              <a:stCxn id="13" idx="1"/>
              <a:endCxn id="26" idx="3"/>
            </p:cNvCxnSpPr>
            <p:nvPr/>
          </p:nvCxnSpPr>
          <p:spPr>
            <a:xfrm rot="10800000" flipV="1">
              <a:off x="706472" y="1614810"/>
              <a:ext cx="4249342" cy="9201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Соединитель: изогнутый 47">
              <a:extLst>
                <a:ext uri="{FF2B5EF4-FFF2-40B4-BE49-F238E27FC236}">
                  <a16:creationId xmlns:a16="http://schemas.microsoft.com/office/drawing/2014/main" id="{C526E057-1C5D-4F7F-9048-F64F43C9425D}"/>
                </a:ext>
              </a:extLst>
            </p:cNvPr>
            <p:cNvCxnSpPr>
              <a:stCxn id="13" idx="1"/>
              <a:endCxn id="25" idx="3"/>
            </p:cNvCxnSpPr>
            <p:nvPr/>
          </p:nvCxnSpPr>
          <p:spPr>
            <a:xfrm rot="10800000" flipV="1">
              <a:off x="902538" y="1614810"/>
              <a:ext cx="4053276" cy="982423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Соединитель: изогнутый 48">
              <a:extLst>
                <a:ext uri="{FF2B5EF4-FFF2-40B4-BE49-F238E27FC236}">
                  <a16:creationId xmlns:a16="http://schemas.microsoft.com/office/drawing/2014/main" id="{3661170C-AE73-48FA-B2ED-11B8A6DBA5F6}"/>
                </a:ext>
              </a:extLst>
            </p:cNvPr>
            <p:cNvCxnSpPr>
              <a:stCxn id="13" idx="1"/>
              <a:endCxn id="24" idx="3"/>
            </p:cNvCxnSpPr>
            <p:nvPr/>
          </p:nvCxnSpPr>
          <p:spPr>
            <a:xfrm rot="10800000" flipV="1">
              <a:off x="769495" y="1614810"/>
              <a:ext cx="4185957" cy="18008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Соединитель: изогнутый 49">
              <a:extLst>
                <a:ext uri="{FF2B5EF4-FFF2-40B4-BE49-F238E27FC236}">
                  <a16:creationId xmlns:a16="http://schemas.microsoft.com/office/drawing/2014/main" id="{764833D6-9AF5-4DA5-8019-D5A1E95AA15C}"/>
                </a:ext>
              </a:extLst>
            </p:cNvPr>
            <p:cNvCxnSpPr>
              <a:stCxn id="13" idx="2"/>
              <a:endCxn id="7" idx="3"/>
            </p:cNvCxnSpPr>
            <p:nvPr/>
          </p:nvCxnSpPr>
          <p:spPr>
            <a:xfrm rot="5400000">
              <a:off x="3956976" y="1557650"/>
              <a:ext cx="1006131" cy="1491292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Соединитель: изогнутый 50">
              <a:extLst>
                <a:ext uri="{FF2B5EF4-FFF2-40B4-BE49-F238E27FC236}">
                  <a16:creationId xmlns:a16="http://schemas.microsoft.com/office/drawing/2014/main" id="{54694710-2433-4EFC-8F9E-875A7471506D}"/>
                </a:ext>
              </a:extLst>
            </p:cNvPr>
            <p:cNvCxnSpPr>
              <a:stCxn id="15" idx="3"/>
              <a:endCxn id="16" idx="3"/>
            </p:cNvCxnSpPr>
            <p:nvPr/>
          </p:nvCxnSpPr>
          <p:spPr>
            <a:xfrm>
              <a:off x="5437892" y="2485762"/>
              <a:ext cx="69964" cy="760205"/>
            </a:xfrm>
            <a:prstGeom prst="curvedConnector3">
              <a:avLst>
                <a:gd name="adj1" fmla="val 426739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Соединитель: изогнутый 51">
              <a:extLst>
                <a:ext uri="{FF2B5EF4-FFF2-40B4-BE49-F238E27FC236}">
                  <a16:creationId xmlns:a16="http://schemas.microsoft.com/office/drawing/2014/main" id="{FE67A7E4-C847-4902-B4C9-17BED441FFE1}"/>
                </a:ext>
              </a:extLst>
            </p:cNvPr>
            <p:cNvCxnSpPr>
              <a:stCxn id="15" idx="3"/>
              <a:endCxn id="17" idx="3"/>
            </p:cNvCxnSpPr>
            <p:nvPr/>
          </p:nvCxnSpPr>
          <p:spPr>
            <a:xfrm flipH="1">
              <a:off x="5097299" y="2485762"/>
              <a:ext cx="340593" cy="2492135"/>
            </a:xfrm>
            <a:prstGeom prst="curvedConnector3">
              <a:avLst>
                <a:gd name="adj1" fmla="val -67118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Соединитель: изогнутый 52">
              <a:extLst>
                <a:ext uri="{FF2B5EF4-FFF2-40B4-BE49-F238E27FC236}">
                  <a16:creationId xmlns:a16="http://schemas.microsoft.com/office/drawing/2014/main" id="{C5F63193-2446-450F-AAA6-ACFCD342DC93}"/>
                </a:ext>
              </a:extLst>
            </p:cNvPr>
            <p:cNvCxnSpPr>
              <a:stCxn id="15" idx="3"/>
              <a:endCxn id="19" idx="2"/>
            </p:cNvCxnSpPr>
            <p:nvPr/>
          </p:nvCxnSpPr>
          <p:spPr>
            <a:xfrm flipH="1">
              <a:off x="3374081" y="2485762"/>
              <a:ext cx="2064210" cy="3270330"/>
            </a:xfrm>
            <a:prstGeom prst="curvedConnector4">
              <a:avLst>
                <a:gd name="adj1" fmla="val -11074"/>
                <a:gd name="adj2" fmla="val 10699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Соединитель: изогнутый 53">
              <a:extLst>
                <a:ext uri="{FF2B5EF4-FFF2-40B4-BE49-F238E27FC236}">
                  <a16:creationId xmlns:a16="http://schemas.microsoft.com/office/drawing/2014/main" id="{CEA874B2-7C9D-4B88-823F-A4CC64BD23E9}"/>
                </a:ext>
              </a:extLst>
            </p:cNvPr>
            <p:cNvCxnSpPr>
              <a:stCxn id="15" idx="3"/>
              <a:endCxn id="20" idx="3"/>
            </p:cNvCxnSpPr>
            <p:nvPr/>
          </p:nvCxnSpPr>
          <p:spPr>
            <a:xfrm flipH="1">
              <a:off x="2865374" y="2485762"/>
              <a:ext cx="2572917" cy="3202277"/>
            </a:xfrm>
            <a:prstGeom prst="curvedConnector3">
              <a:avLst>
                <a:gd name="adj1" fmla="val -8885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Соединитель: изогнутый 54">
              <a:extLst>
                <a:ext uri="{FF2B5EF4-FFF2-40B4-BE49-F238E27FC236}">
                  <a16:creationId xmlns:a16="http://schemas.microsoft.com/office/drawing/2014/main" id="{71788DDD-5505-4810-9860-D4892C1544E2}"/>
                </a:ext>
              </a:extLst>
            </p:cNvPr>
            <p:cNvCxnSpPr>
              <a:stCxn id="15" idx="1"/>
              <a:endCxn id="7" idx="0"/>
            </p:cNvCxnSpPr>
            <p:nvPr/>
          </p:nvCxnSpPr>
          <p:spPr>
            <a:xfrm rot="10800000" flipV="1">
              <a:off x="3463976" y="2485762"/>
              <a:ext cx="1474209" cy="135110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Соединитель: изогнутый 55">
              <a:extLst>
                <a:ext uri="{FF2B5EF4-FFF2-40B4-BE49-F238E27FC236}">
                  <a16:creationId xmlns:a16="http://schemas.microsoft.com/office/drawing/2014/main" id="{1537FF36-3C8A-4904-A59F-0E8B5A09C891}"/>
                </a:ext>
              </a:extLst>
            </p:cNvPr>
            <p:cNvCxnSpPr>
              <a:stCxn id="16" idx="2"/>
              <a:endCxn id="7" idx="3"/>
            </p:cNvCxnSpPr>
            <p:nvPr/>
          </p:nvCxnSpPr>
          <p:spPr>
            <a:xfrm rot="5400000" flipH="1">
              <a:off x="4173708" y="2346776"/>
              <a:ext cx="624707" cy="1543880"/>
            </a:xfrm>
            <a:prstGeom prst="curvedConnector4">
              <a:avLst>
                <a:gd name="adj1" fmla="val -36593"/>
                <a:gd name="adj2" fmla="val 58092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Соединитель: изогнутый 56">
              <a:extLst>
                <a:ext uri="{FF2B5EF4-FFF2-40B4-BE49-F238E27FC236}">
                  <a16:creationId xmlns:a16="http://schemas.microsoft.com/office/drawing/2014/main" id="{137D67E1-2ECF-42AB-A815-9A913CA44FA2}"/>
                </a:ext>
              </a:extLst>
            </p:cNvPr>
            <p:cNvCxnSpPr>
              <a:stCxn id="14" idx="0"/>
              <a:endCxn id="9" idx="3"/>
            </p:cNvCxnSpPr>
            <p:nvPr/>
          </p:nvCxnSpPr>
          <p:spPr>
            <a:xfrm rot="16200000" flipV="1">
              <a:off x="2583959" y="1187169"/>
              <a:ext cx="2991241" cy="2216883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Соединитель: изогнутый 57">
              <a:extLst>
                <a:ext uri="{FF2B5EF4-FFF2-40B4-BE49-F238E27FC236}">
                  <a16:creationId xmlns:a16="http://schemas.microsoft.com/office/drawing/2014/main" id="{ADCAD3D0-75D9-4383-BD10-E3A1E8D8B9CB}"/>
                </a:ext>
              </a:extLst>
            </p:cNvPr>
            <p:cNvCxnSpPr>
              <a:stCxn id="14" idx="3"/>
              <a:endCxn id="13" idx="0"/>
            </p:cNvCxnSpPr>
            <p:nvPr/>
          </p:nvCxnSpPr>
          <p:spPr>
            <a:xfrm flipH="1" flipV="1">
              <a:off x="5205687" y="1429391"/>
              <a:ext cx="232205" cy="2547260"/>
            </a:xfrm>
            <a:prstGeom prst="curvedConnector4">
              <a:avLst>
                <a:gd name="adj1" fmla="val -106056"/>
                <a:gd name="adj2" fmla="val 108974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Соединитель: изогнутый 58">
              <a:extLst>
                <a:ext uri="{FF2B5EF4-FFF2-40B4-BE49-F238E27FC236}">
                  <a16:creationId xmlns:a16="http://schemas.microsoft.com/office/drawing/2014/main" id="{D4978827-F3F0-4393-94F0-4AB828CC1DFB}"/>
                </a:ext>
              </a:extLst>
            </p:cNvPr>
            <p:cNvCxnSpPr>
              <a:stCxn id="17" idx="1"/>
              <a:endCxn id="26" idx="3"/>
            </p:cNvCxnSpPr>
            <p:nvPr/>
          </p:nvCxnSpPr>
          <p:spPr>
            <a:xfrm rot="10800000">
              <a:off x="706472" y="1706827"/>
              <a:ext cx="3891456" cy="3271071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Соединитель: изогнутый 59">
              <a:extLst>
                <a:ext uri="{FF2B5EF4-FFF2-40B4-BE49-F238E27FC236}">
                  <a16:creationId xmlns:a16="http://schemas.microsoft.com/office/drawing/2014/main" id="{76A1ACA4-40E7-4CF0-A4A7-9AAEEA6C96E9}"/>
                </a:ext>
              </a:extLst>
            </p:cNvPr>
            <p:cNvCxnSpPr>
              <a:stCxn id="17" idx="1"/>
              <a:endCxn id="25" idx="2"/>
            </p:cNvCxnSpPr>
            <p:nvPr/>
          </p:nvCxnSpPr>
          <p:spPr>
            <a:xfrm rot="10800000">
              <a:off x="652666" y="2781701"/>
              <a:ext cx="3945262" cy="2196196"/>
            </a:xfrm>
            <a:prstGeom prst="curvedConnector2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Соединитель: изогнутый 60">
              <a:extLst>
                <a:ext uri="{FF2B5EF4-FFF2-40B4-BE49-F238E27FC236}">
                  <a16:creationId xmlns:a16="http://schemas.microsoft.com/office/drawing/2014/main" id="{1A6217B5-2EB5-4D12-B6CF-A54930A74174}"/>
                </a:ext>
              </a:extLst>
            </p:cNvPr>
            <p:cNvCxnSpPr>
              <a:stCxn id="17" idx="1"/>
              <a:endCxn id="20" idx="0"/>
            </p:cNvCxnSpPr>
            <p:nvPr/>
          </p:nvCxnSpPr>
          <p:spPr>
            <a:xfrm rot="10800000" flipV="1">
              <a:off x="2615502" y="4977896"/>
              <a:ext cx="1982426" cy="525357"/>
            </a:xfrm>
            <a:prstGeom prst="curvedConnector2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Соединитель: изогнутый 61">
              <a:extLst>
                <a:ext uri="{FF2B5EF4-FFF2-40B4-BE49-F238E27FC236}">
                  <a16:creationId xmlns:a16="http://schemas.microsoft.com/office/drawing/2014/main" id="{F8BBB898-BB4E-4E9C-85E3-630A60ECDEEC}"/>
                </a:ext>
              </a:extLst>
            </p:cNvPr>
            <p:cNvCxnSpPr>
              <a:stCxn id="17" idx="1"/>
              <a:endCxn id="19" idx="0"/>
            </p:cNvCxnSpPr>
            <p:nvPr/>
          </p:nvCxnSpPr>
          <p:spPr>
            <a:xfrm rot="10800000" flipV="1">
              <a:off x="3374082" y="4977896"/>
              <a:ext cx="1223847" cy="408625"/>
            </a:xfrm>
            <a:prstGeom prst="curvedConnector2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Соединитель: изогнутый 62">
              <a:extLst>
                <a:ext uri="{FF2B5EF4-FFF2-40B4-BE49-F238E27FC236}">
                  <a16:creationId xmlns:a16="http://schemas.microsoft.com/office/drawing/2014/main" id="{9176C476-EE9D-4FDE-90A4-C3A6F160AD88}"/>
                </a:ext>
              </a:extLst>
            </p:cNvPr>
            <p:cNvCxnSpPr>
              <a:stCxn id="18" idx="0"/>
              <a:endCxn id="14" idx="1"/>
            </p:cNvCxnSpPr>
            <p:nvPr/>
          </p:nvCxnSpPr>
          <p:spPr>
            <a:xfrm rot="5400000" flipH="1" flipV="1">
              <a:off x="3995884" y="4259474"/>
              <a:ext cx="1225086" cy="659440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Соединитель: изогнутый 63">
              <a:extLst>
                <a:ext uri="{FF2B5EF4-FFF2-40B4-BE49-F238E27FC236}">
                  <a16:creationId xmlns:a16="http://schemas.microsoft.com/office/drawing/2014/main" id="{7EE10C4A-6403-4263-8124-B69BBC4DC13C}"/>
                </a:ext>
              </a:extLst>
            </p:cNvPr>
            <p:cNvCxnSpPr>
              <a:stCxn id="18" idx="2"/>
              <a:endCxn id="21" idx="2"/>
            </p:cNvCxnSpPr>
            <p:nvPr/>
          </p:nvCxnSpPr>
          <p:spPr>
            <a:xfrm rot="5400000">
              <a:off x="2602492" y="4244048"/>
              <a:ext cx="348957" cy="3003475"/>
            </a:xfrm>
            <a:prstGeom prst="curvedConnector3">
              <a:avLst>
                <a:gd name="adj1" fmla="val 16551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Соединитель: изогнутый 64">
              <a:extLst>
                <a:ext uri="{FF2B5EF4-FFF2-40B4-BE49-F238E27FC236}">
                  <a16:creationId xmlns:a16="http://schemas.microsoft.com/office/drawing/2014/main" id="{A5A409B3-1662-42EF-9A21-C2ECA90907CB}"/>
                </a:ext>
              </a:extLst>
            </p:cNvPr>
            <p:cNvCxnSpPr>
              <a:stCxn id="18" idx="2"/>
              <a:endCxn id="20" idx="3"/>
            </p:cNvCxnSpPr>
            <p:nvPr/>
          </p:nvCxnSpPr>
          <p:spPr>
            <a:xfrm rot="5400000">
              <a:off x="3513675" y="4923007"/>
              <a:ext cx="116732" cy="1413333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Соединитель: изогнутый 65">
              <a:extLst>
                <a:ext uri="{FF2B5EF4-FFF2-40B4-BE49-F238E27FC236}">
                  <a16:creationId xmlns:a16="http://schemas.microsoft.com/office/drawing/2014/main" id="{6D4470E6-824B-42B3-8E54-AE844B498DBA}"/>
                </a:ext>
              </a:extLst>
            </p:cNvPr>
            <p:cNvCxnSpPr>
              <a:stCxn id="18" idx="1"/>
              <a:endCxn id="19" idx="3"/>
            </p:cNvCxnSpPr>
            <p:nvPr/>
          </p:nvCxnSpPr>
          <p:spPr>
            <a:xfrm rot="10800000" flipV="1">
              <a:off x="3623954" y="5386521"/>
              <a:ext cx="404881" cy="18478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Соединитель: изогнутый 66">
              <a:extLst>
                <a:ext uri="{FF2B5EF4-FFF2-40B4-BE49-F238E27FC236}">
                  <a16:creationId xmlns:a16="http://schemas.microsoft.com/office/drawing/2014/main" id="{B736E1BB-7D76-4991-9742-45EB387F6D49}"/>
                </a:ext>
              </a:extLst>
            </p:cNvPr>
            <p:cNvCxnSpPr>
              <a:stCxn id="18" idx="1"/>
              <a:endCxn id="26" idx="3"/>
            </p:cNvCxnSpPr>
            <p:nvPr/>
          </p:nvCxnSpPr>
          <p:spPr>
            <a:xfrm rot="10800000">
              <a:off x="706472" y="1706826"/>
              <a:ext cx="3322362" cy="3679696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Соединитель: изогнутый 67">
              <a:extLst>
                <a:ext uri="{FF2B5EF4-FFF2-40B4-BE49-F238E27FC236}">
                  <a16:creationId xmlns:a16="http://schemas.microsoft.com/office/drawing/2014/main" id="{7BB8AFDD-F258-49C2-8459-D916C63B82AC}"/>
                </a:ext>
              </a:extLst>
            </p:cNvPr>
            <p:cNvCxnSpPr>
              <a:stCxn id="18" idx="1"/>
              <a:endCxn id="25" idx="2"/>
            </p:cNvCxnSpPr>
            <p:nvPr/>
          </p:nvCxnSpPr>
          <p:spPr>
            <a:xfrm rot="10800000">
              <a:off x="652666" y="2781702"/>
              <a:ext cx="3376168" cy="2604821"/>
            </a:xfrm>
            <a:prstGeom prst="curvedConnector2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Соединитель: изогнутый 68">
              <a:extLst>
                <a:ext uri="{FF2B5EF4-FFF2-40B4-BE49-F238E27FC236}">
                  <a16:creationId xmlns:a16="http://schemas.microsoft.com/office/drawing/2014/main" id="{B4B3F22C-7807-43D1-A584-284E8FE4D87C}"/>
                </a:ext>
              </a:extLst>
            </p:cNvPr>
            <p:cNvCxnSpPr>
              <a:stCxn id="19" idx="1"/>
              <a:endCxn id="15" idx="0"/>
            </p:cNvCxnSpPr>
            <p:nvPr/>
          </p:nvCxnSpPr>
          <p:spPr>
            <a:xfrm rot="10800000" flipH="1">
              <a:off x="3123978" y="2300659"/>
              <a:ext cx="2064059" cy="3270648"/>
            </a:xfrm>
            <a:prstGeom prst="curvedConnector4">
              <a:avLst>
                <a:gd name="adj1" fmla="val -11075"/>
                <a:gd name="adj2" fmla="val 106989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Соединитель: изогнутый 69">
              <a:extLst>
                <a:ext uri="{FF2B5EF4-FFF2-40B4-BE49-F238E27FC236}">
                  <a16:creationId xmlns:a16="http://schemas.microsoft.com/office/drawing/2014/main" id="{F20E4C27-119D-4310-9EB1-6268770C00F7}"/>
                </a:ext>
              </a:extLst>
            </p:cNvPr>
            <p:cNvCxnSpPr>
              <a:stCxn id="19" idx="1"/>
              <a:endCxn id="14" idx="2"/>
            </p:cNvCxnSpPr>
            <p:nvPr/>
          </p:nvCxnSpPr>
          <p:spPr>
            <a:xfrm rot="10800000" flipH="1">
              <a:off x="3123979" y="4162071"/>
              <a:ext cx="2063660" cy="1409236"/>
            </a:xfrm>
            <a:prstGeom prst="curvedConnector4">
              <a:avLst>
                <a:gd name="adj1" fmla="val -11077"/>
                <a:gd name="adj2" fmla="val 56556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Соединитель: изогнутый 70">
              <a:extLst>
                <a:ext uri="{FF2B5EF4-FFF2-40B4-BE49-F238E27FC236}">
                  <a16:creationId xmlns:a16="http://schemas.microsoft.com/office/drawing/2014/main" id="{B671C25B-B46A-4176-AFAA-05209D240773}"/>
                </a:ext>
              </a:extLst>
            </p:cNvPr>
            <p:cNvCxnSpPr>
              <a:stCxn id="19" idx="1"/>
              <a:endCxn id="25" idx="3"/>
            </p:cNvCxnSpPr>
            <p:nvPr/>
          </p:nvCxnSpPr>
          <p:spPr>
            <a:xfrm rot="10800000">
              <a:off x="902538" y="2597235"/>
              <a:ext cx="2221670" cy="2974073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Соединитель: изогнутый 71">
              <a:extLst>
                <a:ext uri="{FF2B5EF4-FFF2-40B4-BE49-F238E27FC236}">
                  <a16:creationId xmlns:a16="http://schemas.microsoft.com/office/drawing/2014/main" id="{CC530334-0A59-4D21-A944-7C9FE540D694}"/>
                </a:ext>
              </a:extLst>
            </p:cNvPr>
            <p:cNvCxnSpPr>
              <a:stCxn id="20" idx="0"/>
              <a:endCxn id="15" idx="2"/>
            </p:cNvCxnSpPr>
            <p:nvPr/>
          </p:nvCxnSpPr>
          <p:spPr>
            <a:xfrm rot="5400000" flipH="1" flipV="1">
              <a:off x="2485765" y="2800601"/>
              <a:ext cx="2832390" cy="2572917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Соединитель: изогнутый 72">
              <a:extLst>
                <a:ext uri="{FF2B5EF4-FFF2-40B4-BE49-F238E27FC236}">
                  <a16:creationId xmlns:a16="http://schemas.microsoft.com/office/drawing/2014/main" id="{8E901582-83CC-41A5-A2E1-ED32C21E5B43}"/>
                </a:ext>
              </a:extLst>
            </p:cNvPr>
            <p:cNvCxnSpPr>
              <a:stCxn id="20" idx="2"/>
              <a:endCxn id="25" idx="1"/>
            </p:cNvCxnSpPr>
            <p:nvPr/>
          </p:nvCxnSpPr>
          <p:spPr>
            <a:xfrm rot="5400000" flipH="1">
              <a:off x="-128647" y="3128675"/>
              <a:ext cx="3275590" cy="2212709"/>
            </a:xfrm>
            <a:prstGeom prst="curvedConnector4">
              <a:avLst>
                <a:gd name="adj1" fmla="val -6979"/>
                <a:gd name="adj2" fmla="val 110331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Соединитель: изогнутый 73">
              <a:extLst>
                <a:ext uri="{FF2B5EF4-FFF2-40B4-BE49-F238E27FC236}">
                  <a16:creationId xmlns:a16="http://schemas.microsoft.com/office/drawing/2014/main" id="{E05435CB-CDC9-439C-90BC-EF5744508BD1}"/>
                </a:ext>
              </a:extLst>
            </p:cNvPr>
            <p:cNvCxnSpPr>
              <a:stCxn id="20" idx="2"/>
              <a:endCxn id="26" idx="1"/>
            </p:cNvCxnSpPr>
            <p:nvPr/>
          </p:nvCxnSpPr>
          <p:spPr>
            <a:xfrm rot="5400000" flipH="1">
              <a:off x="-671884" y="2585438"/>
              <a:ext cx="4165998" cy="2408775"/>
            </a:xfrm>
            <a:prstGeom prst="curvedConnector4">
              <a:avLst>
                <a:gd name="adj1" fmla="val -5487"/>
                <a:gd name="adj2" fmla="val 10949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Соединитель: изогнутый 74">
              <a:extLst>
                <a:ext uri="{FF2B5EF4-FFF2-40B4-BE49-F238E27FC236}">
                  <a16:creationId xmlns:a16="http://schemas.microsoft.com/office/drawing/2014/main" id="{B6F100BD-F025-48B8-9605-BB7CAF5C9EA2}"/>
                </a:ext>
              </a:extLst>
            </p:cNvPr>
            <p:cNvCxnSpPr>
              <a:stCxn id="21" idx="3"/>
              <a:endCxn id="9" idx="1"/>
            </p:cNvCxnSpPr>
            <p:nvPr/>
          </p:nvCxnSpPr>
          <p:spPr>
            <a:xfrm flipV="1">
              <a:off x="1525104" y="799990"/>
              <a:ext cx="946288" cy="4935489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Соединитель: изогнутый 75">
              <a:extLst>
                <a:ext uri="{FF2B5EF4-FFF2-40B4-BE49-F238E27FC236}">
                  <a16:creationId xmlns:a16="http://schemas.microsoft.com/office/drawing/2014/main" id="{5DB2C3F6-0206-4201-9970-64A06269442F}"/>
                </a:ext>
              </a:extLst>
            </p:cNvPr>
            <p:cNvCxnSpPr>
              <a:stCxn id="21" idx="3"/>
              <a:endCxn id="12" idx="1"/>
            </p:cNvCxnSpPr>
            <p:nvPr/>
          </p:nvCxnSpPr>
          <p:spPr>
            <a:xfrm flipV="1">
              <a:off x="1524992" y="1072527"/>
              <a:ext cx="2835264" cy="4662952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Соединитель: изогнутый 76">
              <a:extLst>
                <a:ext uri="{FF2B5EF4-FFF2-40B4-BE49-F238E27FC236}">
                  <a16:creationId xmlns:a16="http://schemas.microsoft.com/office/drawing/2014/main" id="{47781B6F-1AD7-4E67-B744-607FEED851B3}"/>
                </a:ext>
              </a:extLst>
            </p:cNvPr>
            <p:cNvCxnSpPr>
              <a:stCxn id="21" idx="3"/>
              <a:endCxn id="19" idx="2"/>
            </p:cNvCxnSpPr>
            <p:nvPr/>
          </p:nvCxnSpPr>
          <p:spPr>
            <a:xfrm>
              <a:off x="1525104" y="5735479"/>
              <a:ext cx="1848977" cy="20613"/>
            </a:xfrm>
            <a:prstGeom prst="curvedConnector4">
              <a:avLst>
                <a:gd name="adj1" fmla="val 43243"/>
                <a:gd name="adj2" fmla="val 1209009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Соединитель: изогнутый 77">
              <a:extLst>
                <a:ext uri="{FF2B5EF4-FFF2-40B4-BE49-F238E27FC236}">
                  <a16:creationId xmlns:a16="http://schemas.microsoft.com/office/drawing/2014/main" id="{2E1D83A5-ED9B-4D50-BE16-CC80DAA86447}"/>
                </a:ext>
              </a:extLst>
            </p:cNvPr>
            <p:cNvCxnSpPr>
              <a:stCxn id="21" idx="3"/>
              <a:endCxn id="20" idx="1"/>
            </p:cNvCxnSpPr>
            <p:nvPr/>
          </p:nvCxnSpPr>
          <p:spPr>
            <a:xfrm flipV="1">
              <a:off x="1525104" y="5688039"/>
              <a:ext cx="840525" cy="4744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Соединитель: изогнутый 78">
              <a:extLst>
                <a:ext uri="{FF2B5EF4-FFF2-40B4-BE49-F238E27FC236}">
                  <a16:creationId xmlns:a16="http://schemas.microsoft.com/office/drawing/2014/main" id="{D2B09D1B-DE8C-434C-84E5-2161A94A4631}"/>
                </a:ext>
              </a:extLst>
            </p:cNvPr>
            <p:cNvCxnSpPr>
              <a:stCxn id="22" idx="0"/>
              <a:endCxn id="11" idx="2"/>
            </p:cNvCxnSpPr>
            <p:nvPr/>
          </p:nvCxnSpPr>
          <p:spPr>
            <a:xfrm rot="5400000" flipH="1" flipV="1">
              <a:off x="-876032" y="2943901"/>
              <a:ext cx="3710476" cy="272414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Соединитель: изогнутый 79">
              <a:extLst>
                <a:ext uri="{FF2B5EF4-FFF2-40B4-BE49-F238E27FC236}">
                  <a16:creationId xmlns:a16="http://schemas.microsoft.com/office/drawing/2014/main" id="{6D921958-C62C-40C7-A5CD-3CDD8A9B3767}"/>
                </a:ext>
              </a:extLst>
            </p:cNvPr>
            <p:cNvCxnSpPr>
              <a:stCxn id="22" idx="3"/>
              <a:endCxn id="14" idx="1"/>
            </p:cNvCxnSpPr>
            <p:nvPr/>
          </p:nvCxnSpPr>
          <p:spPr>
            <a:xfrm flipV="1">
              <a:off x="1092871" y="3976651"/>
              <a:ext cx="3845276" cy="114348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Соединитель: изогнутый 80">
              <a:extLst>
                <a:ext uri="{FF2B5EF4-FFF2-40B4-BE49-F238E27FC236}">
                  <a16:creationId xmlns:a16="http://schemas.microsoft.com/office/drawing/2014/main" id="{5A93A778-20AC-4D0A-BE49-AC96324DAF5D}"/>
                </a:ext>
              </a:extLst>
            </p:cNvPr>
            <p:cNvCxnSpPr>
              <a:stCxn id="22" idx="0"/>
              <a:endCxn id="7" idx="3"/>
            </p:cNvCxnSpPr>
            <p:nvPr/>
          </p:nvCxnSpPr>
          <p:spPr>
            <a:xfrm rot="5400000" flipH="1" flipV="1">
              <a:off x="1214037" y="2435262"/>
              <a:ext cx="2128984" cy="2871185"/>
            </a:xfrm>
            <a:prstGeom prst="curvedConnector4">
              <a:avLst>
                <a:gd name="adj1" fmla="val 45644"/>
                <a:gd name="adj2" fmla="val 107962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Соединитель: изогнутый 81">
              <a:extLst>
                <a:ext uri="{FF2B5EF4-FFF2-40B4-BE49-F238E27FC236}">
                  <a16:creationId xmlns:a16="http://schemas.microsoft.com/office/drawing/2014/main" id="{B9D431CE-8FCF-4F7F-8C59-2F9465A4DD61}"/>
                </a:ext>
              </a:extLst>
            </p:cNvPr>
            <p:cNvCxnSpPr>
              <a:stCxn id="23" idx="3"/>
              <a:endCxn id="8" idx="2"/>
            </p:cNvCxnSpPr>
            <p:nvPr/>
          </p:nvCxnSpPr>
          <p:spPr>
            <a:xfrm flipV="1">
              <a:off x="1032834" y="1013914"/>
              <a:ext cx="851527" cy="3254575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Соединитель: изогнутый 82">
              <a:extLst>
                <a:ext uri="{FF2B5EF4-FFF2-40B4-BE49-F238E27FC236}">
                  <a16:creationId xmlns:a16="http://schemas.microsoft.com/office/drawing/2014/main" id="{B29DCFEE-AD27-41FD-AD22-B400D8C43A28}"/>
                </a:ext>
              </a:extLst>
            </p:cNvPr>
            <p:cNvCxnSpPr>
              <a:stCxn id="23" idx="3"/>
              <a:endCxn id="7" idx="1"/>
            </p:cNvCxnSpPr>
            <p:nvPr/>
          </p:nvCxnSpPr>
          <p:spPr>
            <a:xfrm flipV="1">
              <a:off x="1032910" y="2806362"/>
              <a:ext cx="2181153" cy="1462127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Соединитель: изогнутый 83">
              <a:extLst>
                <a:ext uri="{FF2B5EF4-FFF2-40B4-BE49-F238E27FC236}">
                  <a16:creationId xmlns:a16="http://schemas.microsoft.com/office/drawing/2014/main" id="{45D9B6F8-1886-418D-AE7A-223C508E4CCF}"/>
                </a:ext>
              </a:extLst>
            </p:cNvPr>
            <p:cNvCxnSpPr>
              <a:stCxn id="24" idx="2"/>
              <a:endCxn id="14" idx="1"/>
            </p:cNvCxnSpPr>
            <p:nvPr/>
          </p:nvCxnSpPr>
          <p:spPr>
            <a:xfrm rot="16200000" flipH="1">
              <a:off x="2540453" y="1579319"/>
              <a:ext cx="376518" cy="4418145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Соединитель: изогнутый 84">
              <a:extLst>
                <a:ext uri="{FF2B5EF4-FFF2-40B4-BE49-F238E27FC236}">
                  <a16:creationId xmlns:a16="http://schemas.microsoft.com/office/drawing/2014/main" id="{19013CAD-CF70-4C66-B900-3ECFB70DF7FD}"/>
                </a:ext>
              </a:extLst>
            </p:cNvPr>
            <p:cNvCxnSpPr>
              <a:stCxn id="25" idx="0"/>
              <a:endCxn id="10" idx="0"/>
            </p:cNvCxnSpPr>
            <p:nvPr/>
          </p:nvCxnSpPr>
          <p:spPr>
            <a:xfrm rot="5400000" flipH="1" flipV="1">
              <a:off x="1260426" y="-91591"/>
              <a:ext cx="1896549" cy="3112166"/>
            </a:xfrm>
            <a:prstGeom prst="curvedConnector3">
              <a:avLst>
                <a:gd name="adj1" fmla="val 112053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Соединитель: изогнутый 85">
              <a:extLst>
                <a:ext uri="{FF2B5EF4-FFF2-40B4-BE49-F238E27FC236}">
                  <a16:creationId xmlns:a16="http://schemas.microsoft.com/office/drawing/2014/main" id="{8048EF03-EA8A-4EBD-9BA6-19CAC22DF35C}"/>
                </a:ext>
              </a:extLst>
            </p:cNvPr>
            <p:cNvCxnSpPr>
              <a:stCxn id="25" idx="0"/>
              <a:endCxn id="23" idx="1"/>
            </p:cNvCxnSpPr>
            <p:nvPr/>
          </p:nvCxnSpPr>
          <p:spPr>
            <a:xfrm rot="16200000" flipH="1" flipV="1">
              <a:off x="-334990" y="3280881"/>
              <a:ext cx="1855723" cy="119491"/>
            </a:xfrm>
            <a:prstGeom prst="curvedConnector4">
              <a:avLst>
                <a:gd name="adj1" fmla="val -12319"/>
                <a:gd name="adj2" fmla="val 40041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Соединитель: изогнутый 86">
              <a:extLst>
                <a:ext uri="{FF2B5EF4-FFF2-40B4-BE49-F238E27FC236}">
                  <a16:creationId xmlns:a16="http://schemas.microsoft.com/office/drawing/2014/main" id="{05270F09-F006-4D9A-9E59-3BDF8031C6E0}"/>
                </a:ext>
              </a:extLst>
            </p:cNvPr>
            <p:cNvCxnSpPr>
              <a:stCxn id="25" idx="0"/>
              <a:endCxn id="7" idx="0"/>
            </p:cNvCxnSpPr>
            <p:nvPr/>
          </p:nvCxnSpPr>
          <p:spPr>
            <a:xfrm rot="16200000" flipH="1">
              <a:off x="1954394" y="1111038"/>
              <a:ext cx="208106" cy="2811563"/>
            </a:xfrm>
            <a:prstGeom prst="curvedConnector3">
              <a:avLst>
                <a:gd name="adj1" fmla="val -109848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Соединитель: изогнутый 87">
              <a:extLst>
                <a:ext uri="{FF2B5EF4-FFF2-40B4-BE49-F238E27FC236}">
                  <a16:creationId xmlns:a16="http://schemas.microsoft.com/office/drawing/2014/main" id="{42754C29-DD3F-49F4-B2AF-909EFC15C854}"/>
                </a:ext>
              </a:extLst>
            </p:cNvPr>
            <p:cNvCxnSpPr>
              <a:stCxn id="26" idx="0"/>
              <a:endCxn id="7" idx="0"/>
            </p:cNvCxnSpPr>
            <p:nvPr/>
          </p:nvCxnSpPr>
          <p:spPr>
            <a:xfrm rot="16200000" flipH="1">
              <a:off x="1413333" y="569977"/>
              <a:ext cx="1094162" cy="3007629"/>
            </a:xfrm>
            <a:prstGeom prst="curvedConnector3">
              <a:avLst>
                <a:gd name="adj1" fmla="val -20893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Соединитель: изогнутый 88">
              <a:extLst>
                <a:ext uri="{FF2B5EF4-FFF2-40B4-BE49-F238E27FC236}">
                  <a16:creationId xmlns:a16="http://schemas.microsoft.com/office/drawing/2014/main" id="{D9715810-0FD3-40AE-A55B-425B9E0BF4C8}"/>
                </a:ext>
              </a:extLst>
            </p:cNvPr>
            <p:cNvCxnSpPr>
              <a:stCxn id="26" idx="2"/>
              <a:endCxn id="24" idx="1"/>
            </p:cNvCxnSpPr>
            <p:nvPr/>
          </p:nvCxnSpPr>
          <p:spPr>
            <a:xfrm rot="5400000">
              <a:off x="-401159" y="2557907"/>
              <a:ext cx="1528724" cy="186794"/>
            </a:xfrm>
            <a:prstGeom prst="curvedConnector4">
              <a:avLst>
                <a:gd name="adj1" fmla="val 43967"/>
                <a:gd name="adj2" fmla="val 222381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Соединитель: изогнутый 89">
              <a:extLst>
                <a:ext uri="{FF2B5EF4-FFF2-40B4-BE49-F238E27FC236}">
                  <a16:creationId xmlns:a16="http://schemas.microsoft.com/office/drawing/2014/main" id="{9A542F04-5912-44CE-8887-CC7FDF825C7D}"/>
                </a:ext>
              </a:extLst>
            </p:cNvPr>
            <p:cNvCxnSpPr>
              <a:stCxn id="7" idx="2"/>
              <a:endCxn id="24" idx="3"/>
            </p:cNvCxnSpPr>
            <p:nvPr/>
          </p:nvCxnSpPr>
          <p:spPr>
            <a:xfrm rot="5400000">
              <a:off x="1904983" y="1856420"/>
              <a:ext cx="423814" cy="2694678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Соединитель: изогнутый 90">
              <a:extLst>
                <a:ext uri="{FF2B5EF4-FFF2-40B4-BE49-F238E27FC236}">
                  <a16:creationId xmlns:a16="http://schemas.microsoft.com/office/drawing/2014/main" id="{AD042B0D-8B97-450A-852F-5A7B4FBB3F57}"/>
                </a:ext>
              </a:extLst>
            </p:cNvPr>
            <p:cNvCxnSpPr>
              <a:stCxn id="7" idx="0"/>
            </p:cNvCxnSpPr>
            <p:nvPr/>
          </p:nvCxnSpPr>
          <p:spPr>
            <a:xfrm rot="16200000" flipV="1">
              <a:off x="1883430" y="1040326"/>
              <a:ext cx="1581422" cy="1579669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Соединитель: изогнутый 91">
              <a:extLst>
                <a:ext uri="{FF2B5EF4-FFF2-40B4-BE49-F238E27FC236}">
                  <a16:creationId xmlns:a16="http://schemas.microsoft.com/office/drawing/2014/main" id="{90B563E4-1EDB-4EA2-85AB-2B0015925F35}"/>
                </a:ext>
              </a:extLst>
            </p:cNvPr>
            <p:cNvCxnSpPr>
              <a:stCxn id="7" idx="2"/>
              <a:endCxn id="18" idx="3"/>
            </p:cNvCxnSpPr>
            <p:nvPr/>
          </p:nvCxnSpPr>
          <p:spPr>
            <a:xfrm rot="16200000" flipH="1">
              <a:off x="2798776" y="3657051"/>
              <a:ext cx="2394670" cy="1064272"/>
            </a:xfrm>
            <a:prstGeom prst="curvedConnector4">
              <a:avLst>
                <a:gd name="adj1" fmla="val 46142"/>
                <a:gd name="adj2" fmla="val 121479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71E043-6532-BEB9-1A42-890A30850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247212-EF32-3E2B-E1C9-9BCBC7B19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76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8D21D3-D5D1-459C-83E4-FA07AF39B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138336"/>
            <a:ext cx="10506991" cy="5047860"/>
          </a:xfrm>
        </p:spPr>
        <p:txBody>
          <a:bodyPr/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ВЫЯВЛЕННЫЕ ОТРИЦАТЕЛЬНЫЕ ЦИКЛЫ</a:t>
            </a:r>
          </a:p>
          <a:p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V8 (-)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V10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(+) V62 (+)V8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					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V8 (-)V10( +) V7 (+)V61(+)V8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V9(-)V16(+)V18(+)V9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V9(-)V17(+)V18(+)V9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C686503-CFCA-444E-8F9C-94FD1150D48F}"/>
              </a:ext>
            </a:extLst>
          </p:cNvPr>
          <p:cNvGraphicFramePr>
            <a:graphicFrameLocks noGrp="1"/>
          </p:cNvGraphicFramePr>
          <p:nvPr/>
        </p:nvGraphicFramePr>
        <p:xfrm>
          <a:off x="482600" y="2041024"/>
          <a:ext cx="3949700" cy="1920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470495060"/>
                    </a:ext>
                  </a:extLst>
                </a:gridCol>
                <a:gridCol w="3340100">
                  <a:extLst>
                    <a:ext uri="{9D8B030D-6E8A-4147-A177-3AD203B41FA5}">
                      <a16:colId xmlns:a16="http://schemas.microsoft.com/office/drawing/2014/main" val="148937812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V8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Активность ФАС.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30881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V10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Сговор между фирмами: модель – олигополия, спрос неэластичный. Сговор между участниками, как следствие повышения уровня цен одной из фирм.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1781725"/>
                  </a:ext>
                </a:extLst>
              </a:tr>
              <a:tr h="423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V62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Рост уровня спроса на внутреннем рынке- информационный подогрев спроса на продукцию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618228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V8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Активность ФАС.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79228457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842287D-9C10-4072-82A4-6D1824DB7B70}"/>
              </a:ext>
            </a:extLst>
          </p:cNvPr>
          <p:cNvGraphicFramePr>
            <a:graphicFrameLocks noGrp="1"/>
          </p:cNvGraphicFramePr>
          <p:nvPr/>
        </p:nvGraphicFramePr>
        <p:xfrm>
          <a:off x="6229574" y="2041024"/>
          <a:ext cx="3949700" cy="2062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515596967"/>
                    </a:ext>
                  </a:extLst>
                </a:gridCol>
                <a:gridCol w="3340100">
                  <a:extLst>
                    <a:ext uri="{9D8B030D-6E8A-4147-A177-3AD203B41FA5}">
                      <a16:colId xmlns:a16="http://schemas.microsoft.com/office/drawing/2014/main" val="225945685"/>
                    </a:ext>
                  </a:extLst>
                </a:gridCol>
              </a:tblGrid>
              <a:tr h="433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V8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Активность ФАС.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67239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V10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Сговор между фирмами: модель – олигополия, спрос неэластичный. Сговор между участниками, как следствие повышения уровня цен одной из фирм.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7160834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V7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Ограничение производства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4975471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V61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Рост уровня спроса на внутреннем рынке- создан дефицит продукта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57359021"/>
                  </a:ext>
                </a:extLst>
              </a:tr>
              <a:tr h="364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V8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Активность ФАС.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79161678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6BAB6DEA-C17F-42A7-B236-27336A5A4D41}"/>
              </a:ext>
            </a:extLst>
          </p:cNvPr>
          <p:cNvGraphicFramePr>
            <a:graphicFrameLocks noGrp="1"/>
          </p:cNvGraphicFramePr>
          <p:nvPr/>
        </p:nvGraphicFramePr>
        <p:xfrm>
          <a:off x="482600" y="4957664"/>
          <a:ext cx="3949700" cy="76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485484098"/>
                    </a:ext>
                  </a:extLst>
                </a:gridCol>
                <a:gridCol w="3340100">
                  <a:extLst>
                    <a:ext uri="{9D8B030D-6E8A-4147-A177-3AD203B41FA5}">
                      <a16:colId xmlns:a16="http://schemas.microsoft.com/office/drawing/2014/main" val="26518116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V9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Замораживание цен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85515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V16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Темп роста цен у крупных продавцов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143875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V18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Рост социальной напряженности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84702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V9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Нерыночные ограничения -замораживание цен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75496257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B0B1DAFF-0FD9-4E3C-BE94-1994C3E46A34}"/>
              </a:ext>
            </a:extLst>
          </p:cNvPr>
          <p:cNvGraphicFramePr>
            <a:graphicFrameLocks noGrp="1"/>
          </p:cNvGraphicFramePr>
          <p:nvPr/>
        </p:nvGraphicFramePr>
        <p:xfrm>
          <a:off x="6229574" y="4820810"/>
          <a:ext cx="3949700" cy="898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20664162"/>
                    </a:ext>
                  </a:extLst>
                </a:gridCol>
                <a:gridCol w="3340100">
                  <a:extLst>
                    <a:ext uri="{9D8B030D-6E8A-4147-A177-3AD203B41FA5}">
                      <a16:colId xmlns:a16="http://schemas.microsoft.com/office/drawing/2014/main" val="3598275433"/>
                    </a:ext>
                  </a:extLst>
                </a:gridCol>
              </a:tblGrid>
              <a:tr h="223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V9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Замораживание цен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87284207"/>
                  </a:ext>
                </a:extLst>
              </a:tr>
              <a:tr h="223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V17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Темп роста цен у средних и мелких продавцов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1241647"/>
                  </a:ext>
                </a:extLst>
              </a:tr>
              <a:tr h="229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V18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Рост социальной напряженности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18819027"/>
                  </a:ext>
                </a:extLst>
              </a:tr>
              <a:tr h="223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V9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Нерыночные ограничения -замораживание цен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7528089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060D7E-35B7-986B-4954-FC4F76D57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F38296-8BFC-F75E-1B86-5E96827FB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12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DAEA74-04E3-4769-98BB-89209DD24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882066"/>
            <a:ext cx="10506991" cy="3997525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несбалансированных циклов указывает на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1.возможность возникновения циклических эффектов  -линейные модели могут быть неточными при отказе от рассмотрения «вершин», через которые будет проходить цикл.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2.возникновение эффектов в отдаленные временные моменты. Если в текущем периоде влияние может быть латентным, то в будущие моменты может возникнуть эффект, аналогичный эффекту резонанса технических систем.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3EC455-0464-50F6-D05F-924D98C02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061D7D-18EE-6AED-8DAE-09B470BA6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0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BF38ACB9-E413-498A-809A-8820B8861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30" y="1257300"/>
            <a:ext cx="11715739" cy="8078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/>
              <a:t> </a:t>
            </a:r>
            <a:r>
              <a:rPr lang="ru-RU" sz="2400" dirty="0" err="1"/>
              <a:t>Горелко</a:t>
            </a:r>
            <a:r>
              <a:rPr lang="ru-RU" sz="2400" dirty="0"/>
              <a:t> Г., Коровин Д. </a:t>
            </a:r>
          </a:p>
          <a:p>
            <a:pPr marL="0" indent="0" algn="ctr">
              <a:buNone/>
            </a:pPr>
            <a:r>
              <a:rPr lang="ru-RU" sz="2400" dirty="0"/>
              <a:t>Расчетная модель прогноза социально-экономической динамики РФ (2011-2012)</a:t>
            </a:r>
          </a:p>
        </p:txBody>
      </p:sp>
      <p:pic>
        <p:nvPicPr>
          <p:cNvPr id="12" name="Объект 4">
            <a:extLst>
              <a:ext uri="{FF2B5EF4-FFF2-40B4-BE49-F238E27FC236}">
                <a16:creationId xmlns:a16="http://schemas.microsoft.com/office/drawing/2014/main" id="{1FB2A7C6-E4FD-42EB-8947-B42EFFD51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9804"/>
            <a:ext cx="7018701" cy="43960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2CA27A-949E-4ADC-82C2-1708BCFE9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528" y="2709960"/>
            <a:ext cx="5074836" cy="387586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ED3E14-82E3-B935-7140-182D991D1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B57C84-C81F-2BE4-59F0-794F003B0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76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F5879D-7204-4374-812E-A17224D09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59" y="1148888"/>
            <a:ext cx="10506991" cy="2572721"/>
          </a:xfrm>
        </p:spPr>
        <p:txBody>
          <a:bodyPr/>
          <a:lstStyle/>
          <a:p>
            <a:r>
              <a:rPr lang="ru-RU" dirty="0"/>
              <a:t>Демонстрация возможностей алгоритма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9A067E-F632-4BC7-8F2C-FA081816B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07" y="1703577"/>
            <a:ext cx="6870343" cy="42139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ED3310-8D14-4322-8DE3-0ACACD8CCF11}"/>
              </a:ext>
            </a:extLst>
          </p:cNvPr>
          <p:cNvSpPr txBox="1"/>
          <p:nvPr/>
        </p:nvSpPr>
        <p:spPr>
          <a:xfrm>
            <a:off x="710214" y="2435248"/>
            <a:ext cx="3107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Дискретизация времени</a:t>
            </a:r>
          </a:p>
          <a:p>
            <a:pPr marL="342900" indent="-342900">
              <a:buAutoNum type="arabicPeriod"/>
            </a:pPr>
            <a:r>
              <a:rPr lang="ru-RU" dirty="0"/>
              <a:t>Подготовка данных ретроспективного периода</a:t>
            </a:r>
          </a:p>
          <a:p>
            <a:pPr marL="342900" indent="-342900">
              <a:buAutoNum type="arabicPeriod"/>
            </a:pPr>
            <a:r>
              <a:rPr lang="ru-RU" dirty="0"/>
              <a:t>Определение начального состояния и интенсивностей переходов.</a:t>
            </a:r>
          </a:p>
          <a:p>
            <a:pPr marL="342900" indent="-342900">
              <a:buAutoNum type="arabicPeriod"/>
            </a:pPr>
            <a:r>
              <a:rPr lang="ru-RU" dirty="0"/>
              <a:t>Обучение линейной модели на подготовленных данных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AECB20-855A-52E3-DA63-9FABE59F2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CD4B3B-0368-A430-39C5-5BDB1F929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23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1AD2C-E1B6-69BE-422F-5F792ED37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FD280-F266-CE07-8292-35A34C0B7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00"/>
            <a:ext cx="10515600" cy="1325563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Серпуховитин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Д., Коровин Д.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национальной инновационной системы Российской Федерации с помощью когнитивной модели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СЛУЖБА 2023 ТОМ 25 № 4 , с.46-55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6295222-CB7B-D5B5-BB7E-4E72FD0AF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13" y="2176463"/>
            <a:ext cx="10072774" cy="435133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910F47-7C2B-8E18-DD33-679D70C45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DC760E-4163-5514-8F0E-74574A379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5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17C1D-7541-D5B4-20B2-A492D9854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9D8EA-86F9-55C7-14F5-4C677702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FAEDD6D-B801-AC77-2C4F-A751187C8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562" y="1843881"/>
            <a:ext cx="5553075" cy="4048125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9F8279-5605-544F-BA03-B467F1D6F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9AE009-AC76-1F35-86B3-00341A35E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71D941-D502-F36F-C729-1D8BA75F0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106621"/>
            <a:ext cx="5509372" cy="35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20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C766A-6C7F-76EE-0223-F6CA15DC9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4B84C-8D62-BD6C-433C-94B9DAE2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3F406A6-3B6A-5A4B-C894-0809EF54B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3575"/>
            <a:ext cx="5667375" cy="299085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83AA51-59F1-AE88-6F2C-7AD800DBE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E20D4C-E8AE-2CC4-75C1-B9D9250FA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A71FD3-6921-0494-5E0A-7EA87A582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179" y="1965089"/>
            <a:ext cx="4293466" cy="41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29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FCDDE-3326-C619-9ABF-B8B566436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6161B-90CE-5CD2-28E7-7C9E16EC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55BF665-E1D9-5484-1CF2-8D93389D6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5415" y="1163657"/>
            <a:ext cx="5483256" cy="3614737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CACB4C-1860-A7BE-50A5-B6A81E21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E607A8-12E1-DFA5-F477-6052CD58B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6C7B94-D62F-22B9-C7CF-52CA16358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22" y="1690688"/>
            <a:ext cx="5574864" cy="2101037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26244656-3552-3DC9-CB91-F9B2C04F445B}"/>
              </a:ext>
            </a:extLst>
          </p:cNvPr>
          <p:cNvSpPr txBox="1">
            <a:spLocks/>
          </p:cNvSpPr>
          <p:nvPr/>
        </p:nvSpPr>
        <p:spPr>
          <a:xfrm>
            <a:off x="838199" y="4911762"/>
            <a:ext cx="10810471" cy="1508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Проведенное исследование показало высокую точность когнитивной модели национальной инновационной системы Российской Федерации, построенной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графовым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принципам. Коэффициент детерминации наилучшей модели превышает 0,9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Когнитивная модель НИС РФ позволила вы явить и сценарные меры государственной под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национальной инновационной системы Российской Федерации, которые подтверждаются и другими исследователями.</a:t>
            </a:r>
          </a:p>
        </p:txBody>
      </p:sp>
    </p:spTree>
    <p:extLst>
      <p:ext uri="{BB962C8B-B14F-4D97-AF65-F5344CB8AC3E}">
        <p14:creationId xmlns:p14="http://schemas.microsoft.com/office/powerpoint/2010/main" val="270716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F96F4-47E5-FEA7-BD22-955754C5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073" y="749291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Принципы моделирования экономических систем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402407-6312-6C3A-1FCC-2EFFBEC76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366645"/>
            <a:ext cx="10515600" cy="3683635"/>
          </a:xfrm>
        </p:spPr>
        <p:txBody>
          <a:bodyPr>
            <a:normAutofit fontScale="55000" lnSpcReduction="20000"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-apple-system"/>
              </a:rPr>
              <a:t>Принцип системности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. Объект рассматривается как целостный комплекс взаимосвязанных компонентов, имеющий единство с внешней средой.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-apple-system"/>
              </a:rPr>
              <a:t>Принцип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-apple-system"/>
              </a:rPr>
              <a:t>интегратизма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. Заключается в том, что взаимоотношения части и целого характеризуются возникновением взаимодействующих связей между частями, утратой некоторых свойств части при вхождении в целое и появлением новых свойств у целого, обусловленных свойствами составных частей.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-apple-system"/>
              </a:rPr>
              <a:t>Принцип согласования всех допущений и ограничений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 в модели, учёт известных характеристик.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-apple-system"/>
              </a:rPr>
              <a:t>Принцип целостности отдельных обособленных стадий построения модели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, отсутствие противоречия между ними. </a:t>
            </a:r>
          </a:p>
          <a:p>
            <a:pPr algn="l">
              <a:spcAft>
                <a:spcPts val="600"/>
              </a:spcAft>
            </a:pPr>
            <a:r>
              <a:rPr lang="ru-RU" b="1" i="0" dirty="0">
                <a:solidFill>
                  <a:srgbClr val="333333"/>
                </a:solidFill>
                <a:effectLst/>
                <a:latin typeface="-apple-system"/>
              </a:rPr>
              <a:t>Принцип релевантности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 -модель отражает основные компоненты и рычаги влияния</a:t>
            </a:r>
          </a:p>
          <a:p>
            <a:pPr algn="l">
              <a:spcAft>
                <a:spcPts val="600"/>
              </a:spcAft>
            </a:pPr>
            <a:r>
              <a:rPr lang="ru-RU" b="1" i="0" dirty="0">
                <a:solidFill>
                  <a:srgbClr val="333333"/>
                </a:solidFill>
                <a:effectLst/>
                <a:latin typeface="-apple-system"/>
              </a:rPr>
              <a:t>Принцип субъективности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 -при формировании модели вступают в действие факторы аналитика</a:t>
            </a:r>
          </a:p>
          <a:p>
            <a:pPr algn="l">
              <a:spcAft>
                <a:spcPts val="600"/>
              </a:spcAft>
            </a:pPr>
            <a:r>
              <a:rPr lang="ru-RU" b="1" i="0" dirty="0">
                <a:solidFill>
                  <a:srgbClr val="333333"/>
                </a:solidFill>
                <a:effectLst/>
                <a:latin typeface="-apple-system"/>
              </a:rPr>
              <a:t>Принцип информационной достаточности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 -необходим выбор ограниченного круга информации, которая непосредственно касается анализируемого объекта или является значимой для его дальнейшего развития</a:t>
            </a:r>
          </a:p>
          <a:p>
            <a:pPr algn="l">
              <a:spcAft>
                <a:spcPts val="600"/>
              </a:spcAft>
            </a:pPr>
            <a:r>
              <a:rPr lang="ru-RU" b="1" dirty="0">
                <a:solidFill>
                  <a:srgbClr val="333333"/>
                </a:solidFill>
                <a:latin typeface="-apple-system"/>
              </a:rPr>
              <a:t>Принцип адаптивности и динамичности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AB6CEA-EA8E-03EF-84BA-839D3118E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6D4FFF-E4A7-334D-AB78-355D76EE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26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D2106-F077-4694-B909-CE4576F9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793" y="399275"/>
            <a:ext cx="6899786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Проблемы применения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2F962B-E8AC-485B-B914-044D11B39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/>
              <a:t>Наличие экспертного анализа на этапе установления связей</a:t>
            </a:r>
          </a:p>
          <a:p>
            <a:pPr marL="457200" indent="-457200">
              <a:buAutoNum type="arabicPeriod"/>
            </a:pPr>
            <a:r>
              <a:rPr lang="ru-RU" dirty="0"/>
              <a:t>Необходимость большого объема данных разнородных при обучении прогностической модели.</a:t>
            </a:r>
          </a:p>
          <a:p>
            <a:pPr marL="457200" indent="-457200">
              <a:buAutoNum type="arabicPeriod"/>
            </a:pPr>
            <a:r>
              <a:rPr lang="ru-RU" dirty="0"/>
              <a:t>Интерпретация нечисловых данных, разметка при обучении прогностической модели</a:t>
            </a:r>
          </a:p>
          <a:p>
            <a:pPr marL="457200" indent="-457200">
              <a:buAutoNum type="arabicPeriod"/>
            </a:pPr>
            <a:r>
              <a:rPr lang="ru-RU" dirty="0"/>
              <a:t>Существенное увеличение количества узлов модели при дискретизации времени</a:t>
            </a:r>
          </a:p>
          <a:p>
            <a:pPr marL="457200" indent="-457200">
              <a:buAutoNum type="arabicPeriod"/>
            </a:pP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174B00-6963-0217-350D-5519243D0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EFB1D3-6C89-E6C3-9924-E6E5D8607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85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5755B-DD2B-03D8-A5A1-07D80B4B0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ED533-0B65-1F7D-B1D2-AB19F8F6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E5618F-CC00-F90F-DC39-839166711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3572A1-1DCC-33BE-B265-B84E2D7E8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97E20DE8-BFFB-718C-9AAB-9EC548C3B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Коровин Дмитрий Игоревич,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Dmitriy@korovin.ru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9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48BC1-79D8-44E3-B325-E2207180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14"/>
            <a:ext cx="10515600" cy="738188"/>
          </a:xfrm>
        </p:spPr>
        <p:txBody>
          <a:bodyPr/>
          <a:lstStyle/>
          <a:p>
            <a:pPr algn="ctr"/>
            <a:r>
              <a:rPr lang="ru-RU" dirty="0"/>
              <a:t>Проблема исходных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460708-5E17-7FB4-2C6F-4A1723A57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400" y="3826945"/>
            <a:ext cx="2968493" cy="629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F(t)=F(X(t),Y(t),Z(t))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9B9F44-A788-B413-2931-817DE2FC9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185144-4E86-8567-1336-4BA21B567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68E68E-8F12-1EFD-B466-8972B7DFD524}"/>
              </a:ext>
            </a:extLst>
          </p:cNvPr>
          <p:cNvSpPr txBox="1"/>
          <p:nvPr/>
        </p:nvSpPr>
        <p:spPr>
          <a:xfrm>
            <a:off x="653616" y="2368649"/>
            <a:ext cx="309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Ретроспективные данные 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0D147-1FEB-A72A-6A89-A3A8F48CF782}"/>
              </a:ext>
            </a:extLst>
          </p:cNvPr>
          <p:cNvSpPr txBox="1"/>
          <p:nvPr/>
        </p:nvSpPr>
        <p:spPr>
          <a:xfrm>
            <a:off x="990499" y="3366612"/>
            <a:ext cx="309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Ретроспективные данные </a:t>
            </a:r>
            <a:r>
              <a:rPr lang="en-US" dirty="0"/>
              <a:t>Y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2C801-E9EC-F38F-76AE-63505CCFD9EC}"/>
              </a:ext>
            </a:extLst>
          </p:cNvPr>
          <p:cNvSpPr txBox="1"/>
          <p:nvPr/>
        </p:nvSpPr>
        <p:spPr>
          <a:xfrm>
            <a:off x="1302018" y="4538168"/>
            <a:ext cx="309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Ретроспективные данные </a:t>
            </a:r>
            <a:r>
              <a:rPr lang="en-US" dirty="0"/>
              <a:t>Z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0E7B9-01F1-4A8C-F3FB-5E1B0306C1AD}"/>
              </a:ext>
            </a:extLst>
          </p:cNvPr>
          <p:cNvSpPr txBox="1"/>
          <p:nvPr/>
        </p:nvSpPr>
        <p:spPr>
          <a:xfrm>
            <a:off x="7486650" y="3366612"/>
            <a:ext cx="287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Изучаемая величина </a:t>
            </a:r>
            <a:r>
              <a:rPr lang="en-US" dirty="0"/>
              <a:t>F</a:t>
            </a:r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793AEB5-29D9-403B-5154-EAE244CD9765}"/>
              </a:ext>
            </a:extLst>
          </p:cNvPr>
          <p:cNvSpPr/>
          <p:nvPr/>
        </p:nvSpPr>
        <p:spPr>
          <a:xfrm>
            <a:off x="4973554" y="3182184"/>
            <a:ext cx="1638300" cy="7381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МОДЕЛЬ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EF5806E-5404-7D92-2638-0187DC7D8F4B}"/>
              </a:ext>
            </a:extLst>
          </p:cNvPr>
          <p:cNvCxnSpPr>
            <a:stCxn id="6" idx="3"/>
            <a:endCxn id="10" idx="0"/>
          </p:cNvCxnSpPr>
          <p:nvPr/>
        </p:nvCxnSpPr>
        <p:spPr>
          <a:xfrm>
            <a:off x="3745932" y="2553315"/>
            <a:ext cx="2046772" cy="628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8CDA9B2-F048-B808-4A31-D842924A9E25}"/>
              </a:ext>
            </a:extLst>
          </p:cNvPr>
          <p:cNvCxnSpPr>
            <a:stCxn id="7" idx="3"/>
            <a:endCxn id="10" idx="2"/>
          </p:cNvCxnSpPr>
          <p:nvPr/>
        </p:nvCxnSpPr>
        <p:spPr>
          <a:xfrm>
            <a:off x="4082815" y="3551278"/>
            <a:ext cx="89073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BEA4257-E3AA-A047-1DB9-A401EB7CC021}"/>
              </a:ext>
            </a:extLst>
          </p:cNvPr>
          <p:cNvCxnSpPr>
            <a:stCxn id="8" idx="3"/>
            <a:endCxn id="10" idx="4"/>
          </p:cNvCxnSpPr>
          <p:nvPr/>
        </p:nvCxnSpPr>
        <p:spPr>
          <a:xfrm flipV="1">
            <a:off x="4394334" y="3920372"/>
            <a:ext cx="1398370" cy="802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B054478-D1E0-2652-D6AD-F35794C29EF8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2199774" y="2737981"/>
            <a:ext cx="336883" cy="628631"/>
          </a:xfrm>
          <a:prstGeom prst="straightConnector1">
            <a:avLst/>
          </a:prstGeom>
          <a:ln>
            <a:headEnd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373ADCC-C3CE-0D75-6096-B9421A4E724B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2536657" y="3735944"/>
            <a:ext cx="311519" cy="8022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изогнутый 28">
            <a:extLst>
              <a:ext uri="{FF2B5EF4-FFF2-40B4-BE49-F238E27FC236}">
                <a16:creationId xmlns:a16="http://schemas.microsoft.com/office/drawing/2014/main" id="{2C03FEDD-AE95-3A95-2982-882877B1A108}"/>
              </a:ext>
            </a:extLst>
          </p:cNvPr>
          <p:cNvCxnSpPr>
            <a:cxnSpLocks/>
            <a:stCxn id="8" idx="1"/>
            <a:endCxn id="7" idx="1"/>
          </p:cNvCxnSpPr>
          <p:nvPr/>
        </p:nvCxnSpPr>
        <p:spPr>
          <a:xfrm rot="10800000">
            <a:off x="990500" y="3551278"/>
            <a:ext cx="311519" cy="1171556"/>
          </a:xfrm>
          <a:prstGeom prst="curvedConnector3">
            <a:avLst>
              <a:gd name="adj1" fmla="val 17338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изогнутый 29">
            <a:extLst>
              <a:ext uri="{FF2B5EF4-FFF2-40B4-BE49-F238E27FC236}">
                <a16:creationId xmlns:a16="http://schemas.microsoft.com/office/drawing/2014/main" id="{B422F432-5234-7411-CF2F-65ECF976E021}"/>
              </a:ext>
            </a:extLst>
          </p:cNvPr>
          <p:cNvCxnSpPr>
            <a:cxnSpLocks/>
            <a:stCxn id="7" idx="1"/>
            <a:endCxn id="6" idx="1"/>
          </p:cNvCxnSpPr>
          <p:nvPr/>
        </p:nvCxnSpPr>
        <p:spPr>
          <a:xfrm rot="10800000">
            <a:off x="653617" y="2553316"/>
            <a:ext cx="336883" cy="997963"/>
          </a:xfrm>
          <a:prstGeom prst="curvedConnector3">
            <a:avLst>
              <a:gd name="adj1" fmla="val 16785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: изогнутый 33">
            <a:extLst>
              <a:ext uri="{FF2B5EF4-FFF2-40B4-BE49-F238E27FC236}">
                <a16:creationId xmlns:a16="http://schemas.microsoft.com/office/drawing/2014/main" id="{01554AB1-E712-D0D7-3996-75E68ED03345}"/>
              </a:ext>
            </a:extLst>
          </p:cNvPr>
          <p:cNvCxnSpPr>
            <a:cxnSpLocks/>
            <a:stCxn id="8" idx="1"/>
            <a:endCxn id="6" idx="1"/>
          </p:cNvCxnSpPr>
          <p:nvPr/>
        </p:nvCxnSpPr>
        <p:spPr>
          <a:xfrm rot="10800000">
            <a:off x="653616" y="2553316"/>
            <a:ext cx="648402" cy="2169519"/>
          </a:xfrm>
          <a:prstGeom prst="curvedConnector3">
            <a:avLst>
              <a:gd name="adj1" fmla="val 13525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изогнутый 36">
            <a:extLst>
              <a:ext uri="{FF2B5EF4-FFF2-40B4-BE49-F238E27FC236}">
                <a16:creationId xmlns:a16="http://schemas.microsoft.com/office/drawing/2014/main" id="{B6F77121-5CF2-DE57-24E3-74111BA04016}"/>
              </a:ext>
            </a:extLst>
          </p:cNvPr>
          <p:cNvCxnSpPr>
            <a:cxnSpLocks/>
            <a:stCxn id="6" idx="3"/>
            <a:endCxn id="8" idx="3"/>
          </p:cNvCxnSpPr>
          <p:nvPr/>
        </p:nvCxnSpPr>
        <p:spPr>
          <a:xfrm>
            <a:off x="3745932" y="2553315"/>
            <a:ext cx="648402" cy="2169519"/>
          </a:xfrm>
          <a:prstGeom prst="curvedConnector3">
            <a:avLst>
              <a:gd name="adj1" fmla="val 13525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F09560BF-540D-75C0-58F4-8F2A29A42696}"/>
              </a:ext>
            </a:extLst>
          </p:cNvPr>
          <p:cNvCxnSpPr>
            <a:stCxn id="10" idx="6"/>
            <a:endCxn id="9" idx="1"/>
          </p:cNvCxnSpPr>
          <p:nvPr/>
        </p:nvCxnSpPr>
        <p:spPr>
          <a:xfrm>
            <a:off x="6611854" y="3551278"/>
            <a:ext cx="8747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Объект 2">
            <a:extLst>
              <a:ext uri="{FF2B5EF4-FFF2-40B4-BE49-F238E27FC236}">
                <a16:creationId xmlns:a16="http://schemas.microsoft.com/office/drawing/2014/main" id="{8A4D61BF-5294-1D85-3AF2-C9CEA86FBEBA}"/>
              </a:ext>
            </a:extLst>
          </p:cNvPr>
          <p:cNvSpPr txBox="1">
            <a:spLocks/>
          </p:cNvSpPr>
          <p:nvPr/>
        </p:nvSpPr>
        <p:spPr>
          <a:xfrm>
            <a:off x="2811408" y="5394947"/>
            <a:ext cx="6306504" cy="629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1.</a:t>
            </a:r>
            <a:r>
              <a:rPr lang="ru-RU" dirty="0"/>
              <a:t>Переменные –фиксация признаков актора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2.Взаимодействие –проявление отклика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59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59C85-9F0F-3D2D-C078-914B6C63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045F0F-CC97-D523-053A-0312CC82F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Гипотеза 1. Чем больше уровней данных – тем адекватней модель (точность оценки).</a:t>
            </a:r>
          </a:p>
          <a:p>
            <a:pPr marL="0" indent="0">
              <a:buNone/>
            </a:pPr>
            <a:r>
              <a:rPr lang="ru-RU" dirty="0"/>
              <a:t>	Контрпример в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en-US" sz="1400" b="1" i="0" u="none" strike="noStrike" dirty="0">
                <a:solidFill>
                  <a:srgbClr val="00008F"/>
                </a:solidFill>
                <a:effectLst/>
                <a:latin typeface="Tahoma" panose="020B0604030504040204" pitchFamily="34" charset="0"/>
              </a:rPr>
              <a:t>REFINANCING AS AN ELEMENT OF CONTROL OVER INFLATION</a:t>
            </a:r>
            <a:br>
              <a:rPr lang="en-US" sz="1400" dirty="0"/>
            </a:br>
            <a:r>
              <a:rPr lang="ru-RU" sz="1400" dirty="0"/>
              <a:t> </a:t>
            </a:r>
            <a:r>
              <a:rPr lang="en-US" sz="1400" b="0" i="1" dirty="0" err="1">
                <a:effectLst/>
                <a:latin typeface="Tahoma" panose="020B0604030504040204" pitchFamily="34" charset="0"/>
              </a:rPr>
              <a:t>Maslennikov</a:t>
            </a:r>
            <a:r>
              <a:rPr lang="en-US" sz="1400" b="0" i="1" dirty="0">
                <a:effectLst/>
                <a:latin typeface="Tahoma" panose="020B0604030504040204" pitchFamily="34" charset="0"/>
              </a:rPr>
              <a:t> V., Korovin D., </a:t>
            </a:r>
            <a:r>
              <a:rPr lang="en-US" sz="1400" b="0" i="1" dirty="0" err="1">
                <a:effectLst/>
                <a:latin typeface="Tahoma" panose="020B0604030504040204" pitchFamily="34" charset="0"/>
              </a:rPr>
              <a:t>Afanasyeva</a:t>
            </a:r>
            <a:r>
              <a:rPr lang="en-US" sz="1400" b="0" i="1" dirty="0">
                <a:effectLst/>
                <a:latin typeface="Tahoma" panose="020B0604030504040204" pitchFamily="34" charset="0"/>
              </a:rPr>
              <a:t> O.</a:t>
            </a:r>
            <a:r>
              <a:rPr lang="ru-RU" sz="1400" b="0" i="1" dirty="0">
                <a:effectLst/>
                <a:latin typeface="Tahoma" panose="020B0604030504040204" pitchFamily="34" charset="0"/>
              </a:rPr>
              <a:t> , </a:t>
            </a:r>
            <a:r>
              <a:rPr lang="en-US" sz="1400" b="0" i="0" u="none" strike="noStrike" dirty="0">
                <a:solidFill>
                  <a:srgbClr val="00008F"/>
                </a:solidFill>
                <a:effectLst/>
                <a:latin typeface="Tahoma" panose="020B0604030504040204" pitchFamily="34" charset="0"/>
              </a:rPr>
              <a:t>Entrepreneurship and Sustainability Issues</a:t>
            </a:r>
            <a:r>
              <a:rPr lang="en-US" sz="1400" b="0" i="0" dirty="0">
                <a:effectLst/>
                <a:latin typeface="Tahoma" panose="020B0604030504040204" pitchFamily="34" charset="0"/>
              </a:rPr>
              <a:t>. 2019. Т. 7. </a:t>
            </a:r>
            <a:r>
              <a:rPr lang="en-US" sz="1400" b="0" i="0" u="none" strike="noStrike" dirty="0">
                <a:solidFill>
                  <a:srgbClr val="00008F"/>
                </a:solidFill>
                <a:effectLst/>
                <a:latin typeface="Tahoma" panose="020B0604030504040204" pitchFamily="34" charset="0"/>
                <a:hlinkClick r:id="rId2"/>
              </a:rPr>
              <a:t>№ 1</a:t>
            </a:r>
            <a:r>
              <a:rPr lang="en-US" sz="1400" b="0" i="0" dirty="0">
                <a:effectLst/>
                <a:latin typeface="Tahoma" panose="020B0604030504040204" pitchFamily="34" charset="0"/>
              </a:rPr>
              <a:t>. С. 438-453.</a:t>
            </a:r>
            <a:endParaRPr lang="ru-RU" sz="1900" dirty="0"/>
          </a:p>
          <a:p>
            <a:pPr marL="0" indent="0">
              <a:buNone/>
            </a:pPr>
            <a:r>
              <a:rPr lang="ru-RU" dirty="0"/>
              <a:t>Гипотеза 2. По ретроспективным данным можно доопределив их, понять как будет себя вести модель вне множества носителя значений исходных данных.</a:t>
            </a:r>
          </a:p>
          <a:p>
            <a:pPr marL="0" indent="0">
              <a:buNone/>
            </a:pPr>
            <a:r>
              <a:rPr lang="ru-RU" dirty="0"/>
              <a:t>	Контрпример. Модели с накоплением.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4C058A-AA45-286D-639E-C9520FEC6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860C6E-41BC-3573-583E-8D090AAC2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1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D3D23-9284-5ACA-F28B-6331416A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Понятие когнитивного графа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4386C-80CE-6D9F-D880-2F69F66FC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6774"/>
            <a:ext cx="10782301" cy="24242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373D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Когнитивный граф- известные субъекту основные законы и закономерности наблюдаемой ситуации в виде ориентированного знакового графа, в котором вершины графа - это факторы (признаки, характеристики ситуации), а дуги между факторами - причинно-следственные связи между факторами.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C2D14-5927-3652-6E46-BC8ABB533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E286DE-D18D-E47A-17A5-457107301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4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53F19-35C1-DB27-0F66-E8B9E6846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1B21C-0E81-2D95-D4B9-0E67C4B1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7659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Понятие когнитивного графа и сбалансированности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5AAE6C-6700-F76B-62CC-D5114C9FC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791B78-5304-675B-0BBA-90B703A89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D6C662F1-998E-80E8-B7E6-413D90A0D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292" y="1923762"/>
            <a:ext cx="10782301" cy="3322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граф Харари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 модели Лотка-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Вальтерра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2B57E14-37CC-D90B-00A9-B28F0DFB294A}"/>
              </a:ext>
            </a:extLst>
          </p:cNvPr>
          <p:cNvSpPr/>
          <p:nvPr/>
        </p:nvSpPr>
        <p:spPr>
          <a:xfrm>
            <a:off x="6229349" y="1964084"/>
            <a:ext cx="285750" cy="3524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BC4A6CD-3E40-F164-BEB6-81CE98FB23CF}"/>
              </a:ext>
            </a:extLst>
          </p:cNvPr>
          <p:cNvSpPr/>
          <p:nvPr/>
        </p:nvSpPr>
        <p:spPr>
          <a:xfrm>
            <a:off x="5713126" y="2772717"/>
            <a:ext cx="285750" cy="352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0656F1D-61A5-11BC-41B1-1A0C6143390E}"/>
              </a:ext>
            </a:extLst>
          </p:cNvPr>
          <p:cNvSpPr/>
          <p:nvPr/>
        </p:nvSpPr>
        <p:spPr>
          <a:xfrm>
            <a:off x="6840201" y="2784887"/>
            <a:ext cx="285750" cy="35242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5AAECD1-D9BB-6051-9D11-79C52A6DDAB5}"/>
              </a:ext>
            </a:extLst>
          </p:cNvPr>
          <p:cNvSpPr/>
          <p:nvPr/>
        </p:nvSpPr>
        <p:spPr>
          <a:xfrm>
            <a:off x="8110536" y="1986304"/>
            <a:ext cx="285750" cy="3524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F9BF35A-3080-43B7-8B80-1680714AA85A}"/>
              </a:ext>
            </a:extLst>
          </p:cNvPr>
          <p:cNvSpPr/>
          <p:nvPr/>
        </p:nvSpPr>
        <p:spPr>
          <a:xfrm>
            <a:off x="7634086" y="2743265"/>
            <a:ext cx="285750" cy="352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8DC435D-4C00-6103-228D-44747B7106E8}"/>
              </a:ext>
            </a:extLst>
          </p:cNvPr>
          <p:cNvSpPr/>
          <p:nvPr/>
        </p:nvSpPr>
        <p:spPr>
          <a:xfrm>
            <a:off x="8740640" y="2743265"/>
            <a:ext cx="285750" cy="35242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ADE0C0F-45D9-B4E8-126F-D806ADFA1692}"/>
              </a:ext>
            </a:extLst>
          </p:cNvPr>
          <p:cNvSpPr/>
          <p:nvPr/>
        </p:nvSpPr>
        <p:spPr>
          <a:xfrm>
            <a:off x="9964774" y="1986304"/>
            <a:ext cx="285750" cy="3524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0355C1E-D29C-E41F-1642-C8792B30E003}"/>
              </a:ext>
            </a:extLst>
          </p:cNvPr>
          <p:cNvSpPr/>
          <p:nvPr/>
        </p:nvSpPr>
        <p:spPr>
          <a:xfrm>
            <a:off x="9483063" y="2712275"/>
            <a:ext cx="285750" cy="352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3D82EA0E-A7ED-DFCB-9EA0-0C4CB1A20142}"/>
              </a:ext>
            </a:extLst>
          </p:cNvPr>
          <p:cNvSpPr/>
          <p:nvPr/>
        </p:nvSpPr>
        <p:spPr>
          <a:xfrm>
            <a:off x="10487706" y="2704734"/>
            <a:ext cx="285750" cy="35242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59CA048-33CB-EFED-07A4-525278B1B3A9}"/>
              </a:ext>
            </a:extLst>
          </p:cNvPr>
          <p:cNvCxnSpPr>
            <a:cxnSpLocks/>
            <a:stCxn id="9" idx="3"/>
            <a:endCxn id="10" idx="7"/>
          </p:cNvCxnSpPr>
          <p:nvPr/>
        </p:nvCxnSpPr>
        <p:spPr>
          <a:xfrm flipH="1">
            <a:off x="5957029" y="2264898"/>
            <a:ext cx="314167" cy="559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87D694E-8EA2-13FA-E3F9-2D1DEE2EADAC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6473252" y="2264898"/>
            <a:ext cx="408796" cy="5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CAF64E6-040A-E5AA-1BE7-35C6485796E4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5998876" y="2948930"/>
            <a:ext cx="841325" cy="121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DE70392-F8C2-9981-8921-469C2B06D78E}"/>
              </a:ext>
            </a:extLst>
          </p:cNvPr>
          <p:cNvCxnSpPr>
            <a:cxnSpLocks/>
            <a:stCxn id="12" idx="3"/>
            <a:endCxn id="13" idx="7"/>
          </p:cNvCxnSpPr>
          <p:nvPr/>
        </p:nvCxnSpPr>
        <p:spPr>
          <a:xfrm flipH="1">
            <a:off x="7877989" y="2287118"/>
            <a:ext cx="274394" cy="5077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20BFBE1-B84A-304A-67DB-3A24C23630F0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>
            <a:off x="7919836" y="2919478"/>
            <a:ext cx="8208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A966021-35F3-FB18-76F6-6ED953008B4A}"/>
              </a:ext>
            </a:extLst>
          </p:cNvPr>
          <p:cNvCxnSpPr>
            <a:cxnSpLocks/>
            <a:stCxn id="15" idx="3"/>
            <a:endCxn id="16" idx="7"/>
          </p:cNvCxnSpPr>
          <p:nvPr/>
        </p:nvCxnSpPr>
        <p:spPr>
          <a:xfrm flipH="1">
            <a:off x="9726966" y="2287118"/>
            <a:ext cx="279655" cy="476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5443FD3-1431-2043-7773-9546A843999E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9768813" y="2880947"/>
            <a:ext cx="718893" cy="75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FEBEE08-F6CA-1FF1-ABE4-EDED6A79BB21}"/>
              </a:ext>
            </a:extLst>
          </p:cNvPr>
          <p:cNvCxnSpPr>
            <a:cxnSpLocks/>
            <a:stCxn id="12" idx="5"/>
            <a:endCxn id="14" idx="1"/>
          </p:cNvCxnSpPr>
          <p:nvPr/>
        </p:nvCxnSpPr>
        <p:spPr>
          <a:xfrm>
            <a:off x="8354439" y="2287118"/>
            <a:ext cx="428048" cy="5077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B3650BE8-786B-0F31-57EA-BAC5A1D40C23}"/>
              </a:ext>
            </a:extLst>
          </p:cNvPr>
          <p:cNvCxnSpPr>
            <a:cxnSpLocks/>
            <a:stCxn id="15" idx="5"/>
            <a:endCxn id="17" idx="1"/>
          </p:cNvCxnSpPr>
          <p:nvPr/>
        </p:nvCxnSpPr>
        <p:spPr>
          <a:xfrm>
            <a:off x="10208677" y="2287118"/>
            <a:ext cx="320876" cy="469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1E552B5-EC20-5CE4-825F-1C1C86D84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465" y="3865679"/>
            <a:ext cx="1304925" cy="714375"/>
          </a:xfrm>
          <a:prstGeom prst="rect">
            <a:avLst/>
          </a:prstGeom>
        </p:spPr>
      </p:pic>
      <p:sp>
        <p:nvSpPr>
          <p:cNvPr id="51" name="Овал 50">
            <a:extLst>
              <a:ext uri="{FF2B5EF4-FFF2-40B4-BE49-F238E27FC236}">
                <a16:creationId xmlns:a16="http://schemas.microsoft.com/office/drawing/2014/main" id="{BC98781C-C2C6-B566-4F99-635EDBFE23BD}"/>
              </a:ext>
            </a:extLst>
          </p:cNvPr>
          <p:cNvSpPr/>
          <p:nvPr/>
        </p:nvSpPr>
        <p:spPr>
          <a:xfrm>
            <a:off x="6997038" y="5361272"/>
            <a:ext cx="541998" cy="55455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9EE2388-2B94-0CDB-8647-9E83E00ABE9B}"/>
              </a:ext>
            </a:extLst>
          </p:cNvPr>
          <p:cNvSpPr/>
          <p:nvPr/>
        </p:nvSpPr>
        <p:spPr>
          <a:xfrm>
            <a:off x="9417841" y="5361273"/>
            <a:ext cx="541997" cy="554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endParaRPr lang="ru-RU" dirty="0"/>
          </a:p>
        </p:txBody>
      </p:sp>
      <p:cxnSp>
        <p:nvCxnSpPr>
          <p:cNvPr id="54" name="Соединитель: изогнутый 53">
            <a:extLst>
              <a:ext uri="{FF2B5EF4-FFF2-40B4-BE49-F238E27FC236}">
                <a16:creationId xmlns:a16="http://schemas.microsoft.com/office/drawing/2014/main" id="{DF1B2B36-265E-1CD9-4C4F-0A8F3948A956}"/>
              </a:ext>
            </a:extLst>
          </p:cNvPr>
          <p:cNvCxnSpPr>
            <a:stCxn id="51" idx="1"/>
            <a:endCxn id="51" idx="3"/>
          </p:cNvCxnSpPr>
          <p:nvPr/>
        </p:nvCxnSpPr>
        <p:spPr>
          <a:xfrm rot="16200000" flipH="1">
            <a:off x="6880348" y="5638547"/>
            <a:ext cx="392127" cy="12700"/>
          </a:xfrm>
          <a:prstGeom prst="curvedConnector5">
            <a:avLst>
              <a:gd name="adj1" fmla="val -58297"/>
              <a:gd name="adj2" fmla="val -4092906"/>
              <a:gd name="adj3" fmla="val 15829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: изогнутый 55">
            <a:extLst>
              <a:ext uri="{FF2B5EF4-FFF2-40B4-BE49-F238E27FC236}">
                <a16:creationId xmlns:a16="http://schemas.microsoft.com/office/drawing/2014/main" id="{4CF8E210-4A16-7645-70B6-4FDA4B7819EC}"/>
              </a:ext>
            </a:extLst>
          </p:cNvPr>
          <p:cNvCxnSpPr>
            <a:cxnSpLocks/>
            <a:stCxn id="52" idx="5"/>
            <a:endCxn id="52" idx="7"/>
          </p:cNvCxnSpPr>
          <p:nvPr/>
        </p:nvCxnSpPr>
        <p:spPr>
          <a:xfrm rot="5400000" flipH="1">
            <a:off x="9684401" y="5638548"/>
            <a:ext cx="392126" cy="12700"/>
          </a:xfrm>
          <a:prstGeom prst="curvedConnector5">
            <a:avLst>
              <a:gd name="adj1" fmla="val -58298"/>
              <a:gd name="adj2" fmla="val -4244480"/>
              <a:gd name="adj3" fmla="val 15829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: изогнутый 62">
            <a:extLst>
              <a:ext uri="{FF2B5EF4-FFF2-40B4-BE49-F238E27FC236}">
                <a16:creationId xmlns:a16="http://schemas.microsoft.com/office/drawing/2014/main" id="{29E601F5-634B-B6AB-C8F1-6CCA9263F6FB}"/>
              </a:ext>
            </a:extLst>
          </p:cNvPr>
          <p:cNvCxnSpPr>
            <a:cxnSpLocks/>
            <a:stCxn id="51" idx="7"/>
            <a:endCxn id="52" idx="1"/>
          </p:cNvCxnSpPr>
          <p:nvPr/>
        </p:nvCxnSpPr>
        <p:spPr>
          <a:xfrm rot="16200000" flipH="1">
            <a:off x="8478437" y="4423708"/>
            <a:ext cx="1" cy="2037553"/>
          </a:xfrm>
          <a:prstGeom prst="curvedConnector3">
            <a:avLst>
              <a:gd name="adj1" fmla="val -309812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: изогнутый 65">
            <a:extLst>
              <a:ext uri="{FF2B5EF4-FFF2-40B4-BE49-F238E27FC236}">
                <a16:creationId xmlns:a16="http://schemas.microsoft.com/office/drawing/2014/main" id="{C6C417FF-0C82-8781-143B-777CA0ECC9B7}"/>
              </a:ext>
            </a:extLst>
          </p:cNvPr>
          <p:cNvCxnSpPr>
            <a:cxnSpLocks/>
            <a:stCxn id="52" idx="3"/>
            <a:endCxn id="51" idx="5"/>
          </p:cNvCxnSpPr>
          <p:nvPr/>
        </p:nvCxnSpPr>
        <p:spPr>
          <a:xfrm rot="5400000">
            <a:off x="8478439" y="4815835"/>
            <a:ext cx="12700" cy="2037553"/>
          </a:xfrm>
          <a:prstGeom prst="curvedConnector3">
            <a:avLst>
              <a:gd name="adj1" fmla="val 2439465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464A5F00-473E-6E8E-2345-E622CBD44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03" y="4580054"/>
            <a:ext cx="4544262" cy="197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9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52063-5124-3D73-288B-2F92E7356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51F92-C154-24C4-67CD-22DC9FA1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7659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Понятие когнитивного графа, несбалансированность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DA3CE6-3BBF-6611-C674-1C156E201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2F6E88-E1C9-5BE7-9709-948F66222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D30FEC0A-3A3F-1B0E-D15E-20F5E44D4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378"/>
            <a:ext cx="10782301" cy="33225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1.Наличие несбалансированного цикла и наличие на этом цикле вершины, которая подвержена управляющему воздействию указывает на возможность управлять системой – менять направление воздействия, а не только изменять интенсивность процессов.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2.Наличие несбалансированного цикла указывает на присутствие осцилляции. Она может привести к цикличности процесса, может быть не меняющей тренд – многое зависит от интенсивности процессов в этом цикле. Этот факт можно использовать при построении модели.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6E383-B1C6-ACE0-A985-32BC06163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6F7C4-E254-3125-ADBE-297A474E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7659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Понятие когнитивного графа, как находить циклы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340863-1C28-043E-E26B-7144704A9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336446-E4ED-E630-B5C7-2D4ED4C5B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A3B2D5-454B-C4F0-CBDE-77ACF5594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1" y="2123310"/>
            <a:ext cx="70008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9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CC1F8-339C-480C-B79A-0997832F3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940" y="1430209"/>
            <a:ext cx="8580120" cy="669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/>
              <a:t>ПРИМЕР 1. Рост цен, Аналитический центр при Правительстве  Российской Федерации, </a:t>
            </a:r>
            <a:br>
              <a:rPr lang="ru-RU" sz="1800" dirty="0"/>
            </a:br>
            <a:r>
              <a:rPr lang="ru-RU" sz="1800" dirty="0"/>
              <a:t>29 сентября 2021</a:t>
            </a:r>
            <a:br>
              <a:rPr lang="ru-RU" sz="4000" dirty="0"/>
            </a:br>
            <a:r>
              <a:rPr lang="ru-RU" sz="4000" dirty="0"/>
              <a:t>Описание вершин когнитивного графа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63DD828-FEA1-4871-9260-2E3A6A868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205763"/>
              </p:ext>
            </p:extLst>
          </p:nvPr>
        </p:nvGraphicFramePr>
        <p:xfrm>
          <a:off x="701675" y="2499271"/>
          <a:ext cx="10507663" cy="3891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834">
                  <a:extLst>
                    <a:ext uri="{9D8B030D-6E8A-4147-A177-3AD203B41FA5}">
                      <a16:colId xmlns:a16="http://schemas.microsoft.com/office/drawing/2014/main" val="3790353331"/>
                    </a:ext>
                  </a:extLst>
                </a:gridCol>
                <a:gridCol w="9908829">
                  <a:extLst>
                    <a:ext uri="{9D8B030D-6E8A-4147-A177-3AD203B41FA5}">
                      <a16:colId xmlns:a16="http://schemas.microsoft.com/office/drawing/2014/main" val="3780407724"/>
                    </a:ext>
                  </a:extLst>
                </a:gridCol>
              </a:tblGrid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Рост о уровня цен на товары вне РФ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978936350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Ослабление </a:t>
                      </a: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RUB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1610422850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Рост цен на товары-компоненты.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1894551303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Дотации/льготное кредитование населения и корпораций.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751064964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Темп роста изменения цен производителей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1644027175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Рост уровня спроса на внутреннем рынке- создан дефицит продукта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821950489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Рост уровня спроса на внутреннем рынке- информационный подогрев спроса на продукцию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2123450831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Рост уровня спроса на внутреннем рынке-  изменение сознания населения – переход в более низкую ценовую категорию товаров.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2873715798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Ограничение производства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3077046282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Активность ФАС.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2903212458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Нерыночные ограничения  -замораживание цен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450273228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Сговор между фирмами: модель – олигополия, спрос неэластичный. Сговор между участниками, как следствие повышения уровня цен одной из фирм.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2706629176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Сговор между фирмами: модель – монополистическая конкуренция, спрос эластичный. Сговор между всеми участниками рынка.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1623021580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Рост издержек производства.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422422190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Введение локдаунов.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3991184969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Реакция населения на рост темпа изменения цен (рост паники, мгновенный рост спроса на товары базовых потребностей и товары первой необходимости).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2754971985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Ответная реакция правительства на действия населения (поток информации через новостные каналы).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1117967318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Темп роста цен у крупных продавцов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783004129"/>
                  </a:ext>
                </a:extLst>
              </a:tr>
              <a:tr h="187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Темп роста цен у средних и мелких продавцов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646965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Рост социальной напряженности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0" marR="9360" marT="9360" marB="0" anchor="b"/>
                </a:tc>
                <a:extLst>
                  <a:ext uri="{0D108BD9-81ED-4DB2-BD59-A6C34878D82A}">
                    <a16:rowId xmlns:a16="http://schemas.microsoft.com/office/drawing/2014/main" val="244077589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B7BB4C-1EA2-2127-F8E5-0E76C676B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0834" cy="1062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F8813C-375C-012C-9857-94C8056CD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912" y="-31769"/>
            <a:ext cx="3100175" cy="10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45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1308</Words>
  <Application>Microsoft Office PowerPoint</Application>
  <PresentationFormat>Широкоэкранный</PresentationFormat>
  <Paragraphs>220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-apple-system</vt:lpstr>
      <vt:lpstr>Aptos</vt:lpstr>
      <vt:lpstr>Aptos Display</vt:lpstr>
      <vt:lpstr>Arial</vt:lpstr>
      <vt:lpstr>Calibri</vt:lpstr>
      <vt:lpstr>Tahoma</vt:lpstr>
      <vt:lpstr>Times New Roman</vt:lpstr>
      <vt:lpstr>Тема Office</vt:lpstr>
      <vt:lpstr>О применение когнитивных графов в моделировании экономических систем</vt:lpstr>
      <vt:lpstr>Принципы моделирования экономических систем</vt:lpstr>
      <vt:lpstr>Проблема исходных данных</vt:lpstr>
      <vt:lpstr>Классика</vt:lpstr>
      <vt:lpstr>Понятие когнитивного графа</vt:lpstr>
      <vt:lpstr>Понятие когнитивного графа и сбалансированности</vt:lpstr>
      <vt:lpstr>Понятие когнитивного графа, несбалансированность</vt:lpstr>
      <vt:lpstr>Понятие когнитивного графа, как находить циклы</vt:lpstr>
      <vt:lpstr>ПРИМЕР 1. Рост цен, Аналитический центр при Правительстве  Российской Федерации,  29 сентября 2021 Описание вершин когнитивного графа</vt:lpstr>
      <vt:lpstr>Описание вершин когнитивного графа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Серпуховитин Д., Коровин Д. Исследование национальной инновационной системы Российской Федерации с помощью когнитивной модели / ГОСУДАРСТВЕННАЯ СЛУЖБА 2023 ТОМ 25 № 4 , с.46-55</vt:lpstr>
      <vt:lpstr>Презентация PowerPoint</vt:lpstr>
      <vt:lpstr>Презентация PowerPoint</vt:lpstr>
      <vt:lpstr>Презентация PowerPoint</vt:lpstr>
      <vt:lpstr>Проблемы применения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Дмитрий Коровин</dc:creator>
  <cp:lastModifiedBy>Дмитрий Коровин</cp:lastModifiedBy>
  <cp:revision>6</cp:revision>
  <dcterms:created xsi:type="dcterms:W3CDTF">2025-02-24T11:55:25Z</dcterms:created>
  <dcterms:modified xsi:type="dcterms:W3CDTF">2025-02-25T10:16:04Z</dcterms:modified>
</cp:coreProperties>
</file>