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469E02-6A39-463E-896A-0CDA56252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D0A9221-6574-4F43-A5DC-FEB708FFD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A04244-CFAB-4F30-964A-F174D995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7C62-AB54-4273-B6CD-7A44C5B2FFC2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4BBF8A-6C43-4460-843D-21C451E9D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0C776E-3B0E-497D-B625-53CD6E8F9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C8DF-746F-4263-9D05-33409D35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99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BB6F9A-6BD4-4252-8FDD-7A67DF492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DDEBAD-7787-4D74-87A4-E8ABA99C3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B7D395-B0AC-43FA-8948-96ABAE540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7C62-AB54-4273-B6CD-7A44C5B2FFC2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36246F-EDCD-461E-A880-34EBAF7BA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BC6DF7-D4D4-4441-A7B4-E5ACD1D70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C8DF-746F-4263-9D05-33409D35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25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238AE65-CF4B-4C11-A13A-C4541C9688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FAC170E-B9DF-4807-B1A1-B447C4FCA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9F9C04-416E-4FA6-9A68-D7DE26006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7C62-AB54-4273-B6CD-7A44C5B2FFC2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B773D4-F9A6-4BEB-B21C-7AC669700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DABC3F-41CB-497A-8F11-27CFC1417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C8DF-746F-4263-9D05-33409D35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063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3B83A4-149C-46E4-BC54-C9F65A798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277DE2-B7EA-4AD9-A248-169C2E66F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B3F6CE-8B7E-48FA-BBBE-ACDBD657B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7C62-AB54-4273-B6CD-7A44C5B2FFC2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182C2E-833C-44B9-AB23-1F743746F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69EED4-6F95-46D7-B2B6-DBE634083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C8DF-746F-4263-9D05-33409D35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16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5343C8-ED80-4964-BCF1-627450297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938205-1415-4D6F-B4AE-683E7DD87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84D99A-AA58-4118-9878-D945CC1D9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7C62-AB54-4273-B6CD-7A44C5B2FFC2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AE55EF-A69E-4699-BE71-AA6CBA181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DF856C-0C33-4ED7-A3D9-E49AFB4D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C8DF-746F-4263-9D05-33409D35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91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8C5C2B-2E4A-4755-A529-2295F9E5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7B5067-5697-4277-8CF8-0C6E7B36C6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AD7A3F-27C8-4887-A4CF-5C9CAD638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A98FD2-4BC3-48B1-9B40-BB98876F8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7C62-AB54-4273-B6CD-7A44C5B2FFC2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9A5202-B6F0-401D-9A63-1A1D1224D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F91261-0CDF-4213-BFA8-C8234CAA0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C8DF-746F-4263-9D05-33409D35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67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E0607E-A990-4431-A95B-548FE90A1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708C7A-C795-4B86-9115-BD8A1B162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048024-D293-46B2-B5DA-6094DD050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C5A2913-4D6C-4054-A92C-3CAA8221A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88B0CAE-FCFA-44D1-AE22-D0940643F2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3B31BE5-9D2C-4B29-A746-ED47B57C8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7C62-AB54-4273-B6CD-7A44C5B2FFC2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A800E69-1821-4C1E-A609-F0B5D5212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26DD2E4-428D-45A1-8310-109EBC7A3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C8DF-746F-4263-9D05-33409D35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15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D13AD1-51BB-47F0-9890-89290B23D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CD88616-ECDA-4DB0-ADD8-9887C7093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7C62-AB54-4273-B6CD-7A44C5B2FFC2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79E016-E028-49DC-8F51-DB50D86C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39B059C-7D01-4BC7-A299-C094223E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C8DF-746F-4263-9D05-33409D35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6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BCF029-32D1-4DD8-8BD7-B6DAB90A7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7C62-AB54-4273-B6CD-7A44C5B2FFC2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707213B-5BEF-453C-9A4C-4E3DA2C83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1273BD4-E77E-48C7-A15C-4CD9DC517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C8DF-746F-4263-9D05-33409D35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88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3A99A8-630A-45AE-8C2E-18720AB3E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1D8202-0E74-49F5-9091-CA2EC4EE8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FA2FE51-12B4-4F4C-9541-E82C82E69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38F0081-DB2F-4C69-9136-F82646F28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7C62-AB54-4273-B6CD-7A44C5B2FFC2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86C57E-B667-43D2-B939-EA65C6C4A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12B531-B205-4609-8DC8-D6224AF87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C8DF-746F-4263-9D05-33409D35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36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A3457A-6654-4230-996A-1C49F82F6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7389FA5-4214-4323-B98B-B74F451046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01B543-46B7-4253-8C71-128FE6CD4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A71BEC-F406-4D9B-9F2E-8234494D2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7C62-AB54-4273-B6CD-7A44C5B2FFC2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6DAFBC-92DA-4F1B-873B-D4CF746F4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4089F0-D3D4-40DD-A4F0-EA32A586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C8DF-746F-4263-9D05-33409D35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209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471044-0616-47B5-9544-1D78694B8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E2E412-86A4-4444-B4A2-174D6AAEA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1616F7-5588-410F-A6FE-AD491C164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27C62-AB54-4273-B6CD-7A44C5B2FFC2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D4B4-C42B-4866-B59E-79252F29B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258BAE-3D08-4FCC-A41D-2DFC315C10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C8DF-746F-4263-9D05-33409D359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3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56C4A2-82A7-4CA8-9FE0-E277A2CBC0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90811"/>
            <a:ext cx="9144000" cy="2387600"/>
          </a:xfrm>
        </p:spPr>
        <p:txBody>
          <a:bodyPr/>
          <a:lstStyle/>
          <a:p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ИННОВАЦИОННЫЕ ФИНАНСОВЫЕ ТЕХНОЛОГИИ РОСТА ЗАРАБОТНОЙ ПЛАТЫ И ОТЧИСЛЕНИЙ НА РАЗВИТИЕ РУДНИКА ГОРНО-МЕТАЛЛУРГИЧЕСКОГО КОМБИНАТА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D956B52-F4A4-4BEF-93CD-51717DD8E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2568" y="5202238"/>
            <a:ext cx="5710106" cy="1655762"/>
          </a:xfrm>
        </p:spPr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РУДНЕВ Кирилл Владимирович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к.э.н., доцент кафедры ИБМ5 «Финансы» МГТУ им. Н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Баумана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4929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3FE4977-E304-41DA-9000-D25889CD1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5044"/>
            <a:ext cx="11887200" cy="6467912"/>
          </a:xfrm>
        </p:spPr>
        <p:txBody>
          <a:bodyPr>
            <a:normAutofit fontScale="47500" lnSpcReduction="20000"/>
          </a:bodyPr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Так, с ростом выручки пропорционально увеличивается численность инженерно-технического персонала по годам реализации проекта. По данным финансовой отчётности в 2022-ом году общая численность персонала рудника ГМК составляет 92 человека, в 2023-ем году она увеличилась до 115 человек, причём исключительно за счёт роста инженерно-технического персонала с 50 человек в 2022-ом году до 73 человек в 2023-ем году. Численность административно-управленческого персонала по годам реализации проекта остаётся неизменной и равной 42 человека. Начиная с 2024-ого года, прогнозируется рост численности инженерно-технического персонала пропорционально росту выручки рудника ГМК. Например, для 2024-ого года темпы роста выручки по сравнению с 2023-им годом составили 4 781 938,64 тыс. руб. : 2 755 494,51 тыс. руб. = 1,74. Значит, темпы роста инженерно-технического персонала равны 1,74. Так, например, численность сотрудников на участке «Взрывные работы и транспортировка» с увеличением выручки в 2023-ем году в 1,74 раза возрастает с 8 до 12 человек (см. табл. 2). Аналогично осуществляется расчёт потребности персонала по остальным участкам и подразделениям рудника ГМК с учётом роста выручки по годам реализации проекта. Суммарные расходы на оплату труда для каждого подразделения и участка, представленные в табл. 2, по годам реализации проекта определяются сложением среднемесячной заработной платы сотрудников соответствующих участков (подразделений), которая показана в табл. 1. Например, в 2022-ом году суммарные расходы на оплату труда администрации 2-ого уровня составили 5 430 000 руб. и определяются сложением заработной платы сотрудников, относящихся к администрации 2-ого уровня (см. табл. 2). Аналогично для остальных категорий персонала по годам реализации проекта.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 учётом увеличения численности сотрудников абсолютное значение заработной платы, приходящейся на одного сотрудника, увеличивается с 747 208 руб. в 2025-ом году до 824 657 руб. в 2026-ом году и до 841 508 руб. в 2027-ом году, т.е. в 3,78 и 3,86 раза по сравнению с базовым вариантом моделирования соответственно (см. последнюю строку табл. 1).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Финансовый результат, показанный в строке 5 табл. 1, рассчитан по формуле (5) экономико-математической модели и равен разности значений, представленных в строках 1 и 2 табл. 1. Следует обратить внимание, что финансовый результат в базовом варианте моделирования отрицательный и составляет -83 885,70 руб., что объясняется превышением среднемесячной себестоимости проданных товаров, работ, услуг, продукции, приходящейся на одного работника, (строка 1) над среднемесячной выручкой (строка 1 табл. 1). Только начиная со второго варианта моделирования, 2023-его года, финансовый результат становится положительным и составляет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147 270,68 руб. (см. строку 5 табл. 1, 2023-ий год).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Таким образом, применение инновационных финансовых технологий позволяет увеличить заработную плату всех работающих на руднике ГМК пропорционально росту выручки с учётом их окладов в базовом 2022-ом году (см. табл. 2). В среднем заработная плата сотрудников увеличивается за 5 лет в 3,86 раз (см. последнюю строку табл. 1) и определяется отношением средней заработной платы в 2027-ом году, которая равна 841 508 руб., к средней заработной плате в 2022-ом году, составляющей 218 048 руб., т.е. 3,86 раз = 841 508 руб.: 218 048 руб.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Аналогичным образом вычисляются темпы роста среднемесячных отчислений в фонд развития (см. строку 6 табл. 1) и равны 10,58 раз =</a:t>
            </a:r>
            <a:b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1 247 073,79 руб. (среднемесячные отчисления в фонд развития в 2027-ом году) : 117 816,54 руб. (среднемесячные отчисления в фонд развития в 2023-ом году). В 2022-ом году среднемесячные отчисления в фонд развития равны 0, так как финансовый результат по итогам 2022-ого года на предприятии отрицательный (-83 885,70 руб., табл. 1, 2022-ой год).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рассматриваемом примере за 5 лет выручка увеличивается в 3,84 раза, соответственно, налог на добавленную стоимость растет в среднем по России примерно на такую же величину. Финансовый результат с 2023 по 2027 год возрастает в 10,58 раз, что обеспечивает примерно такой же рост налога на прибыль, а доходы трудового коллектива увеличиваются в 3,86 раз, что обеспечивает примерно такой же рост подоходного налога и социальных отчислений.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Таким образом, предложенный механизм (прогрессивная система оплаты труда) обеспечивает значительный рост поступлений во все элементы финансовой системы России (домашние хозяйства, предприятия и государственные финансы).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062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41D71-30A6-4072-8B9D-A761C87FC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СПАСИБО ЗА ВНИМАНИЕ!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1103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Объект 2">
            <a:extLst>
              <a:ext uri="{FF2B5EF4-FFF2-40B4-BE49-F238E27FC236}">
                <a16:creationId xmlns:a16="http://schemas.microsoft.com/office/drawing/2014/main" id="{A6E19C96-F3D0-4666-B17E-64A980DF4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00" y="-295238"/>
            <a:ext cx="10515600" cy="3976178"/>
          </a:xfrm>
        </p:spPr>
        <p:txBody>
          <a:bodyPr/>
          <a:lstStyle/>
          <a:p>
            <a:pPr indent="450215">
              <a:lnSpc>
                <a:spcPct val="150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Экономико-математическая модель комплексной системы инновационного финансирования предприятия, оптимизирующая заработную плату трудового коллектива, согласованную с ростом выручки, отчисления на развитие предприятия (актуально для работодателя и всего трудового коллектива), налогообложение и социальные отчисления (важно для государства) имеет вид: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Целевая</a:t>
            </a:r>
            <a:r>
              <a:rPr lang="ru-RU" sz="16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функция</a:t>
            </a:r>
            <a:br>
              <a:rPr lang="ru-RU" sz="18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pic>
        <p:nvPicPr>
          <p:cNvPr id="51" name="Image 11">
            <a:extLst>
              <a:ext uri="{FF2B5EF4-FFF2-40B4-BE49-F238E27FC236}">
                <a16:creationId xmlns:a16="http://schemas.microsoft.com/office/drawing/2014/main" id="{AB7A4C03-37AF-40A6-B1A7-712A31977D0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13455" y="2068427"/>
            <a:ext cx="2630170" cy="150495"/>
          </a:xfrm>
          <a:prstGeom prst="rect">
            <a:avLst/>
          </a:prstGeom>
        </p:spPr>
      </p:pic>
      <p:sp>
        <p:nvSpPr>
          <p:cNvPr id="28" name="Rectangle 47">
            <a:extLst>
              <a:ext uri="{FF2B5EF4-FFF2-40B4-BE49-F238E27FC236}">
                <a16:creationId xmlns:a16="http://schemas.microsoft.com/office/drawing/2014/main" id="{92E634AF-AFCF-4C46-AA4C-616ED9D08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6367" y="13301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48">
            <a:extLst>
              <a:ext uri="{FF2B5EF4-FFF2-40B4-BE49-F238E27FC236}">
                <a16:creationId xmlns:a16="http://schemas.microsoft.com/office/drawing/2014/main" id="{95ED4F2C-7FCF-48C7-A541-44BCB76C2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73279" y="2065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55">
            <a:extLst>
              <a:ext uri="{FF2B5EF4-FFF2-40B4-BE49-F238E27FC236}">
                <a16:creationId xmlns:a16="http://schemas.microsoft.com/office/drawing/2014/main" id="{D37B57B2-221C-4B6C-8E3E-4B9B9BFFC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00" y="2447182"/>
            <a:ext cx="14814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Ограничения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102" name="Image 12">
            <a:extLst>
              <a:ext uri="{FF2B5EF4-FFF2-40B4-BE49-F238E27FC236}">
                <a16:creationId xmlns:a16="http://schemas.microsoft.com/office/drawing/2014/main" id="{1EF6EDD2-9602-40D6-B8FC-D8D2B773D05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640" y="2941242"/>
            <a:ext cx="3160713" cy="20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56">
            <a:extLst>
              <a:ext uri="{FF2B5EF4-FFF2-40B4-BE49-F238E27FC236}">
                <a16:creationId xmlns:a16="http://schemas.microsoft.com/office/drawing/2014/main" id="{F0364648-05BF-4723-BC26-A0C648EAA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458" y="399109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3A57C0A-9523-4367-8BFC-1AA57CE8BC50}"/>
              </a:ext>
            </a:extLst>
          </p:cNvPr>
          <p:cNvSpPr txBox="1"/>
          <p:nvPr/>
        </p:nvSpPr>
        <p:spPr>
          <a:xfrm>
            <a:off x="10129351" y="2907491"/>
            <a:ext cx="61700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(2)</a:t>
            </a:r>
            <a:endParaRPr lang="ru-RU" sz="1400" dirty="0"/>
          </a:p>
        </p:txBody>
      </p:sp>
      <p:pic>
        <p:nvPicPr>
          <p:cNvPr id="65" name="Image 13">
            <a:extLst>
              <a:ext uri="{FF2B5EF4-FFF2-40B4-BE49-F238E27FC236}">
                <a16:creationId xmlns:a16="http://schemas.microsoft.com/office/drawing/2014/main" id="{72995C71-3AA8-4D29-A166-CB82A6685CB3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42055" y="3339031"/>
            <a:ext cx="1764665" cy="150495"/>
          </a:xfrm>
          <a:prstGeom prst="rect">
            <a:avLst/>
          </a:prstGeom>
        </p:spPr>
      </p:pic>
      <p:pic>
        <p:nvPicPr>
          <p:cNvPr id="66" name="Image 14">
            <a:extLst>
              <a:ext uri="{FF2B5EF4-FFF2-40B4-BE49-F238E27FC236}">
                <a16:creationId xmlns:a16="http://schemas.microsoft.com/office/drawing/2014/main" id="{78B102DA-1FF5-4884-A497-2D12755BBD22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15640" y="3698681"/>
            <a:ext cx="2927985" cy="347345"/>
          </a:xfrm>
          <a:prstGeom prst="rect">
            <a:avLst/>
          </a:prstGeom>
        </p:spPr>
      </p:pic>
      <p:pic>
        <p:nvPicPr>
          <p:cNvPr id="67" name="Image 15">
            <a:extLst>
              <a:ext uri="{FF2B5EF4-FFF2-40B4-BE49-F238E27FC236}">
                <a16:creationId xmlns:a16="http://schemas.microsoft.com/office/drawing/2014/main" id="{F5D56B9B-1AA9-4AFB-A870-F323BCE29CEA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890288" y="4213185"/>
            <a:ext cx="2178685" cy="396240"/>
          </a:xfrm>
          <a:prstGeom prst="rect">
            <a:avLst/>
          </a:prstGeom>
        </p:spPr>
      </p:pic>
      <p:pic>
        <p:nvPicPr>
          <p:cNvPr id="68" name="Image 17">
            <a:extLst>
              <a:ext uri="{FF2B5EF4-FFF2-40B4-BE49-F238E27FC236}">
                <a16:creationId xmlns:a16="http://schemas.microsoft.com/office/drawing/2014/main" id="{E59340CB-744A-4C83-B1D5-4CCA2FA7BFF1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17947" y="4776584"/>
            <a:ext cx="1523365" cy="670560"/>
          </a:xfrm>
          <a:prstGeom prst="rect">
            <a:avLst/>
          </a:prstGeom>
        </p:spPr>
      </p:pic>
      <p:pic>
        <p:nvPicPr>
          <p:cNvPr id="69" name="Image 18">
            <a:extLst>
              <a:ext uri="{FF2B5EF4-FFF2-40B4-BE49-F238E27FC236}">
                <a16:creationId xmlns:a16="http://schemas.microsoft.com/office/drawing/2014/main" id="{F7EEABF9-0BB5-4C99-9C8E-45731D36DC5D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417816" y="5614303"/>
            <a:ext cx="1356360" cy="529590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BAD0794C-8BC6-4F81-A282-0E31334C081C}"/>
              </a:ext>
            </a:extLst>
          </p:cNvPr>
          <p:cNvSpPr txBox="1"/>
          <p:nvPr/>
        </p:nvSpPr>
        <p:spPr>
          <a:xfrm>
            <a:off x="10131425" y="3304664"/>
            <a:ext cx="81526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(3)</a:t>
            </a:r>
            <a:endParaRPr lang="ru-RU" sz="14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7C7303A-9755-43D7-B10A-A43F8588D02F}"/>
              </a:ext>
            </a:extLst>
          </p:cNvPr>
          <p:cNvSpPr txBox="1"/>
          <p:nvPr/>
        </p:nvSpPr>
        <p:spPr>
          <a:xfrm>
            <a:off x="1495285" y="3789276"/>
            <a:ext cx="9126908" cy="324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930" marR="74930" algn="r">
              <a:lnSpc>
                <a:spcPct val="115000"/>
              </a:lnSpc>
              <a:spcBef>
                <a:spcPts val="5"/>
              </a:spcBef>
              <a:spcAft>
                <a:spcPts val="700"/>
              </a:spcAft>
            </a:pPr>
            <a:r>
              <a:rPr lang="ru-RU" sz="14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ru-RU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B41C31B-2278-4F3A-884A-29E3C1CB01DD}"/>
              </a:ext>
            </a:extLst>
          </p:cNvPr>
          <p:cNvSpPr txBox="1"/>
          <p:nvPr/>
        </p:nvSpPr>
        <p:spPr>
          <a:xfrm>
            <a:off x="10164686" y="4257416"/>
            <a:ext cx="91269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(5)</a:t>
            </a:r>
            <a:endParaRPr lang="ru-RU" sz="14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B8E884A-0629-4A2F-8B6C-31FC0F0ACB77}"/>
              </a:ext>
            </a:extLst>
          </p:cNvPr>
          <p:cNvSpPr txBox="1"/>
          <p:nvPr/>
        </p:nvSpPr>
        <p:spPr>
          <a:xfrm>
            <a:off x="975144" y="4929012"/>
            <a:ext cx="9673838" cy="324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930" marR="74930" algn="r">
              <a:lnSpc>
                <a:spcPct val="115000"/>
              </a:lnSpc>
              <a:spcAft>
                <a:spcPts val="700"/>
              </a:spcAft>
            </a:pPr>
            <a:r>
              <a:rPr lang="ru-RU" sz="14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endParaRPr lang="ru-RU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7C1529A-76C0-47CE-A968-5D2AB8D80846}"/>
              </a:ext>
            </a:extLst>
          </p:cNvPr>
          <p:cNvSpPr txBox="1"/>
          <p:nvPr/>
        </p:nvSpPr>
        <p:spPr>
          <a:xfrm>
            <a:off x="975144" y="5716906"/>
            <a:ext cx="9673838" cy="324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930" marR="74930" algn="r">
              <a:lnSpc>
                <a:spcPct val="115000"/>
              </a:lnSpc>
              <a:spcBef>
                <a:spcPts val="5"/>
              </a:spcBef>
              <a:spcAft>
                <a:spcPts val="700"/>
              </a:spcAft>
            </a:pPr>
            <a:r>
              <a:rPr lang="ru-RU" sz="14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(7)</a:t>
            </a:r>
            <a:endParaRPr lang="ru-RU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781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EAFA7F-A434-4E5F-9582-F75AE37EA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398" y="343948"/>
            <a:ext cx="10515600" cy="5578680"/>
          </a:xfrm>
        </p:spPr>
        <p:txBody>
          <a:bodyPr>
            <a:normAutofit fontScale="70000" lnSpcReduction="20000"/>
          </a:bodyPr>
          <a:lstStyle/>
          <a:p>
            <a:pPr marL="76200" marR="74930" indent="0">
              <a:lnSpc>
                <a:spcPct val="106000"/>
              </a:lnSpc>
              <a:spcAft>
                <a:spcPts val="700"/>
              </a:spcAft>
              <a:buNone/>
            </a:pP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экономико-математической</a:t>
            </a:r>
            <a:r>
              <a:rPr lang="ru-RU" sz="1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модели</a:t>
            </a:r>
            <a:r>
              <a:rPr lang="ru-RU" sz="1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(1)–(7)</a:t>
            </a:r>
            <a:r>
              <a:rPr lang="ru-RU" sz="1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использованы следующие обозначения: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marR="74930" indent="0">
              <a:lnSpc>
                <a:spcPct val="97000"/>
              </a:lnSpc>
              <a:spcBef>
                <a:spcPts val="25"/>
              </a:spcBef>
              <a:spcAft>
                <a:spcPts val="700"/>
              </a:spcAft>
              <a:buNone/>
            </a:pPr>
            <a:r>
              <a:rPr lang="ru-RU" sz="1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ЗП</a:t>
            </a:r>
            <a:r>
              <a:rPr lang="ru-RU" sz="180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i="1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среднемесячная номинальная начисленная заработная плата</a:t>
            </a:r>
            <a:r>
              <a:rPr lang="ru-RU" sz="1800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учетом</a:t>
            </a:r>
            <a:r>
              <a:rPr lang="ru-RU" sz="1800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прогрессивной</a:t>
            </a:r>
            <a:r>
              <a:rPr lang="ru-RU" sz="1800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ru-RU" sz="1800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стимулирования</a:t>
            </a:r>
            <a:r>
              <a:rPr lang="ru-RU" sz="1800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труда в </a:t>
            </a:r>
            <a:r>
              <a:rPr lang="ru-RU" sz="18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-ом году, руб.;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marR="74930" indent="0">
              <a:lnSpc>
                <a:spcPct val="97000"/>
              </a:lnSpc>
              <a:spcBef>
                <a:spcPts val="110"/>
              </a:spcBef>
              <a:spcAft>
                <a:spcPts val="700"/>
              </a:spcAft>
              <a:buNone/>
            </a:pPr>
            <a:r>
              <a:rPr lang="ru-RU" sz="1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i="1" spc="1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среднемесячная выручка предприятия от реализации товаров, работ, услуг, приходящаяся на одного работающего в </a:t>
            </a:r>
            <a:r>
              <a:rPr lang="ru-RU" sz="18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-ом году, руб.;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marR="74930" indent="0">
              <a:lnSpc>
                <a:spcPct val="97000"/>
              </a:lnSpc>
              <a:spcBef>
                <a:spcPts val="110"/>
              </a:spcBef>
              <a:spcAft>
                <a:spcPts val="700"/>
              </a:spcAft>
              <a:buNone/>
            </a:pPr>
            <a:r>
              <a:rPr lang="ru-RU" sz="1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θб</a:t>
            </a:r>
            <a:r>
              <a:rPr lang="ru-RU" sz="18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процент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дохода,</a:t>
            </a:r>
            <a:r>
              <a:rPr lang="ru-RU" sz="18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направляемый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заработной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платы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работающих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граждан</a:t>
            </a:r>
            <a:r>
              <a:rPr lang="ru-RU" sz="18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базовом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(базовом</a:t>
            </a:r>
            <a:r>
              <a:rPr lang="ru-RU" sz="18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варианте </a:t>
            </a:r>
            <a:r>
              <a:rPr lang="ru-RU" sz="18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моделирования);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marR="74930" indent="0">
              <a:lnSpc>
                <a:spcPct val="106000"/>
              </a:lnSpc>
              <a:spcBef>
                <a:spcPts val="90"/>
              </a:spcBef>
              <a:spcAft>
                <a:spcPts val="700"/>
              </a:spcAft>
              <a:buNone/>
            </a:pP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ξ – коэффициент перераспределения прироста финансового результата между работающими гражданами и собственниками </a:t>
            </a:r>
            <a:r>
              <a:rPr lang="ru-RU" sz="18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предприятий;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marR="74930" indent="0">
              <a:lnSpc>
                <a:spcPct val="90000"/>
              </a:lnSpc>
              <a:spcBef>
                <a:spcPts val="100"/>
              </a:spcBef>
              <a:spcAft>
                <a:spcPts val="700"/>
              </a:spcAft>
              <a:buNone/>
            </a:pPr>
            <a:r>
              <a:rPr lang="ru-RU" sz="1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</a:t>
            </a:r>
            <a:r>
              <a:rPr lang="ru-RU" sz="180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i="1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финансовый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предприятия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18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товаров, работ, услуг в </a:t>
            </a:r>
            <a:r>
              <a:rPr lang="ru-RU" sz="18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-ом году, руб.;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marR="74930" indent="0">
              <a:lnSpc>
                <a:spcPct val="97000"/>
              </a:lnSpc>
              <a:spcBef>
                <a:spcPts val="125"/>
              </a:spcBef>
              <a:spcAft>
                <a:spcPts val="700"/>
              </a:spcAft>
              <a:buNone/>
            </a:pPr>
            <a:r>
              <a:rPr lang="ru-RU" sz="1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ФРб</a:t>
            </a:r>
            <a:r>
              <a:rPr lang="ru-RU" sz="1800" spc="1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финансовый результат предприятия от реализации товаров,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работ,</a:t>
            </a:r>
            <a:r>
              <a:rPr lang="ru-RU" sz="18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базовом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ru-RU" sz="18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(базовом</a:t>
            </a:r>
            <a:r>
              <a:rPr lang="ru-RU" sz="1800" spc="-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варианте</a:t>
            </a:r>
            <a:r>
              <a:rPr lang="ru-RU" sz="18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моделирова-ния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руб.;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marR="74295" indent="0">
              <a:lnSpc>
                <a:spcPct val="90000"/>
              </a:lnSpc>
              <a:spcBef>
                <a:spcPts val="175"/>
              </a:spcBef>
              <a:spcAft>
                <a:spcPts val="700"/>
              </a:spcAft>
              <a:buNone/>
            </a:pP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Дразв.</a:t>
            </a:r>
            <a:r>
              <a:rPr lang="ru-RU" sz="18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i="1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среднемесячные отчисления в фонд развития предприятия в </a:t>
            </a:r>
            <a:r>
              <a:rPr lang="ru-RU" sz="18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-ом году, руб.;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475" indent="0">
              <a:lnSpc>
                <a:spcPts val="1440"/>
              </a:lnSpc>
              <a:spcBef>
                <a:spcPts val="110"/>
              </a:spcBef>
              <a:spcAft>
                <a:spcPts val="700"/>
              </a:spcAft>
              <a:buNone/>
            </a:pPr>
            <a:r>
              <a:rPr lang="ru-RU" sz="1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Нпр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spc="1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ставка</a:t>
            </a:r>
            <a:r>
              <a:rPr lang="ru-RU" sz="180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налога</a:t>
            </a:r>
            <a:r>
              <a:rPr lang="ru-RU" sz="18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180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прибыль,</a:t>
            </a:r>
            <a:r>
              <a:rPr lang="ru-RU" sz="18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доли</a:t>
            </a:r>
            <a:r>
              <a:rPr lang="ru-RU" sz="18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ед.;</a:t>
            </a:r>
            <a:endParaRPr lang="ru-RU" sz="1800" spc="-2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475" indent="0">
              <a:lnSpc>
                <a:spcPts val="1440"/>
              </a:lnSpc>
              <a:spcBef>
                <a:spcPts val="110"/>
              </a:spcBef>
              <a:spcAft>
                <a:spcPts val="700"/>
              </a:spcAft>
              <a:buNone/>
            </a:pPr>
            <a:r>
              <a:rPr lang="ru-RU" sz="1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θ</a:t>
            </a:r>
            <a:r>
              <a:rPr lang="ru-RU" sz="180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ru-RU" sz="1800" i="1" spc="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sz="1800" spc="-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процент</a:t>
            </a:r>
            <a:r>
              <a:rPr lang="ru-RU" sz="1800" spc="-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от</a:t>
            </a:r>
            <a:r>
              <a:rPr lang="ru-RU" sz="1800" spc="-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дохода,</a:t>
            </a:r>
            <a:r>
              <a:rPr lang="ru-RU" sz="1800" spc="-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направляемый</a:t>
            </a:r>
            <a:r>
              <a:rPr lang="ru-RU" sz="1800" spc="-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</a:t>
            </a:r>
            <a:r>
              <a:rPr lang="ru-RU" sz="1800" spc="-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повышение</a:t>
            </a:r>
            <a:r>
              <a:rPr lang="ru-RU" sz="1800" spc="-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заработной платы работающих граждан в </a:t>
            </a:r>
            <a:r>
              <a:rPr lang="ru-RU" sz="18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-ом году;</a:t>
            </a:r>
          </a:p>
          <a:p>
            <a:pPr marL="76200" marR="74930" indent="0">
              <a:lnSpc>
                <a:spcPct val="97000"/>
              </a:lnSpc>
              <a:spcBef>
                <a:spcPts val="705"/>
              </a:spcBef>
              <a:spcAft>
                <a:spcPts val="700"/>
              </a:spcAft>
              <a:buNone/>
            </a:pPr>
            <a:r>
              <a:rPr lang="ru-RU" sz="1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Вб</a:t>
            </a:r>
            <a:r>
              <a:rPr lang="ru-RU" sz="1800" spc="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среднемесячная</a:t>
            </a:r>
            <a:r>
              <a:rPr lang="ru-RU" sz="1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выручка</a:t>
            </a:r>
            <a:r>
              <a:rPr lang="ru-RU" sz="1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предприятия</a:t>
            </a:r>
            <a:r>
              <a:rPr lang="ru-RU" sz="1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1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  <a:r>
              <a:rPr lang="ru-RU" sz="1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товаров,</a:t>
            </a:r>
            <a:r>
              <a:rPr lang="ru-RU" sz="18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работ,</a:t>
            </a:r>
            <a:r>
              <a:rPr lang="ru-RU" sz="18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услуг,</a:t>
            </a:r>
            <a:r>
              <a:rPr lang="ru-RU" sz="18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приходящаяся</a:t>
            </a:r>
            <a:r>
              <a:rPr lang="ru-RU" sz="18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18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одного</a:t>
            </a:r>
            <a:r>
              <a:rPr lang="ru-RU" sz="18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работающего</a:t>
            </a:r>
            <a:r>
              <a:rPr lang="ru-RU" sz="18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базовом году (базовом варианте моделирования), руб.;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marR="74930" indent="0">
              <a:lnSpc>
                <a:spcPct val="90000"/>
              </a:lnSpc>
              <a:spcBef>
                <a:spcPts val="170"/>
              </a:spcBef>
              <a:spcAft>
                <a:spcPts val="700"/>
              </a:spcAft>
              <a:buNone/>
            </a:pPr>
            <a:r>
              <a:rPr lang="ru-RU" sz="1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ru-RU" sz="180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Сt</a:t>
            </a:r>
            <a:r>
              <a:rPr lang="ru-RU" sz="1800" i="1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эффект от снижения себестоимости вследствие роста реализации товаров, работ, услуг в </a:t>
            </a:r>
            <a:r>
              <a:rPr lang="ru-RU" sz="18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-ом году, руб.;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marR="74930" indent="0">
              <a:lnSpc>
                <a:spcPct val="90000"/>
              </a:lnSpc>
              <a:spcBef>
                <a:spcPts val="190"/>
              </a:spcBef>
              <a:spcAft>
                <a:spcPts val="700"/>
              </a:spcAft>
              <a:buNone/>
            </a:pPr>
            <a:r>
              <a:rPr lang="ru-RU" sz="180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Vt</a:t>
            </a:r>
            <a:r>
              <a:rPr lang="ru-RU" sz="1800" i="1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spc="1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</a:t>
            </a:r>
            <a:r>
              <a:rPr lang="ru-RU" sz="1800" spc="1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  <a:r>
              <a:rPr lang="ru-RU" sz="1800" spc="1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товаров,</a:t>
            </a:r>
            <a:r>
              <a:rPr lang="ru-RU" sz="1800" spc="1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работ,</a:t>
            </a:r>
            <a:r>
              <a:rPr lang="ru-RU" sz="1800" spc="1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  <a:r>
              <a:rPr lang="ru-RU" sz="1800" spc="1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предприятием в </a:t>
            </a:r>
            <a:r>
              <a:rPr lang="ru-RU" sz="18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-ом году, ед.;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marR="74930" indent="0">
              <a:lnSpc>
                <a:spcPct val="90000"/>
              </a:lnSpc>
              <a:spcBef>
                <a:spcPts val="190"/>
              </a:spcBef>
              <a:spcAft>
                <a:spcPts val="700"/>
              </a:spcAft>
              <a:buNone/>
            </a:pPr>
            <a:r>
              <a:rPr lang="ru-RU" sz="180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</a:t>
            </a:r>
            <a:r>
              <a:rPr lang="ru-RU" sz="180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i="1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условно-переменные издержки предприятия при реализации товаров, работ, услуг в </a:t>
            </a:r>
            <a:r>
              <a:rPr lang="ru-RU" sz="18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-ом году, руб.;</a:t>
            </a:r>
          </a:p>
          <a:p>
            <a:pPr marL="76200" marR="74930" indent="0">
              <a:spcBef>
                <a:spcPts val="190"/>
              </a:spcBef>
              <a:spcAft>
                <a:spcPts val="700"/>
              </a:spcAft>
              <a:buNone/>
            </a:pPr>
            <a:r>
              <a:rPr lang="ru-RU" sz="180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</a:t>
            </a:r>
            <a:r>
              <a:rPr lang="ru-RU" sz="180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i="1" spc="18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условно-постоянные издержки предприятия при реализации товаров, работ, услуг в </a:t>
            </a:r>
            <a:r>
              <a:rPr lang="ru-RU" sz="18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-ом году, руб.;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marR="74930" indent="0">
              <a:lnSpc>
                <a:spcPct val="90000"/>
              </a:lnSpc>
              <a:spcBef>
                <a:spcPts val="190"/>
              </a:spcBef>
              <a:spcAft>
                <a:spcPts val="700"/>
              </a:spcAft>
              <a:buNone/>
            </a:pPr>
            <a:r>
              <a:rPr lang="ru-RU" sz="1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sz="18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суммарный</a:t>
            </a:r>
            <a:r>
              <a:rPr lang="ru-RU" sz="18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объем</a:t>
            </a:r>
            <a:r>
              <a:rPr lang="ru-RU" sz="18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реализации</a:t>
            </a:r>
            <a:r>
              <a:rPr lang="ru-RU" sz="18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товаров,</a:t>
            </a:r>
            <a:r>
              <a:rPr lang="ru-RU" sz="18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работ,</a:t>
            </a:r>
            <a:r>
              <a:rPr lang="ru-RU" sz="18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услуг предприятием, ед.;</a:t>
            </a:r>
          </a:p>
          <a:p>
            <a:pPr marL="117475" indent="0">
              <a:lnSpc>
                <a:spcPct val="115000"/>
              </a:lnSpc>
              <a:spcBef>
                <a:spcPts val="15"/>
              </a:spcBef>
              <a:spcAft>
                <a:spcPts val="700"/>
              </a:spcAft>
              <a:buNone/>
            </a:pPr>
            <a:r>
              <a:rPr lang="ru-RU" sz="18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800" i="1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80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lang="ru-RU" sz="18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разновидностей</a:t>
            </a:r>
            <a:r>
              <a:rPr lang="ru-RU" sz="1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товаров,</a:t>
            </a:r>
            <a:r>
              <a:rPr lang="ru-RU" sz="1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работ,</a:t>
            </a:r>
            <a:r>
              <a:rPr lang="ru-RU" sz="18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услуг;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marR="74930" indent="0">
              <a:lnSpc>
                <a:spcPct val="97000"/>
              </a:lnSpc>
              <a:spcBef>
                <a:spcPts val="110"/>
              </a:spcBef>
              <a:spcAft>
                <a:spcPts val="700"/>
              </a:spcAft>
              <a:buNone/>
            </a:pPr>
            <a:r>
              <a:rPr lang="ru-RU" sz="1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ωпост</a:t>
            </a:r>
            <a:r>
              <a:rPr lang="ru-RU" sz="180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i="1" spc="1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доля условно-постоянных издержек в структуре себестоимости реализованных товаров, работ, услуг в </a:t>
            </a:r>
            <a:r>
              <a:rPr lang="ru-RU" sz="18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-ом году, доли </a:t>
            </a:r>
            <a:r>
              <a:rPr lang="ru-RU" sz="1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ед.;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marR="74930" indent="0">
              <a:lnSpc>
                <a:spcPct val="97000"/>
              </a:lnSpc>
              <a:spcBef>
                <a:spcPts val="110"/>
              </a:spcBef>
              <a:spcAft>
                <a:spcPts val="700"/>
              </a:spcAft>
              <a:buNone/>
            </a:pPr>
            <a:r>
              <a:rPr lang="ru-RU" sz="1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ωпер</a:t>
            </a:r>
            <a:r>
              <a:rPr lang="ru-RU" sz="180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i="1" spc="1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доля условно-переменных издержек в структуре себестоимости реализованных товаров, работ, услуг в </a:t>
            </a:r>
            <a:r>
              <a:rPr lang="ru-RU" sz="18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-ом году, доли </a:t>
            </a:r>
            <a:r>
              <a:rPr lang="ru-RU" sz="1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ед.</a:t>
            </a: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marR="74930" indent="0">
              <a:lnSpc>
                <a:spcPct val="90000"/>
              </a:lnSpc>
              <a:spcBef>
                <a:spcPts val="190"/>
              </a:spcBef>
              <a:spcAft>
                <a:spcPts val="700"/>
              </a:spcAft>
              <a:buNone/>
            </a:pPr>
            <a:endParaRPr lang="ru-RU" sz="1800" dirty="0">
              <a:solidFill>
                <a:srgbClr val="231F2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6200" marR="74930" indent="0">
              <a:lnSpc>
                <a:spcPct val="90000"/>
              </a:lnSpc>
              <a:spcBef>
                <a:spcPts val="190"/>
              </a:spcBef>
              <a:spcAft>
                <a:spcPts val="700"/>
              </a:spcAft>
              <a:buNone/>
            </a:pPr>
            <a:endParaRPr lang="ru-R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ru-RU" sz="1800" dirty="0">
              <a:solidFill>
                <a:srgbClr val="231F2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E2E914-A881-46D0-8582-8F5FED8CF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95" y="3472934"/>
            <a:ext cx="9271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735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735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Image 20">
            <a:extLst>
              <a:ext uri="{FF2B5EF4-FFF2-40B4-BE49-F238E27FC236}">
                <a16:creationId xmlns:a16="http://schemas.microsoft.com/office/drawing/2014/main" id="{2FB9EFF5-DDE6-4A98-AD60-14D61D2DEAE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1106" y="4497647"/>
            <a:ext cx="427990" cy="16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516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9C90F7-3088-43E4-9E16-119708D6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Схема добычи и переработки золотосодержащей породы с использованием технологии кучного выщелачивания приведена на рис. 1.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D7C9A64-D005-4944-B48F-2C9CD095737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461" y="1454665"/>
            <a:ext cx="7065075" cy="446796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41B8FC8-03C1-44B7-83EA-B79B7D8CFF08}"/>
              </a:ext>
            </a:extLst>
          </p:cNvPr>
          <p:cNvSpPr txBox="1"/>
          <p:nvPr/>
        </p:nvSpPr>
        <p:spPr>
          <a:xfrm>
            <a:off x="3165794" y="6153102"/>
            <a:ext cx="5860410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Рис. 1. Кучное выщелачивание золота. Базовый вариант 2022 г.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359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02D909D-8173-4C26-8A46-666A530F5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4" y="0"/>
            <a:ext cx="11643918" cy="6056851"/>
          </a:xfrm>
        </p:spPr>
        <p:txBody>
          <a:bodyPr>
            <a:normAutofit fontScale="25000" lnSpcReduction="20000"/>
          </a:bodyPr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Результаты моделирования с использованием разработанной экономико-математической модели (1)-(7) представлены в табл. 1. Выручка на руднике на одного работающего в 2022 году составила 1 508 867,22 тыс. руб. Предполагается, что в 2023 году выручка составит 2 755 494,51 тыс. руб., далее ожидается ее распределение по годам следующим образом: в 2024 году она равна 4 781 938,64 тыс. руб.; в 2025 году выручка равна 5 170 217,03 тыс. руб.; в 2026 году – 5 699 543,96 тыс. руб. и, наконец, в 2027 году выручка на руднике ожидается в размере 5 796 524,73 тыс. руб. (см. первую строку табл. 1).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В табл. 1 дано количество сотрудников по категориям персонала по состоянию на 2022-ой год, который принят за базовый вариант моделирования и в котором указаны фактические значения моделируемых параметров. Общая численность сотрудников на руднике в 2022 году равна 92. При этом административно-управленческий персонал составляет 42 человека и распределяется следующим образом: администрация 1 уровня – 1 человек; администрация 2 уровня – 18 человек; администрация 3 уровня – 23 человека. Остальные сотрудники (50 человек) относятся к инженерно-техническому персоналу и по участкам распределены следующим образом (см. рис. 1 и табл. 1): взрывные работы и транспортировка – 8 человек; участок дробления – 5 человек; участок кучного выщелачивания – 4 человека; участок десорбции угля – 4 человека; участок электролиза – 2 человека; участок переплавки – 2 человека и автотранспортный участок – 25 человек.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Также в табл. 1 представлены результаты моделирования заработной платы, приходящейся на одного сотрудника, по годам реализации проекта с использованием прогрессивной системы стимулирования труда. Расчёты осуществлены по формуле (1) экономико-математической модели. Средняя заработная плата по всем сотрудникам в 2022-ом году равна 218 048 руб., в 2023-ем году составляет 398 260 руб., в 2024-ом году равна 691 054 руб., в 2025-ом году равна 747 208 руб., в 2026-ом году составляет 824 657 руб., в 2027-ом году равна 841 508 руб. (см. последнюю строку табл. 1).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Среднемесячная себестоимость проданных товаров, работ, услуг на одного работающего составила в 2022 году 1 592 752,92 руб. 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Выручка на руднике горно-металлургического комбината на одного работающего в 2022-ом году составила 1 508 867,22 тыс. руб. Предполагается, что в 2023-ем году выручка составит 2 755 494,51 тыс. руб., далее ожидается её распределение по годам следующим образом: в 2024-ом году она равна 4 781 938,64 тыс. руб.; в 2025-ом году – 5 170 217,03 тыс. руб.; в 2026-ом году – 5 699 543,96 тыс. руб. и, наконец, в 2027-ом году выручка на руднике ГМК ожидается в размере 5 796 524,73 тыс. руб. (см. первую строку табл. 1).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Общее количество сотрудников на руднике ГМК в 2022-ом году равно 92. При этом административно-управленческий персонал составляет</a:t>
            </a:r>
            <a:b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42 человека и распределяется следующим образом: администрация 1-ого уровня – 1 человек; администрация 2-ого уровня – 18 человек; администрация 3-его уровня – 23 человека. Остальные сотрудники (50 человек) относятся к инженерно-техническому персоналу и по участкам распределены следующим образом (см. рис.1 и табл. 1): взрывные работы и транспортировка – 8 человек; участок дробления – 5 человек; участок кучного выщелачивания – 4 человека; участок десорбции угля – 4 человека; участок электролиза – 2 человека; участок переплавки – 2 человека и автотранспортный участок – 25 человек.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Среднемесячная себестоимость проданных товаров, продукции, работ, услуг на одного работающего составила в 2022-ом году 1 592 752,92 руб. (см. строку 2 табл. 1).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388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B034093E-79A7-47A3-AFFE-EB375BFC04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026123"/>
              </p:ext>
            </p:extLst>
          </p:nvPr>
        </p:nvGraphicFramePr>
        <p:xfrm>
          <a:off x="81094" y="916973"/>
          <a:ext cx="12029811" cy="58011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3520">
                  <a:extLst>
                    <a:ext uri="{9D8B030D-6E8A-4147-A177-3AD203B41FA5}">
                      <a16:colId xmlns:a16="http://schemas.microsoft.com/office/drawing/2014/main" val="1313406659"/>
                    </a:ext>
                  </a:extLst>
                </a:gridCol>
                <a:gridCol w="1214030">
                  <a:extLst>
                    <a:ext uri="{9D8B030D-6E8A-4147-A177-3AD203B41FA5}">
                      <a16:colId xmlns:a16="http://schemas.microsoft.com/office/drawing/2014/main" val="3666286114"/>
                    </a:ext>
                  </a:extLst>
                </a:gridCol>
                <a:gridCol w="1102740">
                  <a:extLst>
                    <a:ext uri="{9D8B030D-6E8A-4147-A177-3AD203B41FA5}">
                      <a16:colId xmlns:a16="http://schemas.microsoft.com/office/drawing/2014/main" val="3162129934"/>
                    </a:ext>
                  </a:extLst>
                </a:gridCol>
                <a:gridCol w="3194609">
                  <a:extLst>
                    <a:ext uri="{9D8B030D-6E8A-4147-A177-3AD203B41FA5}">
                      <a16:colId xmlns:a16="http://schemas.microsoft.com/office/drawing/2014/main" val="3466728192"/>
                    </a:ext>
                  </a:extLst>
                </a:gridCol>
                <a:gridCol w="887173">
                  <a:extLst>
                    <a:ext uri="{9D8B030D-6E8A-4147-A177-3AD203B41FA5}">
                      <a16:colId xmlns:a16="http://schemas.microsoft.com/office/drawing/2014/main" val="1687102815"/>
                    </a:ext>
                  </a:extLst>
                </a:gridCol>
                <a:gridCol w="887173">
                  <a:extLst>
                    <a:ext uri="{9D8B030D-6E8A-4147-A177-3AD203B41FA5}">
                      <a16:colId xmlns:a16="http://schemas.microsoft.com/office/drawing/2014/main" val="4147867013"/>
                    </a:ext>
                  </a:extLst>
                </a:gridCol>
                <a:gridCol w="887173">
                  <a:extLst>
                    <a:ext uri="{9D8B030D-6E8A-4147-A177-3AD203B41FA5}">
                      <a16:colId xmlns:a16="http://schemas.microsoft.com/office/drawing/2014/main" val="2044466060"/>
                    </a:ext>
                  </a:extLst>
                </a:gridCol>
                <a:gridCol w="256708">
                  <a:extLst>
                    <a:ext uri="{9D8B030D-6E8A-4147-A177-3AD203B41FA5}">
                      <a16:colId xmlns:a16="http://schemas.microsoft.com/office/drawing/2014/main" val="993761456"/>
                    </a:ext>
                  </a:extLst>
                </a:gridCol>
                <a:gridCol w="256708">
                  <a:extLst>
                    <a:ext uri="{9D8B030D-6E8A-4147-A177-3AD203B41FA5}">
                      <a16:colId xmlns:a16="http://schemas.microsoft.com/office/drawing/2014/main" val="3886097483"/>
                    </a:ext>
                  </a:extLst>
                </a:gridCol>
                <a:gridCol w="256708">
                  <a:extLst>
                    <a:ext uri="{9D8B030D-6E8A-4147-A177-3AD203B41FA5}">
                      <a16:colId xmlns:a16="http://schemas.microsoft.com/office/drawing/2014/main" val="1066973845"/>
                    </a:ext>
                  </a:extLst>
                </a:gridCol>
                <a:gridCol w="256708">
                  <a:extLst>
                    <a:ext uri="{9D8B030D-6E8A-4147-A177-3AD203B41FA5}">
                      <a16:colId xmlns:a16="http://schemas.microsoft.com/office/drawing/2014/main" val="57238290"/>
                    </a:ext>
                  </a:extLst>
                </a:gridCol>
                <a:gridCol w="256708">
                  <a:extLst>
                    <a:ext uri="{9D8B030D-6E8A-4147-A177-3AD203B41FA5}">
                      <a16:colId xmlns:a16="http://schemas.microsoft.com/office/drawing/2014/main" val="1568085532"/>
                    </a:ext>
                  </a:extLst>
                </a:gridCol>
                <a:gridCol w="256708">
                  <a:extLst>
                    <a:ext uri="{9D8B030D-6E8A-4147-A177-3AD203B41FA5}">
                      <a16:colId xmlns:a16="http://schemas.microsoft.com/office/drawing/2014/main" val="3383814799"/>
                    </a:ext>
                  </a:extLst>
                </a:gridCol>
                <a:gridCol w="256708">
                  <a:extLst>
                    <a:ext uri="{9D8B030D-6E8A-4147-A177-3AD203B41FA5}">
                      <a16:colId xmlns:a16="http://schemas.microsoft.com/office/drawing/2014/main" val="3878606062"/>
                    </a:ext>
                  </a:extLst>
                </a:gridCol>
                <a:gridCol w="956437">
                  <a:extLst>
                    <a:ext uri="{9D8B030D-6E8A-4147-A177-3AD203B41FA5}">
                      <a16:colId xmlns:a16="http://schemas.microsoft.com/office/drawing/2014/main" val="1822147022"/>
                    </a:ext>
                  </a:extLst>
                </a:gridCol>
              </a:tblGrid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№ п/п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Наименование показателя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2022 год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2023 год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2024 год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2025 год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2026 год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2027 год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41607"/>
                  </a:ext>
                </a:extLst>
              </a:tr>
              <a:tr h="266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Среднемесячная выручка предприятия на одного работающего, руб.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1 508 867,22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2 755 494,51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4 781 938,64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5 170 217,03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5 699 543,96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5 796 524,73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080049"/>
                  </a:ext>
                </a:extLst>
              </a:tr>
              <a:tr h="266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Среднемесячная себестоимость проданных товаров, продукции, работ, услуг на одного работающего с учётом прогрессивной системы стимулирования труда, руб.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1 592 752,92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2 608 223,83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3 694 042,35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3 902 091,44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4 185 717,80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4 237 682,48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05735"/>
                  </a:ext>
                </a:extLst>
              </a:tr>
              <a:tr h="266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Условно-постоянные издержки, руб.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875 498,82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1 298 373,82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1 420 903,23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1 444 380,57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1 476 386,44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1 482 250,41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880159"/>
                  </a:ext>
                </a:extLst>
              </a:tr>
              <a:tr h="266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Условно-переменные издержки, руб.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717 254,10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1 309 850,01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2 273 139,12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2 457 710,87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2 709 331,36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2 755 432,08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733513"/>
                  </a:ext>
                </a:extLst>
              </a:tr>
              <a:tr h="266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Финансовый результат, руб.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-83 885,70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147 270,68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1 087 896,30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1 268 125,59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1 513 826,15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1 558 842,24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630919"/>
                  </a:ext>
                </a:extLst>
              </a:tr>
              <a:tr h="266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Среднемесячные отчисления в фонд развития, руб.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117 816,54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870 317,04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1 014 500,47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1 211 060,92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1 247 073,79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670056"/>
                  </a:ext>
                </a:extLst>
              </a:tr>
              <a:tr h="266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Среднемесячные отчисления в фонд развития нарастающим итогом, руб.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117 816,54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988 133,58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2 002 634,05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3 213 694,97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4 460 768,76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640697"/>
                  </a:ext>
                </a:extLst>
              </a:tr>
              <a:tr h="403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Наименование структурного подразделения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Участок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Категория персонала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Должность (специальность, профессия), разряд, класс (категория) квалификации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Количество сотрудников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Среднемесячная заработная плата по категориям персонала с учётом прогрессивной системы стимулирования труда, руб.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86890"/>
                  </a:ext>
                </a:extLst>
              </a:tr>
              <a:tr h="266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rowSpan="2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Административно-управленческий персонал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Администрация 1-го уровня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Заместитель генерального директора – исполнительный директор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</a:rPr>
                        <a:t>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420 000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767 004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1 331 074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1 439 153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1 586 494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1 613 489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766635696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1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Администрация 2-го уровня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Главный инженер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370 000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675 694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1 172 613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1 267 825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1 397 625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1 421 407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1385476976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Главный бухгалтер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370 000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675 694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1 172 613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1 267 825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1 397 625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1 421 407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1188391038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Первый заместитель генерального директора по производству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370 000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675 694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1 172 613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1 267 825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1 397 625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1 421 407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2963433420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Заместитель генерального директора по общим вопросам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330 000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602 646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1 045 844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1 130 763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1 246 531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1 267 741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1770248267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Заместитель генерального директора по производству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330 000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602 646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1 045 844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1 130 763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1 246 531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1 267 741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3355607900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Заместитель генерального директора по персоналу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330 000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602 646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1 045 844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1 130 763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1 246 531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1 267 741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2205199769"/>
                  </a:ext>
                </a:extLst>
              </a:tr>
              <a:tr h="266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Заместитель генерального директора по режиму и сохранности драгметалла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330 000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602 646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1 045 844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1 130 763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1 246 531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1 267 741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3889807424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Заместитель генерального директора по снабжению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330 000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602 646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1 045 844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1 130 763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1 246 531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1 267 741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1337153270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Заместитель главного инженера по АСС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310 000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566 122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982 460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1 062 232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1 170 984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1 190 908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465726442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Директор по металлургии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280 000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511 336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887 383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959 435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1 057 663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1 075 659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2964139723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Начальник карьера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280 000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511 336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887 383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959 435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1 057 663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1 075 659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3198500988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Начальник производственной службы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265 000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483 943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839 844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908 037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1 001 002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1 018 035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580108092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Главный механик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265 000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483 943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839 844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908 037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1 001 002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1 018 035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3957937145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Главный энергетик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265 000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483 943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839 844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908 037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1 001 002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1 018 035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3399421458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Главный обогатитель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265 000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483 943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839 844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908 037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1 001 002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1 018 035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753692639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Ведущий экономист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260 000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474 812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823 998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890 904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982 115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998 826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3512153172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Главный инженер карьера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250 000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456 550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792 306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856 639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944 342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960 410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1379948432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Главный металлург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230 000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420 026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728 922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788 108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868 794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883 577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3310275122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Администрация 3-го уровня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Начальник отдела МТС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240 000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438 288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760 614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822 373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906 568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921 994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1490442615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Начальник отдела труда и заработной платы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240 000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438 288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760 614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822 373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906 568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921 994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2155883784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Начальник отдела по работе с персоналом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220 000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401 764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697 229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753 842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831 021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845 161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41289112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Менеджер по работе с персоналом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120 000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219 144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380 307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411 187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453 284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460 997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1004679664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Руководитель службы ОТиТБ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240 000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438 288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760 614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822 373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906 568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921 994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88" marR="9888" marT="0" marB="0" anchor="ctr"/>
                </a:tc>
                <a:extLst>
                  <a:ext uri="{0D108BD9-81ED-4DB2-BD59-A6C34878D82A}">
                    <a16:rowId xmlns:a16="http://schemas.microsoft.com/office/drawing/2014/main" val="264332570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7432009-4CCB-44A7-A67B-B5A781B798B6}"/>
              </a:ext>
            </a:extLst>
          </p:cNvPr>
          <p:cNvSpPr txBox="1"/>
          <p:nvPr/>
        </p:nvSpPr>
        <p:spPr>
          <a:xfrm>
            <a:off x="433430" y="243281"/>
            <a:ext cx="11325138" cy="611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18160" algn="r">
              <a:lnSpc>
                <a:spcPct val="107000"/>
              </a:lnSpc>
              <a:spcAft>
                <a:spcPts val="800"/>
              </a:spcAft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Таблица 1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Результаты моделирования среднемесячной заработной платы, приходящейся на одного работающего по годам реализации проекта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950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6CC9BCB-F4F5-414B-9A5E-BFEC19E875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188472"/>
              </p:ext>
            </p:extLst>
          </p:nvPr>
        </p:nvGraphicFramePr>
        <p:xfrm>
          <a:off x="125835" y="151002"/>
          <a:ext cx="11870423" cy="6610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4480">
                  <a:extLst>
                    <a:ext uri="{9D8B030D-6E8A-4147-A177-3AD203B41FA5}">
                      <a16:colId xmlns:a16="http://schemas.microsoft.com/office/drawing/2014/main" val="3205247796"/>
                    </a:ext>
                  </a:extLst>
                </a:gridCol>
                <a:gridCol w="1116072">
                  <a:extLst>
                    <a:ext uri="{9D8B030D-6E8A-4147-A177-3AD203B41FA5}">
                      <a16:colId xmlns:a16="http://schemas.microsoft.com/office/drawing/2014/main" val="1754076812"/>
                    </a:ext>
                  </a:extLst>
                </a:gridCol>
                <a:gridCol w="1013766">
                  <a:extLst>
                    <a:ext uri="{9D8B030D-6E8A-4147-A177-3AD203B41FA5}">
                      <a16:colId xmlns:a16="http://schemas.microsoft.com/office/drawing/2014/main" val="21478102"/>
                    </a:ext>
                  </a:extLst>
                </a:gridCol>
                <a:gridCol w="2936842">
                  <a:extLst>
                    <a:ext uri="{9D8B030D-6E8A-4147-A177-3AD203B41FA5}">
                      <a16:colId xmlns:a16="http://schemas.microsoft.com/office/drawing/2014/main" val="3017989705"/>
                    </a:ext>
                  </a:extLst>
                </a:gridCol>
                <a:gridCol w="815591">
                  <a:extLst>
                    <a:ext uri="{9D8B030D-6E8A-4147-A177-3AD203B41FA5}">
                      <a16:colId xmlns:a16="http://schemas.microsoft.com/office/drawing/2014/main" val="3709826593"/>
                    </a:ext>
                  </a:extLst>
                </a:gridCol>
                <a:gridCol w="815591">
                  <a:extLst>
                    <a:ext uri="{9D8B030D-6E8A-4147-A177-3AD203B41FA5}">
                      <a16:colId xmlns:a16="http://schemas.microsoft.com/office/drawing/2014/main" val="2453310009"/>
                    </a:ext>
                  </a:extLst>
                </a:gridCol>
                <a:gridCol w="895719">
                  <a:extLst>
                    <a:ext uri="{9D8B030D-6E8A-4147-A177-3AD203B41FA5}">
                      <a16:colId xmlns:a16="http://schemas.microsoft.com/office/drawing/2014/main" val="3571390851"/>
                    </a:ext>
                  </a:extLst>
                </a:gridCol>
                <a:gridCol w="794842">
                  <a:extLst>
                    <a:ext uri="{9D8B030D-6E8A-4147-A177-3AD203B41FA5}">
                      <a16:colId xmlns:a16="http://schemas.microsoft.com/office/drawing/2014/main" val="125618694"/>
                    </a:ext>
                  </a:extLst>
                </a:gridCol>
                <a:gridCol w="794128">
                  <a:extLst>
                    <a:ext uri="{9D8B030D-6E8A-4147-A177-3AD203B41FA5}">
                      <a16:colId xmlns:a16="http://schemas.microsoft.com/office/drawing/2014/main" val="678868343"/>
                    </a:ext>
                  </a:extLst>
                </a:gridCol>
                <a:gridCol w="794128">
                  <a:extLst>
                    <a:ext uri="{9D8B030D-6E8A-4147-A177-3AD203B41FA5}">
                      <a16:colId xmlns:a16="http://schemas.microsoft.com/office/drawing/2014/main" val="1598954737"/>
                    </a:ext>
                  </a:extLst>
                </a:gridCol>
                <a:gridCol w="879264">
                  <a:extLst>
                    <a:ext uri="{9D8B030D-6E8A-4147-A177-3AD203B41FA5}">
                      <a16:colId xmlns:a16="http://schemas.microsoft.com/office/drawing/2014/main" val="2611589712"/>
                    </a:ext>
                  </a:extLst>
                </a:gridCol>
              </a:tblGrid>
              <a:tr h="205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/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Специалист по охране труда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115 000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210 013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364 461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394 054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434 397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441 789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1775929267"/>
                  </a:ext>
                </a:extLst>
              </a:tr>
              <a:tr h="205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Начальник юридического отдела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220 000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401 764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697 229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753 842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831 021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845 161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1560790222"/>
                  </a:ext>
                </a:extLst>
              </a:tr>
              <a:tr h="205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Начальник участка БВР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145 000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264 799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459 538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496 851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547 718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557 038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2492817653"/>
                  </a:ext>
                </a:extLst>
              </a:tr>
              <a:tr h="205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Главный маркшейдер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150 000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273 930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475 384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513 983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566 605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576 246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1139788090"/>
                  </a:ext>
                </a:extLst>
              </a:tr>
              <a:tr h="205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Участковый маркшейдер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130 000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237 406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411 999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445 452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491 058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499 413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3274827719"/>
                  </a:ext>
                </a:extLst>
              </a:tr>
              <a:tr h="205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Главный геолог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150 000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273 930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475 384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513 983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566 605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576 246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3462362703"/>
                  </a:ext>
                </a:extLst>
              </a:tr>
              <a:tr h="205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Начальник участка рукоподготовки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140 000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255 668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443 691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479 718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528 831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537 830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2952497716"/>
                  </a:ext>
                </a:extLst>
              </a:tr>
              <a:tr h="205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Начальник участка кучного выщелачивания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140 000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255 668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443 691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479 718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528 831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537 830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2881758972"/>
                  </a:ext>
                </a:extLst>
              </a:tr>
              <a:tr h="205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Главный электромеханик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150 000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273 930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475 384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513 983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566 605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576 246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319846178"/>
                  </a:ext>
                </a:extLst>
              </a:tr>
              <a:tr h="205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Юрисконсульт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110 000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200 882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348 615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376 921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415 510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422 580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3841004632"/>
                  </a:ext>
                </a:extLst>
              </a:tr>
              <a:tr h="205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Алдан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Бухгалтер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120 000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219 144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380 307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411 187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453 284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460 997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3252889480"/>
                  </a:ext>
                </a:extLst>
              </a:tr>
              <a:tr h="568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Горно-добывающий участок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Взрывные работы и транспортировка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Инженерно-технический персонал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Взрывник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105 000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192 150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332 850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360 150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403 200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428 400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324476714"/>
                  </a:ext>
                </a:extLst>
              </a:tr>
              <a:tr h="568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Горно-добывающий участок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Участок дробления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Инженерно-технический персонал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Машинист дробильной установки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164 700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285 300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308 700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345 600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367 200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4131772405"/>
                  </a:ext>
                </a:extLst>
              </a:tr>
              <a:tr h="568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Участок кучного выщелачивания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Участок выщелачивания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Инженерно-технический персонал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Инженер-технолог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105 000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192 150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332 850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360 150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403 200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428 400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3470203334"/>
                  </a:ext>
                </a:extLst>
              </a:tr>
              <a:tr h="568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Энергетический участок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Участок десорбции угля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Инженерно-технический персонал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Аппаратчик обогащения золотосодержащих руд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164 700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285 300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308 700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345 600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367 200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1132563084"/>
                  </a:ext>
                </a:extLst>
              </a:tr>
              <a:tr h="568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Энергетический участок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Участок электролиза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Инженерно-технический персонал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Аппаратчик-гидрометаллург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95 000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173 850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301 150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325 850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364 800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387 600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1884845016"/>
                  </a:ext>
                </a:extLst>
              </a:tr>
              <a:tr h="568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Энергетический участок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Участок переплавки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Инженерно-технический персонал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Плавильщик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98 000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179 340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310 660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336 140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376 320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399 840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1222756995"/>
                  </a:ext>
                </a:extLst>
              </a:tr>
              <a:tr h="568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Автотранспорт-ный участок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Инженерно-технический персонал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Водитель самосвала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95 000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173 850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301 150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325 850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364 800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387 600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950911647"/>
                  </a:ext>
                </a:extLst>
              </a:tr>
              <a:tr h="18381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ИТОГО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3023802857"/>
                  </a:ext>
                </a:extLst>
              </a:tr>
              <a:tr h="183816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СРЕДНЕЕ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218 048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398 260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691 054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747 208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824 657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841 508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596" marR="65596" marT="0" marB="0" anchor="ctr"/>
                </a:tc>
                <a:extLst>
                  <a:ext uri="{0D108BD9-81ED-4DB2-BD59-A6C34878D82A}">
                    <a16:rowId xmlns:a16="http://schemas.microsoft.com/office/drawing/2014/main" val="1688673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735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6828BC-0905-4B80-A0DB-B3F1D904E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447" y="302004"/>
            <a:ext cx="11593585" cy="6065240"/>
          </a:xfrm>
        </p:spPr>
        <p:txBody>
          <a:bodyPr>
            <a:normAutofit fontScale="40000" lnSpcReduction="20000"/>
          </a:bodyPr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 производстве и реализации товаров, продукции, работ, услуг суммарные издержки подразделяются на условно-постоянные, представленные в строке 3 табл. 1 (875 498,82 руб. в базовом варианте моделирования, соответствующем 2022-ому году), те, которые не зависят от объёмов производства и реализации, и на условно-переменные, показанные в строке 4 табл. 1 (717 254,10 руб. в базовом варианте моделирования). При базовом варианте моделирования доля условно-постоянных издержек в структуре себестоимости реализованных товаров, продукции, работ, услуг равна 54,97%, а доля условно-переменных издержек в структуре себестоимости реализованных товаров, продукции, работ, услуг составляет 45,03%. Таким образом, с ростом выручки автоматически снижается удельная себестоимость за счёт снижения доли условно-постоянных издержек на единицу продукции. Значит, среднемесячная себестоимость проданных товаров, продукции, работ, услуг на одного работающего, определяемая суммой условно-постоянных и условно-переменных издержек (строки 3 и 4 табл. 1), значительно меньше аналогичного значения в соответствующих столбцах строки 2, а возникающая разность представляет собой эффект от снижения себестоимости. Доля условно-постоянных издержек в структуре себестоимости реализованных товаров, продукции, работ, услуг </a:t>
            </a:r>
            <a:r>
              <a:rPr lang="ru-RU" sz="2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ω</a:t>
            </a:r>
            <a:r>
              <a:rPr lang="ru-RU" sz="29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пост</a:t>
            </a:r>
            <a:r>
              <a:rPr lang="ru-RU" sz="29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ru-RU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определяется по формуле (6) экономико-математической модели, а доля условно-переменных издержек в структуре себестоимости реализованных товаров, продукции, работ, услуг </a:t>
            </a:r>
            <a:r>
              <a:rPr lang="ru-RU" sz="2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ω</a:t>
            </a:r>
            <a:r>
              <a:rPr lang="ru-RU" sz="29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пер</a:t>
            </a:r>
            <a:r>
              <a:rPr lang="ru-RU" sz="29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ru-RU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по формуле (7). Величина условно-переменных издержек пропорциональна объёму произведённой и реализованной продукции, товаров, работ, услуг.</a:t>
            </a:r>
            <a:endParaRPr lang="ru-RU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 2023-ем году инвестор вкладывает сумму 4,7 млрд. руб. на приобретение оборудования, необходимого для добычи руды. До тех пор, пока средства, вложенные инвестором, не окупятся за счёт поступлений в фонд развития предприятия, отчисления на повышение заработной платы пропорциональны росту выручки, а все средства от снижения себестоимости направляются в фонд развития, что показано в строке 6 табл. 1. Иными словами, согласно формуле (2) экономико-математической модели, до тех пор пока среднемесячные отчисления в фонд развития нарастающим итогом, которые показаны в строке 7 табл. 1, меньше 4,7 млрд. руб. : 92 сотрудника : 12 месяцев в году = 4 257 246,38 руб., что достигается в 2027-ом году (см. строку 7 табл. 1, 2027-ый год), коэффициент перераспределения прироста финансового результата между работающими гражданами и фондом развития (ξ в формулах (1) и (2) экономико-математической модели) равен 0, что согласно формуле (1) означает рост заработной платы сотрудников, пропорциональный росту выручки, а по формуле (2) – отчисления в фонд развития в размере прироста финансового результата с учётом налогового корректора. Поэтому с 2022-ого по 2027-ый годы процент отчислений на повышение заработной платы одинаковый и составляет θ = 13,82%.</a:t>
            </a:r>
            <a:endParaRPr lang="ru-RU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 табл. 2 представлены к</a:t>
            </a:r>
            <a:r>
              <a:rPr lang="ru-RU" sz="2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оличество сотрудников и суммарные расходы на оплату труда по годам реализации проекта с учётом прогрессивной системы стимулирования труда в зависимости от роста выручки рудника ГМК.</a:t>
            </a:r>
            <a:endParaRPr lang="ru-RU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489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2192DD1-EB8E-4DC9-B575-0C3CE3EFBA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180074"/>
              </p:ext>
            </p:extLst>
          </p:nvPr>
        </p:nvGraphicFramePr>
        <p:xfrm>
          <a:off x="411061" y="1241571"/>
          <a:ext cx="11316753" cy="5285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715">
                  <a:extLst>
                    <a:ext uri="{9D8B030D-6E8A-4147-A177-3AD203B41FA5}">
                      <a16:colId xmlns:a16="http://schemas.microsoft.com/office/drawing/2014/main" val="990003907"/>
                    </a:ext>
                  </a:extLst>
                </a:gridCol>
                <a:gridCol w="839642">
                  <a:extLst>
                    <a:ext uri="{9D8B030D-6E8A-4147-A177-3AD203B41FA5}">
                      <a16:colId xmlns:a16="http://schemas.microsoft.com/office/drawing/2014/main" val="4151778115"/>
                    </a:ext>
                  </a:extLst>
                </a:gridCol>
                <a:gridCol w="839642">
                  <a:extLst>
                    <a:ext uri="{9D8B030D-6E8A-4147-A177-3AD203B41FA5}">
                      <a16:colId xmlns:a16="http://schemas.microsoft.com/office/drawing/2014/main" val="1365574839"/>
                    </a:ext>
                  </a:extLst>
                </a:gridCol>
                <a:gridCol w="839642">
                  <a:extLst>
                    <a:ext uri="{9D8B030D-6E8A-4147-A177-3AD203B41FA5}">
                      <a16:colId xmlns:a16="http://schemas.microsoft.com/office/drawing/2014/main" val="275225817"/>
                    </a:ext>
                  </a:extLst>
                </a:gridCol>
                <a:gridCol w="839642">
                  <a:extLst>
                    <a:ext uri="{9D8B030D-6E8A-4147-A177-3AD203B41FA5}">
                      <a16:colId xmlns:a16="http://schemas.microsoft.com/office/drawing/2014/main" val="211030066"/>
                    </a:ext>
                  </a:extLst>
                </a:gridCol>
                <a:gridCol w="839642">
                  <a:extLst>
                    <a:ext uri="{9D8B030D-6E8A-4147-A177-3AD203B41FA5}">
                      <a16:colId xmlns:a16="http://schemas.microsoft.com/office/drawing/2014/main" val="3372672136"/>
                    </a:ext>
                  </a:extLst>
                </a:gridCol>
                <a:gridCol w="839642">
                  <a:extLst>
                    <a:ext uri="{9D8B030D-6E8A-4147-A177-3AD203B41FA5}">
                      <a16:colId xmlns:a16="http://schemas.microsoft.com/office/drawing/2014/main" val="1929104882"/>
                    </a:ext>
                  </a:extLst>
                </a:gridCol>
                <a:gridCol w="839642">
                  <a:extLst>
                    <a:ext uri="{9D8B030D-6E8A-4147-A177-3AD203B41FA5}">
                      <a16:colId xmlns:a16="http://schemas.microsoft.com/office/drawing/2014/main" val="1489320109"/>
                    </a:ext>
                  </a:extLst>
                </a:gridCol>
                <a:gridCol w="839642">
                  <a:extLst>
                    <a:ext uri="{9D8B030D-6E8A-4147-A177-3AD203B41FA5}">
                      <a16:colId xmlns:a16="http://schemas.microsoft.com/office/drawing/2014/main" val="3514133627"/>
                    </a:ext>
                  </a:extLst>
                </a:gridCol>
                <a:gridCol w="839642">
                  <a:extLst>
                    <a:ext uri="{9D8B030D-6E8A-4147-A177-3AD203B41FA5}">
                      <a16:colId xmlns:a16="http://schemas.microsoft.com/office/drawing/2014/main" val="1817014997"/>
                    </a:ext>
                  </a:extLst>
                </a:gridCol>
                <a:gridCol w="839642">
                  <a:extLst>
                    <a:ext uri="{9D8B030D-6E8A-4147-A177-3AD203B41FA5}">
                      <a16:colId xmlns:a16="http://schemas.microsoft.com/office/drawing/2014/main" val="2005128896"/>
                    </a:ext>
                  </a:extLst>
                </a:gridCol>
                <a:gridCol w="939809">
                  <a:extLst>
                    <a:ext uri="{9D8B030D-6E8A-4147-A177-3AD203B41FA5}">
                      <a16:colId xmlns:a16="http://schemas.microsoft.com/office/drawing/2014/main" val="2401165291"/>
                    </a:ext>
                  </a:extLst>
                </a:gridCol>
                <a:gridCol w="939809">
                  <a:extLst>
                    <a:ext uri="{9D8B030D-6E8A-4147-A177-3AD203B41FA5}">
                      <a16:colId xmlns:a16="http://schemas.microsoft.com/office/drawing/2014/main" val="703219611"/>
                    </a:ext>
                  </a:extLst>
                </a:gridCol>
              </a:tblGrid>
              <a:tr h="187541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Участок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Количество сотрудников и суммарные расходы на оплату труда по годам реализации проекта с учётом прогрессивной системы стимулирования труда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784628"/>
                  </a:ext>
                </a:extLst>
              </a:tr>
              <a:tr h="1875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2022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2023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2024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2025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2026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2027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677825"/>
                  </a:ext>
                </a:extLst>
              </a:tr>
              <a:tr h="3836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Количество сотрудников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Расходы на оплату труда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Количество сотрудников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Расходы на оплату труда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Количество сотрудников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Расходы на оплату труда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Количество сотрудников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Расходы на оплату труда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Количество сотрудников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Расходы на оплату труда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Количество сотрудников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Расходы на оплату труда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0409900"/>
                  </a:ext>
                </a:extLst>
              </a:tr>
              <a:tr h="383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Администрация 1-го уровня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420 000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767 004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1 331 074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1 439 153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1 586 494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1 613 489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5825099"/>
                  </a:ext>
                </a:extLst>
              </a:tr>
              <a:tr h="383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Администрация 2-го уровня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5 430 000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9 916 270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17 208 888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18 606 195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20 511 098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22 473 594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7678807"/>
                  </a:ext>
                </a:extLst>
              </a:tr>
              <a:tr h="383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Администрация 3-го уровня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3 475 000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6 346 048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11 013 054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11 907 280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13 126 347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13 349 699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5319761"/>
                  </a:ext>
                </a:extLst>
              </a:tr>
              <a:tr h="7759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Взрывные работы и транспортировка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840 000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2 244 312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6 746 769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7 892 880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9 741 009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10 525 929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19377240"/>
                  </a:ext>
                </a:extLst>
              </a:tr>
              <a:tr h="383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Участок дробления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450 000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1 202 310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3 614 341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4 228 328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5 218 397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5 638 891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1701196"/>
                  </a:ext>
                </a:extLst>
              </a:tr>
              <a:tr h="383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Участок выщелачивания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420 000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1 122 156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3 373 385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3 946 440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4 870 504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5 262 965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2492027"/>
                  </a:ext>
                </a:extLst>
              </a:tr>
              <a:tr h="383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Участок десорбции угля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360 000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961 848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2 891 473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3 382 663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4 174 718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4 511 113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2084345"/>
                  </a:ext>
                </a:extLst>
              </a:tr>
              <a:tr h="383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Участок электролиза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190 000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507 642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1 526 055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1 785 294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2 203 323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2 380 865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0559227"/>
                  </a:ext>
                </a:extLst>
              </a:tr>
              <a:tr h="383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Участок переплавки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196 000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523 673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1 574 246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1 841 672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2 272 902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2 456 050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6544222"/>
                  </a:ext>
                </a:extLst>
              </a:tr>
              <a:tr h="383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Автотранспорт-ный участок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2 375 000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6 345 525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19 075 687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22 316 178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27 541 542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29 760 812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664709"/>
                  </a:ext>
                </a:extLst>
              </a:tr>
              <a:tr h="29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ИТОГО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14 156 000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115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29 936 788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169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68 354 971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179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77 346 083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193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91 246 335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196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97 973 406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677347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D015BBD-8F17-46A7-9BA9-BB96EB675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591" y="330689"/>
            <a:ext cx="9958817" cy="1637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5395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17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Таблица 2</a:t>
            </a:r>
          </a:p>
          <a:p>
            <a:pPr marL="0" marR="0" lvl="0" indent="517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17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моделирования суммарных расходов на заработную плату сотрудников по годам реализации проекта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17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168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3843</Words>
  <Application>Microsoft Office PowerPoint</Application>
  <PresentationFormat>Широкоэкранный</PresentationFormat>
  <Paragraphs>705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ИННОВАЦИОННЫЕ ФИНАНСОВЫЕ ТЕХНОЛОГИИ РОСТА ЗАРАБОТНОЙ ПЛАТЫ И ОТЧИСЛЕНИЙ НА РАЗВИТИЕ РУДНИКА ГОРНО-МЕТАЛЛУРГИЧЕСКОГО КОМБИНАТА </vt:lpstr>
      <vt:lpstr>Экономико-математическая модель комплексной системы инновационного финансирования предприятия, оптимизирующая заработную плату трудового коллектива, согласованную с ростом выручки, отчисления на развитие предприятия (актуально для работодателя и всего трудового коллектива), налогообложение и социальные отчисления (важно для государства) имеет вид: Целевая функция </vt:lpstr>
      <vt:lpstr>Презентация PowerPoint</vt:lpstr>
      <vt:lpstr>Схема добычи и переработки золотосодержащей породы с использованием технологии кучного выщелачивания приведена на рис. 1.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ИННОВАЦИОННЫЕ ФИНАНСОВЫЕ ТЕХНОЛОГИИ РОСТА ЗАРАБОТНОЙ ПЛАТЫ И ОТЧИСЛЕНИЙ НА РАЗВИТИЕ РУДНИКА ГОРНО-МЕТАЛЛУРГИЧЕСКОГО КОМБИНАТА</dc:title>
  <dc:creator>Лена Федотова</dc:creator>
  <cp:lastModifiedBy>Лена Федотова</cp:lastModifiedBy>
  <cp:revision>8</cp:revision>
  <dcterms:created xsi:type="dcterms:W3CDTF">2025-02-24T14:58:49Z</dcterms:created>
  <dcterms:modified xsi:type="dcterms:W3CDTF">2025-02-24T16:39:57Z</dcterms:modified>
</cp:coreProperties>
</file>