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0E9CC-2061-48C7-BBD5-F30ABEFF270D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5356F5-0BBA-4C5D-BA8B-831A4952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4283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023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BDCBCF-5C97-4E20-ADD1-D34BA2D0CC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2DCB4D7-D54E-4E68-952C-D40A3F5708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11C318F-CEE2-4520-BEAD-830DD295C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B8D9A-60F3-488D-8F9F-1EE4CB4D20AE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21EDD0-6DB5-4602-BBB8-23B0CD4F0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2042D7-FD02-43D7-B590-D8A83A5AA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70639-0E03-4D18-A8AB-D6EF20ADA2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26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C1CA46-073C-4C4A-9CF7-F21DA4E2F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1C7C98E-DC75-4314-9500-83DF4815DB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C12C819-6E4E-4F4B-A475-3AE0883B5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B8D9A-60F3-488D-8F9F-1EE4CB4D20AE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E8D7EA-E294-4D87-9387-059193670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B69B00-1E49-42AE-AE8A-A06FEED20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70639-0E03-4D18-A8AB-D6EF20ADA2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362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45CB063-D589-450B-8DC4-F9FD0CD5B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8DAF801-C188-4BD0-B464-95E6F349F0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9A302AF-1D04-40C3-9C4C-0C8CFF5BB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B8D9A-60F3-488D-8F9F-1EE4CB4D20AE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85B3CC5-2475-4E55-A16B-9E12B692A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76A9836-DE81-44C0-B761-8B534E842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70639-0E03-4D18-A8AB-D6EF20ADA2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8683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1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2242A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92C32"/>
          </a:solidFill>
          <a:ln/>
        </p:spPr>
      </p:sp>
    </p:spTree>
    <p:extLst>
      <p:ext uri="{BB962C8B-B14F-4D97-AF65-F5344CB8AC3E}">
        <p14:creationId xmlns:p14="http://schemas.microsoft.com/office/powerpoint/2010/main" val="26601929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2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2242A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92C32"/>
          </a:solidFill>
          <a:ln/>
        </p:spPr>
      </p:sp>
    </p:spTree>
    <p:extLst>
      <p:ext uri="{BB962C8B-B14F-4D97-AF65-F5344CB8AC3E}">
        <p14:creationId xmlns:p14="http://schemas.microsoft.com/office/powerpoint/2010/main" val="30168509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3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2242A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92C32"/>
          </a:solidFill>
          <a:ln/>
        </p:spPr>
      </p:sp>
    </p:spTree>
    <p:extLst>
      <p:ext uri="{BB962C8B-B14F-4D97-AF65-F5344CB8AC3E}">
        <p14:creationId xmlns:p14="http://schemas.microsoft.com/office/powerpoint/2010/main" val="529809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4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2242A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92C32"/>
          </a:solidFill>
          <a:ln/>
        </p:spPr>
      </p:sp>
    </p:spTree>
    <p:extLst>
      <p:ext uri="{BB962C8B-B14F-4D97-AF65-F5344CB8AC3E}">
        <p14:creationId xmlns:p14="http://schemas.microsoft.com/office/powerpoint/2010/main" val="14681131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5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2242A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92C32"/>
          </a:solidFill>
          <a:ln/>
        </p:spPr>
      </p:sp>
    </p:spTree>
    <p:extLst>
      <p:ext uri="{BB962C8B-B14F-4D97-AF65-F5344CB8AC3E}">
        <p14:creationId xmlns:p14="http://schemas.microsoft.com/office/powerpoint/2010/main" val="28812612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6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2242A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92C32"/>
          </a:solidFill>
          <a:ln/>
        </p:spPr>
      </p:sp>
    </p:spTree>
    <p:extLst>
      <p:ext uri="{BB962C8B-B14F-4D97-AF65-F5344CB8AC3E}">
        <p14:creationId xmlns:p14="http://schemas.microsoft.com/office/powerpoint/2010/main" val="12780195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7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2242A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92C32"/>
          </a:solidFill>
          <a:ln/>
        </p:spPr>
      </p:sp>
    </p:spTree>
    <p:extLst>
      <p:ext uri="{BB962C8B-B14F-4D97-AF65-F5344CB8AC3E}">
        <p14:creationId xmlns:p14="http://schemas.microsoft.com/office/powerpoint/2010/main" val="209087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AD045F-EC51-48B0-A122-F1BD5E9A1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338719-08F4-4B93-BED3-102A5B21FB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4C0AB4D-EDAE-4AC0-8F65-68F6E0D0E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B8D9A-60F3-488D-8F9F-1EE4CB4D20AE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D606002-EFE2-4275-8E4F-9421E504B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428522F-6F49-4A23-AD67-39E560A6F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70639-0E03-4D18-A8AB-D6EF20ADA2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940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9F0823-C107-4776-BB13-6F2EAB1ED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B6DEDD0-10EC-4D44-AA7E-9A35D61FD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9697656-5BDE-4672-8180-77E8D7B9C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B8D9A-60F3-488D-8F9F-1EE4CB4D20AE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D7FC87-476C-4591-B05B-A532F8C0B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E172B1-07FA-42CA-980C-8058474C4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70639-0E03-4D18-A8AB-D6EF20ADA2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64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9C1723-1870-4774-B577-A8E5754C1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D4FEE1-5C7F-42C0-A696-049C985545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C649A96-D160-4C2F-BE19-EC99A2589B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B7BA2CC-53D4-45EB-A5F5-D0B5EADE9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B8D9A-60F3-488D-8F9F-1EE4CB4D20AE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D92576D-37D6-44B6-925A-78FCE402D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9E19A7C-B87B-4237-82E2-13AE13929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70639-0E03-4D18-A8AB-D6EF20ADA2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068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0A1188-0CB3-45A4-8DE0-8FA084390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907B4DD-AE22-4C9F-95F3-7C28A11240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377EDBB-D4DB-49A5-88B5-E9EF9D2031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D4CA6C9-1CDB-4941-A213-3EBD8A0423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68DF420-8E1C-445E-9407-003D4BEF3D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55E124A-094B-45CA-BE33-CDFC46314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B8D9A-60F3-488D-8F9F-1EE4CB4D20AE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320E883-B524-479E-A110-CC70E2877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1D65B81-CAFE-4561-9DBA-97BBE574F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70639-0E03-4D18-A8AB-D6EF20ADA2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902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3B1C99-F9BD-41C9-A643-27B54A43A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38764CD-4760-4415-9DBE-78833CE6B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B8D9A-60F3-488D-8F9F-1EE4CB4D20AE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AF7BEA7-2FF1-45F8-AB66-0BF7B4064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FB08933-9E80-42BC-8DE1-6B263D706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70639-0E03-4D18-A8AB-D6EF20ADA2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12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2FCA2CE-6A21-47DB-9688-932FE671B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B8D9A-60F3-488D-8F9F-1EE4CB4D20AE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B73A9F0-E08F-4DE2-998A-9ABDC56BF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A2A9B3C-D3BD-4E7B-A1C5-FE12F0B12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70639-0E03-4D18-A8AB-D6EF20ADA2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4244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E506E3-DC4F-4BB1-BEEB-B2FF4ED5F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009426-BB71-4C23-A1D1-E303527F4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B474680-B080-4ECE-A69F-C4AB4B9EC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E8C7539-5304-4DA4-8DF6-55D3BC568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B8D9A-60F3-488D-8F9F-1EE4CB4D20AE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34CC595-524F-4F25-8151-0C3B90B84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C8F8678-C0F6-4E12-BE87-8DD627B0F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70639-0E03-4D18-A8AB-D6EF20ADA2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7583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D76EE3-A815-41BF-B0F0-1F6CFBDC5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532D6E5-8BAD-4773-B39D-6CFCA1C9BB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D25E957-9BF9-42ED-8A7B-F639E9A188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E6AC36C-C813-410D-A488-CC28C22DC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B8D9A-60F3-488D-8F9F-1EE4CB4D20AE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4C23CFC-3E18-4FE3-BE8A-077944695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BF48E7D-5AAF-489E-B80E-8E008142C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70639-0E03-4D18-A8AB-D6EF20ADA2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931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1A6608-2DBC-440A-BBF1-7D7C4D941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8071A51-019C-4B6B-B9B9-4A69EAE9F0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8F7657C-6FFD-4108-A140-BF985F871B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B8D9A-60F3-488D-8F9F-1EE4CB4D20AE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A69B64-DE35-4718-930D-64E660D37E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86152DC-D925-4A33-A8AE-45F0D72F4D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70639-0E03-4D18-A8AB-D6EF20ADA2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83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0"/>
          <p:cNvSpPr/>
          <p:nvPr/>
        </p:nvSpPr>
        <p:spPr>
          <a:xfrm>
            <a:off x="899617" y="1506538"/>
            <a:ext cx="9949358" cy="281781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4416"/>
              </a:lnSpc>
            </a:pPr>
            <a:r>
              <a:rPr lang="en-US" sz="3500" dirty="0">
                <a:solidFill>
                  <a:srgbClr val="F3F3F2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ЛЕНДИНГОВЫЕ ПРОТОКОЛЫ КАК ФИНАНСОВЫЙ ИНСТРУМЕНТ: ПЕРСПЕКТИВЫ МАССОВОГО ПРИМЕНЕНИЯ РОССИЙСКИМИ ПРЕДПРИНИМАТЕЛЯМИ</a:t>
            </a:r>
            <a:endParaRPr lang="en-US" sz="35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7" name="Text 0">
            <a:extLst>
              <a:ext uri="{FF2B5EF4-FFF2-40B4-BE49-F238E27FC236}">
                <a16:creationId xmlns:a16="http://schemas.microsoft.com/office/drawing/2014/main" id="{C5F04836-C9E1-4F8C-BE30-A4185E42CAB9}"/>
              </a:ext>
            </a:extLst>
          </p:cNvPr>
          <p:cNvSpPr/>
          <p:nvPr/>
        </p:nvSpPr>
        <p:spPr>
          <a:xfrm>
            <a:off x="3714750" y="3548064"/>
            <a:ext cx="7689850" cy="281781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4416"/>
              </a:lnSpc>
            </a:pPr>
            <a:endParaRPr lang="ru-RU" sz="3500" dirty="0">
              <a:solidFill>
                <a:srgbClr val="F3F3F2"/>
              </a:solidFill>
              <a:latin typeface="Lato" panose="020F0502020204030203" pitchFamily="34" charset="0"/>
              <a:ea typeface="IBM Plex Sans Medium" pitchFamily="34" charset="-122"/>
              <a:cs typeface="Lato" panose="020F0502020204030203" pitchFamily="34" charset="0"/>
            </a:endParaRPr>
          </a:p>
          <a:p>
            <a:pPr algn="r">
              <a:lnSpc>
                <a:spcPts val="4416"/>
              </a:lnSpc>
            </a:pPr>
            <a:r>
              <a:rPr lang="ru-RU" sz="2333" dirty="0">
                <a:solidFill>
                  <a:srgbClr val="F3F3F2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М</a:t>
            </a:r>
            <a:r>
              <a:rPr lang="en-US" sz="2333" dirty="0">
                <a:solidFill>
                  <a:srgbClr val="F3F3F2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.</a:t>
            </a:r>
            <a:r>
              <a:rPr lang="ru-RU" sz="2333" dirty="0">
                <a:solidFill>
                  <a:srgbClr val="F3F3F2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 </a:t>
            </a:r>
            <a:r>
              <a:rPr lang="en-US" sz="2333" dirty="0">
                <a:solidFill>
                  <a:srgbClr val="F3F3F2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A.</a:t>
            </a:r>
            <a:r>
              <a:rPr lang="ru-RU" sz="2333" dirty="0">
                <a:solidFill>
                  <a:srgbClr val="F3F3F2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 Хомякова, Г</a:t>
            </a:r>
            <a:r>
              <a:rPr lang="en-US" sz="2333" dirty="0">
                <a:solidFill>
                  <a:srgbClr val="F3F3F2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. </a:t>
            </a:r>
            <a:r>
              <a:rPr lang="ru-RU" sz="2333" dirty="0">
                <a:solidFill>
                  <a:srgbClr val="F3F3F2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Захаров, Н</a:t>
            </a:r>
            <a:r>
              <a:rPr lang="en-US" sz="2333" dirty="0">
                <a:solidFill>
                  <a:srgbClr val="F3F3F2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.</a:t>
            </a:r>
            <a:r>
              <a:rPr lang="ru-RU" sz="2333" dirty="0">
                <a:solidFill>
                  <a:srgbClr val="F3F3F2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 А</a:t>
            </a:r>
            <a:r>
              <a:rPr lang="en-US" sz="2333" dirty="0">
                <a:solidFill>
                  <a:srgbClr val="F3F3F2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.</a:t>
            </a:r>
            <a:r>
              <a:rPr lang="ru-RU" sz="2333" dirty="0">
                <a:solidFill>
                  <a:srgbClr val="F3F3F2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 Магомедов</a:t>
            </a:r>
            <a:endParaRPr lang="en-US" sz="2333" dirty="0">
              <a:solidFill>
                <a:srgbClr val="F3F3F2"/>
              </a:solidFill>
              <a:latin typeface="Lato" panose="020F0502020204030203" pitchFamily="34" charset="0"/>
              <a:ea typeface="IBM Plex Sans Medium" pitchFamily="34" charset="-122"/>
              <a:cs typeface="Lato" panose="020F0502020204030203" pitchFamily="34" charset="0"/>
            </a:endParaRPr>
          </a:p>
          <a:p>
            <a:pPr algn="r">
              <a:lnSpc>
                <a:spcPts val="4416"/>
              </a:lnSpc>
            </a:pPr>
            <a:r>
              <a:rPr lang="ru-RU" sz="2333" dirty="0">
                <a:solidFill>
                  <a:srgbClr val="F3F3F2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Студенты 1 курса магистратуры Финансового университета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0"/>
          <p:cNvSpPr/>
          <p:nvPr/>
        </p:nvSpPr>
        <p:spPr>
          <a:xfrm>
            <a:off x="661392" y="1812231"/>
            <a:ext cx="10869018" cy="168354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4416"/>
              </a:lnSpc>
            </a:pPr>
            <a:r>
              <a:rPr lang="en-US" sz="3500" dirty="0">
                <a:solidFill>
                  <a:srgbClr val="F3F3F2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Цель исследования: выявить перспективы использования лендинговых протоколов DeFi в предпринимательской деятельности</a:t>
            </a:r>
            <a:endParaRPr lang="en-US" sz="35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" name="Shape 1"/>
          <p:cNvSpPr/>
          <p:nvPr/>
        </p:nvSpPr>
        <p:spPr>
          <a:xfrm>
            <a:off x="661492" y="4248547"/>
            <a:ext cx="404019" cy="404019"/>
          </a:xfrm>
          <a:prstGeom prst="roundRect">
            <a:avLst>
              <a:gd name="adj" fmla="val 6667"/>
            </a:avLst>
          </a:prstGeom>
          <a:solidFill>
            <a:srgbClr val="484B51"/>
          </a:solidFill>
          <a:ln/>
        </p:spPr>
      </p:sp>
      <p:sp>
        <p:nvSpPr>
          <p:cNvPr id="5" name="Text 2"/>
          <p:cNvSpPr/>
          <p:nvPr/>
        </p:nvSpPr>
        <p:spPr>
          <a:xfrm>
            <a:off x="782638" y="4315818"/>
            <a:ext cx="161628" cy="26937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ctr">
              <a:lnSpc>
                <a:spcPts val="2083"/>
              </a:lnSpc>
            </a:pPr>
            <a:r>
              <a:rPr lang="en-US" sz="2083" dirty="0">
                <a:solidFill>
                  <a:srgbClr val="D4D4D1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1</a:t>
            </a:r>
            <a:endParaRPr lang="en-US" sz="2083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6" name="Text 3"/>
          <p:cNvSpPr/>
          <p:nvPr/>
        </p:nvSpPr>
        <p:spPr>
          <a:xfrm>
            <a:off x="1244997" y="4248547"/>
            <a:ext cx="2919809" cy="1121966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2208"/>
              </a:lnSpc>
            </a:pPr>
            <a:r>
              <a:rPr lang="en-US" sz="1750" dirty="0">
                <a:solidFill>
                  <a:srgbClr val="D4D4D1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Проанализироать существующие лендинговые протоколы DeFi</a:t>
            </a:r>
            <a:endParaRPr lang="en-US" sz="175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7" name="Shape 4"/>
          <p:cNvSpPr/>
          <p:nvPr/>
        </p:nvSpPr>
        <p:spPr>
          <a:xfrm>
            <a:off x="4344294" y="4248547"/>
            <a:ext cx="404019" cy="404019"/>
          </a:xfrm>
          <a:prstGeom prst="roundRect">
            <a:avLst>
              <a:gd name="adj" fmla="val 6667"/>
            </a:avLst>
          </a:prstGeom>
          <a:solidFill>
            <a:srgbClr val="484B51"/>
          </a:solidFill>
          <a:ln/>
        </p:spPr>
      </p:sp>
      <p:sp>
        <p:nvSpPr>
          <p:cNvPr id="8" name="Text 5"/>
          <p:cNvSpPr/>
          <p:nvPr/>
        </p:nvSpPr>
        <p:spPr>
          <a:xfrm>
            <a:off x="4465439" y="4315818"/>
            <a:ext cx="161628" cy="26937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ctr">
              <a:lnSpc>
                <a:spcPts val="2083"/>
              </a:lnSpc>
            </a:pPr>
            <a:r>
              <a:rPr lang="en-US" sz="2083" dirty="0">
                <a:solidFill>
                  <a:srgbClr val="D4D4D1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2</a:t>
            </a:r>
            <a:endParaRPr lang="en-US" sz="2083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9" name="Text 6"/>
          <p:cNvSpPr/>
          <p:nvPr/>
        </p:nvSpPr>
        <p:spPr>
          <a:xfrm>
            <a:off x="4927799" y="4248547"/>
            <a:ext cx="2919809" cy="1121966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2208"/>
              </a:lnSpc>
            </a:pPr>
            <a:r>
              <a:rPr lang="en-US" sz="1750" dirty="0">
                <a:solidFill>
                  <a:srgbClr val="D4D4D1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Оценить риски, связанные с управлением ликвидностью и безопасностью</a:t>
            </a:r>
            <a:endParaRPr lang="en-US" sz="175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0" name="Shape 7"/>
          <p:cNvSpPr/>
          <p:nvPr/>
        </p:nvSpPr>
        <p:spPr>
          <a:xfrm>
            <a:off x="8027095" y="4248547"/>
            <a:ext cx="404019" cy="404019"/>
          </a:xfrm>
          <a:prstGeom prst="roundRect">
            <a:avLst>
              <a:gd name="adj" fmla="val 6667"/>
            </a:avLst>
          </a:prstGeom>
          <a:solidFill>
            <a:srgbClr val="484B51"/>
          </a:solidFill>
          <a:ln/>
        </p:spPr>
      </p:sp>
      <p:sp>
        <p:nvSpPr>
          <p:cNvPr id="11" name="Text 8"/>
          <p:cNvSpPr/>
          <p:nvPr/>
        </p:nvSpPr>
        <p:spPr>
          <a:xfrm>
            <a:off x="8148241" y="4315818"/>
            <a:ext cx="161628" cy="26937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ctr">
              <a:lnSpc>
                <a:spcPts val="2083"/>
              </a:lnSpc>
            </a:pPr>
            <a:r>
              <a:rPr lang="en-US" sz="2083" dirty="0">
                <a:solidFill>
                  <a:srgbClr val="D4D4D1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3</a:t>
            </a:r>
            <a:endParaRPr lang="en-US" sz="2083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2" name="Text 9"/>
          <p:cNvSpPr/>
          <p:nvPr/>
        </p:nvSpPr>
        <p:spPr>
          <a:xfrm>
            <a:off x="8610601" y="4248547"/>
            <a:ext cx="2919809" cy="1121966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2208"/>
              </a:lnSpc>
            </a:pPr>
            <a:r>
              <a:rPr lang="en-US" sz="1750" dirty="0">
                <a:solidFill>
                  <a:srgbClr val="D4D4D1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Проанализировать лендинговые протоколы DeFi в качестве финансового инструмента</a:t>
            </a:r>
            <a:endParaRPr lang="en-US" sz="175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0"/>
          <p:cNvSpPr/>
          <p:nvPr/>
        </p:nvSpPr>
        <p:spPr>
          <a:xfrm>
            <a:off x="432892" y="527546"/>
            <a:ext cx="6297018" cy="118129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4625"/>
              </a:lnSpc>
            </a:pPr>
            <a:r>
              <a:rPr lang="en-US" sz="3708" dirty="0">
                <a:solidFill>
                  <a:srgbClr val="F3F3F2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Основные лендинговые протоколы</a:t>
            </a:r>
            <a:endParaRPr lang="en-US" sz="3708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AB3E22B5-72C5-4D3B-BEFF-66D68EF6779F}"/>
              </a:ext>
            </a:extLst>
          </p:cNvPr>
          <p:cNvGraphicFramePr>
            <a:graphicFrameLocks noGrp="1"/>
          </p:cNvGraphicFramePr>
          <p:nvPr/>
        </p:nvGraphicFramePr>
        <p:xfrm>
          <a:off x="528142" y="1950296"/>
          <a:ext cx="11340008" cy="4282601"/>
        </p:xfrm>
        <a:graphic>
          <a:graphicData uri="http://schemas.openxmlformats.org/drawingml/2006/table">
            <a:tbl>
              <a:tblPr firstRow="1" firstCol="1" bandRow="1">
                <a:solidFill>
                  <a:srgbClr val="F3F3F2"/>
                </a:solidFill>
                <a:tableStyleId>{5C22544A-7EE6-4342-B048-85BDC9FD1C3A}</a:tableStyleId>
              </a:tblPr>
              <a:tblGrid>
                <a:gridCol w="1550833">
                  <a:extLst>
                    <a:ext uri="{9D8B030D-6E8A-4147-A177-3AD203B41FA5}">
                      <a16:colId xmlns:a16="http://schemas.microsoft.com/office/drawing/2014/main" val="421377595"/>
                    </a:ext>
                  </a:extLst>
                </a:gridCol>
                <a:gridCol w="1316631">
                  <a:extLst>
                    <a:ext uri="{9D8B030D-6E8A-4147-A177-3AD203B41FA5}">
                      <a16:colId xmlns:a16="http://schemas.microsoft.com/office/drawing/2014/main" val="1639414363"/>
                    </a:ext>
                  </a:extLst>
                </a:gridCol>
                <a:gridCol w="2348092">
                  <a:extLst>
                    <a:ext uri="{9D8B030D-6E8A-4147-A177-3AD203B41FA5}">
                      <a16:colId xmlns:a16="http://schemas.microsoft.com/office/drawing/2014/main" val="11840137"/>
                    </a:ext>
                  </a:extLst>
                </a:gridCol>
                <a:gridCol w="2400271">
                  <a:extLst>
                    <a:ext uri="{9D8B030D-6E8A-4147-A177-3AD203B41FA5}">
                      <a16:colId xmlns:a16="http://schemas.microsoft.com/office/drawing/2014/main" val="724214734"/>
                    </a:ext>
                  </a:extLst>
                </a:gridCol>
                <a:gridCol w="1914878">
                  <a:extLst>
                    <a:ext uri="{9D8B030D-6E8A-4147-A177-3AD203B41FA5}">
                      <a16:colId xmlns:a16="http://schemas.microsoft.com/office/drawing/2014/main" val="3878755829"/>
                    </a:ext>
                  </a:extLst>
                </a:gridCol>
                <a:gridCol w="1809305">
                  <a:extLst>
                    <a:ext uri="{9D8B030D-6E8A-4147-A177-3AD203B41FA5}">
                      <a16:colId xmlns:a16="http://schemas.microsoft.com/office/drawing/2014/main" val="2241848138"/>
                    </a:ext>
                  </a:extLst>
                </a:gridCol>
              </a:tblGrid>
              <a:tr h="46519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5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 </a:t>
                      </a:r>
                      <a:endParaRPr lang="ru-RU" sz="13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Lato" panose="020F0502020204030203" pitchFamily="34" charset="0"/>
                      </a:endParaRPr>
                    </a:p>
                  </a:txBody>
                  <a:tcPr marL="57150" marR="571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500" dirty="0" err="1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Блокчейн</a:t>
                      </a:r>
                      <a:endParaRPr lang="ru-RU" sz="13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Lato" panose="020F0502020204030203" pitchFamily="34" charset="0"/>
                      </a:endParaRPr>
                    </a:p>
                  </a:txBody>
                  <a:tcPr marL="57150" marR="571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5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Обеспечение</a:t>
                      </a:r>
                      <a:endParaRPr lang="ru-RU" sz="13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Lato" panose="020F0502020204030203" pitchFamily="34" charset="0"/>
                      </a:endParaRPr>
                    </a:p>
                  </a:txBody>
                  <a:tcPr marL="57150" marR="571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5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Расчет ставок</a:t>
                      </a:r>
                      <a:endParaRPr lang="ru-RU" sz="13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Lato" panose="020F0502020204030203" pitchFamily="34" charset="0"/>
                      </a:endParaRPr>
                    </a:p>
                  </a:txBody>
                  <a:tcPr marL="57150" marR="571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5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Собственный стейблкоин</a:t>
                      </a:r>
                      <a:endParaRPr lang="ru-RU" sz="13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Lato" panose="020F0502020204030203" pitchFamily="34" charset="0"/>
                      </a:endParaRPr>
                    </a:p>
                  </a:txBody>
                  <a:tcPr marL="57150" marR="571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5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Пулы ликвидности</a:t>
                      </a:r>
                      <a:endParaRPr lang="ru-RU" sz="13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Lato" panose="020F0502020204030203" pitchFamily="34" charset="0"/>
                      </a:endParaRPr>
                    </a:p>
                  </a:txBody>
                  <a:tcPr marL="57150" marR="571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937893"/>
                  </a:ext>
                </a:extLst>
              </a:tr>
              <a:tr h="95435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5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Compound</a:t>
                      </a:r>
                      <a:endParaRPr lang="ru-RU" sz="13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Lato" panose="020F0502020204030203" pitchFamily="34" charset="0"/>
                      </a:endParaRPr>
                    </a:p>
                  </a:txBody>
                  <a:tcPr marL="57150" marR="571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 err="1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Etherium</a:t>
                      </a:r>
                      <a:endParaRPr lang="ru-RU" sz="13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Lato" panose="020F0502020204030203" pitchFamily="34" charset="0"/>
                      </a:endParaRPr>
                    </a:p>
                  </a:txBody>
                  <a:tcPr marL="57150" marR="571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5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Поддерживается широкий спектр активов</a:t>
                      </a:r>
                      <a:endParaRPr lang="ru-RU" sz="13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Lato" panose="020F0502020204030203" pitchFamily="34" charset="0"/>
                      </a:endParaRPr>
                    </a:p>
                  </a:txBody>
                  <a:tcPr marL="57150" marR="571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5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Определяются алгоритмически на основе использования пула</a:t>
                      </a:r>
                      <a:endParaRPr lang="ru-RU" sz="13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Lato" panose="020F0502020204030203" pitchFamily="34" charset="0"/>
                      </a:endParaRPr>
                    </a:p>
                  </a:txBody>
                  <a:tcPr marL="57150" marR="571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5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Отсутствует</a:t>
                      </a:r>
                      <a:endParaRPr lang="ru-RU" sz="13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Lato" panose="020F0502020204030203" pitchFamily="34" charset="0"/>
                      </a:endParaRPr>
                    </a:p>
                  </a:txBody>
                  <a:tcPr marL="57150" marR="571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5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Отдельные для каждого актива</a:t>
                      </a:r>
                      <a:endParaRPr lang="ru-RU" sz="13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Lato" panose="020F0502020204030203" pitchFamily="34" charset="0"/>
                      </a:endParaRPr>
                    </a:p>
                  </a:txBody>
                  <a:tcPr marL="57150" marR="571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3828484"/>
                  </a:ext>
                </a:extLst>
              </a:tr>
              <a:tr h="95435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5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Aave</a:t>
                      </a:r>
                      <a:endParaRPr lang="ru-RU" sz="13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Lato" panose="020F0502020204030203" pitchFamily="34" charset="0"/>
                      </a:endParaRPr>
                    </a:p>
                  </a:txBody>
                  <a:tcPr marL="57150" marR="571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5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Кросс-чейн</a:t>
                      </a:r>
                      <a:endParaRPr lang="ru-RU" sz="13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Lato" panose="020F0502020204030203" pitchFamily="34" charset="0"/>
                      </a:endParaRPr>
                    </a:p>
                  </a:txBody>
                  <a:tcPr marL="57150" marR="571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5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Поддерживается широкий спектр активов, включая </a:t>
                      </a:r>
                      <a:r>
                        <a:rPr lang="en-US" sz="15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RWA</a:t>
                      </a:r>
                      <a:r>
                        <a:rPr lang="ru-RU" sz="15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-токены</a:t>
                      </a:r>
                      <a:endParaRPr lang="ru-RU" sz="13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Lato" panose="020F0502020204030203" pitchFamily="34" charset="0"/>
                      </a:endParaRPr>
                    </a:p>
                  </a:txBody>
                  <a:tcPr marL="57150" marR="571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5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Поддерживаются стабильные и переменные ставки</a:t>
                      </a:r>
                      <a:endParaRPr lang="ru-RU" sz="13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Lato" panose="020F0502020204030203" pitchFamily="34" charset="0"/>
                      </a:endParaRPr>
                    </a:p>
                  </a:txBody>
                  <a:tcPr marL="57150" marR="571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5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Отсутствует</a:t>
                      </a:r>
                      <a:endParaRPr lang="ru-RU" sz="13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Lato" panose="020F0502020204030203" pitchFamily="34" charset="0"/>
                      </a:endParaRPr>
                    </a:p>
                  </a:txBody>
                  <a:tcPr marL="57150" marR="571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5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Отдельные для каждого актива</a:t>
                      </a:r>
                      <a:endParaRPr lang="ru-RU" sz="13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Lato" panose="020F0502020204030203" pitchFamily="34" charset="0"/>
                      </a:endParaRPr>
                    </a:p>
                  </a:txBody>
                  <a:tcPr marL="57150" marR="571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7372544"/>
                  </a:ext>
                </a:extLst>
              </a:tr>
              <a:tr h="95435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5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Venus</a:t>
                      </a:r>
                      <a:endParaRPr lang="ru-RU" sz="13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Lato" panose="020F0502020204030203" pitchFamily="34" charset="0"/>
                      </a:endParaRPr>
                    </a:p>
                  </a:txBody>
                  <a:tcPr marL="57150" marR="571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Binance</a:t>
                      </a:r>
                      <a:endParaRPr lang="ru-RU" sz="13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Lato" panose="020F0502020204030203" pitchFamily="34" charset="0"/>
                      </a:endParaRPr>
                    </a:p>
                  </a:txBody>
                  <a:tcPr marL="57150" marR="571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 err="1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Binance</a:t>
                      </a:r>
                      <a:r>
                        <a:rPr lang="en-US" sz="15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 Coin (BNB)</a:t>
                      </a:r>
                      <a:endParaRPr lang="ru-RU" sz="13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Lato" panose="020F0502020204030203" pitchFamily="34" charset="0"/>
                      </a:endParaRPr>
                    </a:p>
                  </a:txBody>
                  <a:tcPr marL="57150" marR="571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5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Определяются алгоритмически на основе использования пула</a:t>
                      </a:r>
                      <a:endParaRPr lang="ru-RU" sz="13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Lato" panose="020F0502020204030203" pitchFamily="34" charset="0"/>
                      </a:endParaRPr>
                    </a:p>
                  </a:txBody>
                  <a:tcPr marL="57150" marR="571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5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Venus (XVC)</a:t>
                      </a:r>
                      <a:endParaRPr lang="ru-RU" sz="13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Lato" panose="020F0502020204030203" pitchFamily="34" charset="0"/>
                      </a:endParaRPr>
                    </a:p>
                  </a:txBody>
                  <a:tcPr marL="57150" marR="571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5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Отдельные для каждого актива</a:t>
                      </a:r>
                      <a:endParaRPr lang="ru-RU" sz="13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Lato" panose="020F0502020204030203" pitchFamily="34" charset="0"/>
                      </a:endParaRPr>
                    </a:p>
                  </a:txBody>
                  <a:tcPr marL="57150" marR="571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9931373"/>
                  </a:ext>
                </a:extLst>
              </a:tr>
              <a:tr h="95435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5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JUST</a:t>
                      </a:r>
                      <a:endParaRPr lang="ru-RU" sz="13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Lato" panose="020F0502020204030203" pitchFamily="34" charset="0"/>
                      </a:endParaRPr>
                    </a:p>
                  </a:txBody>
                  <a:tcPr marL="57150" marR="571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Tron</a:t>
                      </a:r>
                      <a:endParaRPr lang="ru-RU" sz="13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Lato" panose="020F0502020204030203" pitchFamily="34" charset="0"/>
                      </a:endParaRPr>
                    </a:p>
                  </a:txBody>
                  <a:tcPr marL="57150" marR="571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5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JST, </a:t>
                      </a:r>
                      <a:r>
                        <a:rPr lang="ru-RU" sz="15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активы </a:t>
                      </a:r>
                      <a:r>
                        <a:rPr lang="de-DE" sz="15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Tron</a:t>
                      </a:r>
                      <a:endParaRPr lang="ru-RU" sz="13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Lato" panose="020F0502020204030203" pitchFamily="34" charset="0"/>
                      </a:endParaRPr>
                    </a:p>
                  </a:txBody>
                  <a:tcPr marL="57150" marR="571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5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Определяются алгоритмически на основе использования пула</a:t>
                      </a:r>
                      <a:endParaRPr lang="ru-RU" sz="13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Lato" panose="020F0502020204030203" pitchFamily="34" charset="0"/>
                      </a:endParaRPr>
                    </a:p>
                  </a:txBody>
                  <a:tcPr marL="57150" marR="571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5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JST</a:t>
                      </a:r>
                      <a:endParaRPr lang="ru-RU" sz="13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Lato" panose="020F0502020204030203" pitchFamily="34" charset="0"/>
                      </a:endParaRPr>
                    </a:p>
                  </a:txBody>
                  <a:tcPr marL="57150" marR="571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5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Отдельные для каждого актива</a:t>
                      </a:r>
                      <a:endParaRPr lang="ru-RU" sz="13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Lato" panose="020F0502020204030203" pitchFamily="34" charset="0"/>
                      </a:endParaRPr>
                    </a:p>
                  </a:txBody>
                  <a:tcPr marL="57150" marR="571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421512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0"/>
          <p:cNvSpPr/>
          <p:nvPr/>
        </p:nvSpPr>
        <p:spPr>
          <a:xfrm>
            <a:off x="945059" y="1765995"/>
            <a:ext cx="9906595" cy="59064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>
              <a:lnSpc>
                <a:spcPts val="4625"/>
              </a:lnSpc>
            </a:pPr>
            <a:r>
              <a:rPr lang="en-US" sz="3708" dirty="0" err="1">
                <a:solidFill>
                  <a:srgbClr val="F3F3F2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Преимущества</a:t>
            </a:r>
            <a:r>
              <a:rPr lang="ru-RU" sz="3708" dirty="0">
                <a:solidFill>
                  <a:srgbClr val="F3F3F2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 </a:t>
            </a:r>
            <a:r>
              <a:rPr lang="ru-RU" sz="3708" dirty="0" err="1">
                <a:solidFill>
                  <a:srgbClr val="F3F3F2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лендинговых</a:t>
            </a:r>
            <a:r>
              <a:rPr lang="ru-RU" sz="3708" dirty="0">
                <a:solidFill>
                  <a:srgbClr val="F3F3F2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 протоколов</a:t>
            </a:r>
            <a:endParaRPr lang="en-US" sz="3708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FD9E7E48-8B80-4921-A455-98A63D9110F5}"/>
              </a:ext>
            </a:extLst>
          </p:cNvPr>
          <p:cNvGrpSpPr/>
          <p:nvPr/>
        </p:nvGrpSpPr>
        <p:grpSpPr>
          <a:xfrm>
            <a:off x="945060" y="3000375"/>
            <a:ext cx="2143046" cy="1252042"/>
            <a:chOff x="1134071" y="3000077"/>
            <a:chExt cx="2571655" cy="1502450"/>
          </a:xfrm>
        </p:grpSpPr>
        <p:pic>
          <p:nvPicPr>
            <p:cNvPr id="4" name="Image 1" descr="preencoded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34071" y="3000077"/>
              <a:ext cx="566976" cy="566976"/>
            </a:xfrm>
            <a:prstGeom prst="rect">
              <a:avLst/>
            </a:prstGeom>
          </p:spPr>
        </p:pic>
        <p:sp>
          <p:nvSpPr>
            <p:cNvPr id="5" name="Text 1"/>
            <p:cNvSpPr/>
            <p:nvPr/>
          </p:nvSpPr>
          <p:spPr>
            <a:xfrm>
              <a:off x="1134071" y="3793867"/>
              <a:ext cx="2571655" cy="70866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>
                <a:lnSpc>
                  <a:spcPts val="2292"/>
                </a:lnSpc>
              </a:pPr>
              <a:r>
                <a:rPr lang="en-US" sz="3000" dirty="0">
                  <a:solidFill>
                    <a:srgbClr val="D4D4D1"/>
                  </a:solidFill>
                  <a:latin typeface="Lato" panose="020F0502020204030203" pitchFamily="34" charset="0"/>
                  <a:ea typeface="IBM Plex Sans Medium" pitchFamily="34" charset="-122"/>
                  <a:cs typeface="Lato" panose="020F0502020204030203" pitchFamily="34" charset="0"/>
                </a:rPr>
                <a:t>Отсутствие третьей стороны</a:t>
              </a:r>
              <a:endParaRPr lang="en-US" sz="3000" dirty="0">
                <a:latin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F0E0A9C6-AB02-4A71-B796-139F8AAC3759}"/>
              </a:ext>
            </a:extLst>
          </p:cNvPr>
          <p:cNvGrpSpPr/>
          <p:nvPr/>
        </p:nvGrpSpPr>
        <p:grpSpPr>
          <a:xfrm>
            <a:off x="8147595" y="2972544"/>
            <a:ext cx="2536280" cy="984598"/>
            <a:chOff x="9777114" y="2966680"/>
            <a:chExt cx="3043536" cy="1181517"/>
          </a:xfrm>
        </p:grpSpPr>
        <p:pic>
          <p:nvPicPr>
            <p:cNvPr id="8" name="Image 3" descr="preencoded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777114" y="2966680"/>
              <a:ext cx="566976" cy="566976"/>
            </a:xfrm>
            <a:prstGeom prst="rect">
              <a:avLst/>
            </a:prstGeom>
          </p:spPr>
        </p:pic>
        <p:sp>
          <p:nvSpPr>
            <p:cNvPr id="9" name="Text 3"/>
            <p:cNvSpPr/>
            <p:nvPr/>
          </p:nvSpPr>
          <p:spPr>
            <a:xfrm>
              <a:off x="9777114" y="3793867"/>
              <a:ext cx="3043536" cy="354330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t"/>
            <a:lstStyle/>
            <a:p>
              <a:pPr>
                <a:lnSpc>
                  <a:spcPts val="2292"/>
                </a:lnSpc>
              </a:pPr>
              <a:r>
                <a:rPr lang="en-US" sz="3000" dirty="0" err="1">
                  <a:solidFill>
                    <a:srgbClr val="D4D4D1"/>
                  </a:solidFill>
                  <a:latin typeface="Lato" panose="020F0502020204030203" pitchFamily="34" charset="0"/>
                  <a:cs typeface="Lato" panose="020F0502020204030203" pitchFamily="34" charset="0"/>
                </a:rPr>
                <a:t>Прозрачность</a:t>
              </a:r>
              <a:endParaRPr lang="en-US" sz="3000" dirty="0">
                <a:solidFill>
                  <a:srgbClr val="D4D4D1"/>
                </a:solidFill>
                <a:latin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D82A11DF-535D-411A-A264-913B0F06A65F}"/>
              </a:ext>
            </a:extLst>
          </p:cNvPr>
          <p:cNvGrpSpPr/>
          <p:nvPr/>
        </p:nvGrpSpPr>
        <p:grpSpPr>
          <a:xfrm>
            <a:off x="4451782" y="3000375"/>
            <a:ext cx="2332137" cy="1748085"/>
            <a:chOff x="4219456" y="3000077"/>
            <a:chExt cx="2798564" cy="2097702"/>
          </a:xfrm>
        </p:grpSpPr>
        <p:pic>
          <p:nvPicPr>
            <p:cNvPr id="10" name="Image 4" descr="preencoded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219456" y="3000077"/>
              <a:ext cx="566976" cy="566976"/>
            </a:xfrm>
            <a:prstGeom prst="rect">
              <a:avLst/>
            </a:prstGeom>
          </p:spPr>
        </p:pic>
        <p:sp>
          <p:nvSpPr>
            <p:cNvPr id="11" name="Text 4"/>
            <p:cNvSpPr/>
            <p:nvPr/>
          </p:nvSpPr>
          <p:spPr>
            <a:xfrm>
              <a:off x="4219456" y="3793866"/>
              <a:ext cx="2798564" cy="1303913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t"/>
            <a:lstStyle/>
            <a:p>
              <a:pPr>
                <a:lnSpc>
                  <a:spcPts val="2292"/>
                </a:lnSpc>
              </a:pPr>
              <a:r>
                <a:rPr lang="en-US" sz="3000" dirty="0" err="1">
                  <a:solidFill>
                    <a:srgbClr val="D4D4D1"/>
                  </a:solidFill>
                  <a:latin typeface="Lato" panose="020F0502020204030203" pitchFamily="34" charset="0"/>
                  <a:cs typeface="Lato" panose="020F0502020204030203" pitchFamily="34" charset="0"/>
                </a:rPr>
                <a:t>Гибкость</a:t>
              </a:r>
              <a:r>
                <a:rPr lang="ru-RU" sz="3000" dirty="0">
                  <a:solidFill>
                    <a:srgbClr val="D4D4D1"/>
                  </a:solidFill>
                  <a:latin typeface="Lato" panose="020F0502020204030203" pitchFamily="34" charset="0"/>
                  <a:cs typeface="Lato" panose="020F0502020204030203" pitchFamily="34" charset="0"/>
                </a:rPr>
                <a:t> и </a:t>
              </a:r>
            </a:p>
            <a:p>
              <a:pPr>
                <a:lnSpc>
                  <a:spcPts val="2292"/>
                </a:lnSpc>
              </a:pPr>
              <a:r>
                <a:rPr lang="ru-RU" sz="3000" dirty="0">
                  <a:solidFill>
                    <a:srgbClr val="D4D4D1"/>
                  </a:solidFill>
                  <a:latin typeface="Lato" panose="020F0502020204030203" pitchFamily="34" charset="0"/>
                  <a:cs typeface="Lato" panose="020F0502020204030203" pitchFamily="34" charset="0"/>
                </a:rPr>
                <a:t>доступность</a:t>
              </a:r>
              <a:endParaRPr lang="en-US" sz="3000" dirty="0">
                <a:solidFill>
                  <a:srgbClr val="D4D4D1"/>
                </a:solidFill>
                <a:latin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61492" y="1166912"/>
            <a:ext cx="5004594" cy="59064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>
              <a:lnSpc>
                <a:spcPts val="4625"/>
              </a:lnSpc>
            </a:pPr>
            <a:r>
              <a:rPr lang="en-US" sz="3708" dirty="0">
                <a:solidFill>
                  <a:srgbClr val="F3F3F2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Ограничения и риски:</a:t>
            </a:r>
            <a:endParaRPr lang="en-US" sz="3708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3" name="Image 0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0633" y="2135584"/>
            <a:ext cx="1076028" cy="673298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3307755" y="2355851"/>
            <a:ext cx="141783" cy="37792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ctr">
              <a:lnSpc>
                <a:spcPts val="2958"/>
              </a:lnSpc>
            </a:pPr>
            <a:r>
              <a:rPr lang="en-US" sz="1833" dirty="0">
                <a:solidFill>
                  <a:srgbClr val="D4D4D1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1</a:t>
            </a:r>
            <a:endParaRPr lang="en-US" sz="1833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5" name="Text 2"/>
          <p:cNvSpPr/>
          <p:nvPr/>
        </p:nvSpPr>
        <p:spPr>
          <a:xfrm>
            <a:off x="4105672" y="2324596"/>
            <a:ext cx="2719487" cy="29527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>
              <a:lnSpc>
                <a:spcPts val="2292"/>
              </a:lnSpc>
            </a:pPr>
            <a:r>
              <a:rPr lang="en-US" sz="1833" dirty="0">
                <a:solidFill>
                  <a:srgbClr val="D4D4D1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Высокая волатильность</a:t>
            </a:r>
            <a:endParaRPr lang="en-US" sz="1833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6" name="Shape 3"/>
          <p:cNvSpPr/>
          <p:nvPr/>
        </p:nvSpPr>
        <p:spPr>
          <a:xfrm>
            <a:off x="3963889" y="2819797"/>
            <a:ext cx="7519393" cy="12700"/>
          </a:xfrm>
          <a:prstGeom prst="roundRect">
            <a:avLst>
              <a:gd name="adj" fmla="val 223256"/>
            </a:avLst>
          </a:prstGeom>
          <a:solidFill>
            <a:srgbClr val="61646A"/>
          </a:solidFill>
          <a:ln/>
        </p:spPr>
      </p:sp>
      <p:pic>
        <p:nvPicPr>
          <p:cNvPr id="7" name="Image 1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2669" y="2856111"/>
            <a:ext cx="2152055" cy="673298"/>
          </a:xfrm>
          <a:prstGeom prst="rect">
            <a:avLst/>
          </a:prstGeom>
        </p:spPr>
      </p:pic>
      <p:sp>
        <p:nvSpPr>
          <p:cNvPr id="8" name="Text 4"/>
          <p:cNvSpPr/>
          <p:nvPr/>
        </p:nvSpPr>
        <p:spPr>
          <a:xfrm>
            <a:off x="3307755" y="3003749"/>
            <a:ext cx="141783" cy="37792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ctr">
              <a:lnSpc>
                <a:spcPts val="2958"/>
              </a:lnSpc>
            </a:pPr>
            <a:r>
              <a:rPr lang="en-US" sz="1833" dirty="0">
                <a:solidFill>
                  <a:srgbClr val="D4D4D1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2</a:t>
            </a:r>
            <a:endParaRPr lang="en-US" sz="1833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9" name="Text 5"/>
          <p:cNvSpPr/>
          <p:nvPr/>
        </p:nvSpPr>
        <p:spPr>
          <a:xfrm>
            <a:off x="4643735" y="3045123"/>
            <a:ext cx="3625553" cy="29527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>
              <a:lnSpc>
                <a:spcPts val="2292"/>
              </a:lnSpc>
            </a:pPr>
            <a:r>
              <a:rPr lang="en-US" sz="1833" dirty="0">
                <a:solidFill>
                  <a:srgbClr val="D4D4D1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Уязвимости в смарт-контрактах</a:t>
            </a:r>
            <a:endParaRPr lang="en-US" sz="1833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0" name="Shape 6"/>
          <p:cNvSpPr/>
          <p:nvPr/>
        </p:nvSpPr>
        <p:spPr>
          <a:xfrm>
            <a:off x="4501952" y="3540323"/>
            <a:ext cx="6981329" cy="12700"/>
          </a:xfrm>
          <a:prstGeom prst="roundRect">
            <a:avLst>
              <a:gd name="adj" fmla="val 223256"/>
            </a:avLst>
          </a:prstGeom>
          <a:solidFill>
            <a:srgbClr val="61646A"/>
          </a:solidFill>
          <a:ln/>
        </p:spPr>
      </p:sp>
      <p:pic>
        <p:nvPicPr>
          <p:cNvPr id="11" name="Image 2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64606" y="3576638"/>
            <a:ext cx="3228082" cy="673298"/>
          </a:xfrm>
          <a:prstGeom prst="rect">
            <a:avLst/>
          </a:prstGeom>
        </p:spPr>
      </p:pic>
      <p:sp>
        <p:nvSpPr>
          <p:cNvPr id="12" name="Text 7"/>
          <p:cNvSpPr/>
          <p:nvPr/>
        </p:nvSpPr>
        <p:spPr>
          <a:xfrm>
            <a:off x="3307656" y="3724276"/>
            <a:ext cx="141783" cy="37792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ctr">
              <a:lnSpc>
                <a:spcPts val="2958"/>
              </a:lnSpc>
            </a:pPr>
            <a:r>
              <a:rPr lang="en-US" sz="1833" dirty="0">
                <a:solidFill>
                  <a:srgbClr val="D4D4D1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3</a:t>
            </a:r>
            <a:endParaRPr lang="en-US" sz="1833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3" name="Text 8"/>
          <p:cNvSpPr/>
          <p:nvPr/>
        </p:nvSpPr>
        <p:spPr>
          <a:xfrm>
            <a:off x="5181699" y="3765649"/>
            <a:ext cx="3726557" cy="29527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>
              <a:lnSpc>
                <a:spcPts val="2292"/>
              </a:lnSpc>
            </a:pPr>
            <a:r>
              <a:rPr lang="en-US" sz="1833" dirty="0">
                <a:solidFill>
                  <a:srgbClr val="D4D4D1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Недостаточность регулирования</a:t>
            </a:r>
            <a:endParaRPr lang="en-US" sz="1833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4" name="Shape 9"/>
          <p:cNvSpPr/>
          <p:nvPr/>
        </p:nvSpPr>
        <p:spPr>
          <a:xfrm>
            <a:off x="5039916" y="4260850"/>
            <a:ext cx="6443365" cy="12700"/>
          </a:xfrm>
          <a:prstGeom prst="roundRect">
            <a:avLst>
              <a:gd name="adj" fmla="val 223256"/>
            </a:avLst>
          </a:prstGeom>
          <a:solidFill>
            <a:srgbClr val="61646A"/>
          </a:solidFill>
          <a:ln/>
        </p:spPr>
      </p:sp>
      <p:pic>
        <p:nvPicPr>
          <p:cNvPr id="15" name="Image 3" descr="preencoded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26642" y="4297164"/>
            <a:ext cx="4304109" cy="673298"/>
          </a:xfrm>
          <a:prstGeom prst="rect">
            <a:avLst/>
          </a:prstGeom>
        </p:spPr>
      </p:pic>
      <p:sp>
        <p:nvSpPr>
          <p:cNvPr id="16" name="Text 10"/>
          <p:cNvSpPr/>
          <p:nvPr/>
        </p:nvSpPr>
        <p:spPr>
          <a:xfrm>
            <a:off x="3307755" y="4444802"/>
            <a:ext cx="141783" cy="37792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ctr">
              <a:lnSpc>
                <a:spcPts val="2958"/>
              </a:lnSpc>
            </a:pPr>
            <a:r>
              <a:rPr lang="en-US" sz="1833" dirty="0">
                <a:solidFill>
                  <a:srgbClr val="D4D4D1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4</a:t>
            </a:r>
            <a:endParaRPr lang="en-US" sz="1833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7" name="Text 11"/>
          <p:cNvSpPr/>
          <p:nvPr/>
        </p:nvSpPr>
        <p:spPr>
          <a:xfrm>
            <a:off x="5719763" y="4486176"/>
            <a:ext cx="2658765" cy="29527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>
              <a:lnSpc>
                <a:spcPts val="2292"/>
              </a:lnSpc>
            </a:pPr>
            <a:r>
              <a:rPr lang="en-US" sz="1833" dirty="0">
                <a:solidFill>
                  <a:srgbClr val="D4D4D1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Уязвимость к ряду атак</a:t>
            </a:r>
            <a:endParaRPr lang="en-US" sz="1833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8" name="Shape 12"/>
          <p:cNvSpPr/>
          <p:nvPr/>
        </p:nvSpPr>
        <p:spPr>
          <a:xfrm>
            <a:off x="5577979" y="4981377"/>
            <a:ext cx="5905302" cy="12700"/>
          </a:xfrm>
          <a:prstGeom prst="roundRect">
            <a:avLst>
              <a:gd name="adj" fmla="val 223256"/>
            </a:avLst>
          </a:prstGeom>
          <a:solidFill>
            <a:srgbClr val="61646A"/>
          </a:solidFill>
          <a:ln/>
        </p:spPr>
      </p:sp>
      <p:pic>
        <p:nvPicPr>
          <p:cNvPr id="19" name="Image 4" descr="preencoded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8578" y="5017691"/>
            <a:ext cx="5380137" cy="673298"/>
          </a:xfrm>
          <a:prstGeom prst="rect">
            <a:avLst/>
          </a:prstGeom>
        </p:spPr>
      </p:pic>
      <p:sp>
        <p:nvSpPr>
          <p:cNvPr id="20" name="Text 13"/>
          <p:cNvSpPr/>
          <p:nvPr/>
        </p:nvSpPr>
        <p:spPr>
          <a:xfrm>
            <a:off x="3307755" y="5165329"/>
            <a:ext cx="141783" cy="37792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ctr">
              <a:lnSpc>
                <a:spcPts val="2958"/>
              </a:lnSpc>
            </a:pPr>
            <a:r>
              <a:rPr lang="en-US" sz="1833" dirty="0">
                <a:solidFill>
                  <a:srgbClr val="D4D4D1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5</a:t>
            </a:r>
            <a:endParaRPr lang="en-US" sz="1833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1" name="Text 14"/>
          <p:cNvSpPr/>
          <p:nvPr/>
        </p:nvSpPr>
        <p:spPr>
          <a:xfrm>
            <a:off x="6257727" y="5206703"/>
            <a:ext cx="2421930" cy="29527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>
              <a:lnSpc>
                <a:spcPts val="2292"/>
              </a:lnSpc>
            </a:pPr>
            <a:r>
              <a:rPr lang="en-US" sz="1833" dirty="0">
                <a:solidFill>
                  <a:srgbClr val="D4D4D1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Неточность оракулов</a:t>
            </a:r>
            <a:endParaRPr lang="en-US" sz="1833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0"/>
          <p:cNvSpPr/>
          <p:nvPr/>
        </p:nvSpPr>
        <p:spPr>
          <a:xfrm>
            <a:off x="2268339" y="2228702"/>
            <a:ext cx="6297018" cy="118129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4625"/>
              </a:lnSpc>
            </a:pPr>
            <a:r>
              <a:rPr lang="en-US" sz="3708" dirty="0">
                <a:solidFill>
                  <a:srgbClr val="F3F3F2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Механизмы обеспечения ликвидности:</a:t>
            </a:r>
            <a:endParaRPr lang="en-US" sz="3708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" name="Shape 1"/>
          <p:cNvSpPr/>
          <p:nvPr/>
        </p:nvSpPr>
        <p:spPr>
          <a:xfrm>
            <a:off x="3308152" y="3771603"/>
            <a:ext cx="141684" cy="295275"/>
          </a:xfrm>
          <a:prstGeom prst="roundRect">
            <a:avLst>
              <a:gd name="adj" fmla="val 20012"/>
            </a:avLst>
          </a:prstGeom>
          <a:solidFill>
            <a:srgbClr val="484B51"/>
          </a:solidFill>
          <a:ln/>
        </p:spPr>
      </p:sp>
      <p:sp>
        <p:nvSpPr>
          <p:cNvPr id="5" name="Text 2"/>
          <p:cNvSpPr/>
          <p:nvPr/>
        </p:nvSpPr>
        <p:spPr>
          <a:xfrm>
            <a:off x="3733305" y="3771603"/>
            <a:ext cx="2362696" cy="29527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>
              <a:lnSpc>
                <a:spcPts val="2292"/>
              </a:lnSpc>
            </a:pPr>
            <a:r>
              <a:rPr lang="en-US" sz="1833" dirty="0">
                <a:solidFill>
                  <a:srgbClr val="D4D4D1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Резервные пулы</a:t>
            </a:r>
            <a:endParaRPr lang="en-US" sz="1833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6" name="Shape 3"/>
          <p:cNvSpPr/>
          <p:nvPr/>
        </p:nvSpPr>
        <p:spPr>
          <a:xfrm>
            <a:off x="3591620" y="4255889"/>
            <a:ext cx="141684" cy="295275"/>
          </a:xfrm>
          <a:prstGeom prst="roundRect">
            <a:avLst>
              <a:gd name="adj" fmla="val 20012"/>
            </a:avLst>
          </a:prstGeom>
          <a:solidFill>
            <a:srgbClr val="484B51"/>
          </a:solidFill>
          <a:ln/>
        </p:spPr>
      </p:sp>
      <p:sp>
        <p:nvSpPr>
          <p:cNvPr id="7" name="Text 4"/>
          <p:cNvSpPr/>
          <p:nvPr/>
        </p:nvSpPr>
        <p:spPr>
          <a:xfrm>
            <a:off x="4016772" y="4255889"/>
            <a:ext cx="5007173" cy="29527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>
              <a:lnSpc>
                <a:spcPts val="2292"/>
              </a:lnSpc>
            </a:pPr>
            <a:r>
              <a:rPr lang="en-US" sz="1833" dirty="0">
                <a:solidFill>
                  <a:srgbClr val="D4D4D1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Дополнительное привлечение ликвидности</a:t>
            </a:r>
            <a:endParaRPr lang="en-US" sz="1833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8" name="Shape 5"/>
          <p:cNvSpPr/>
          <p:nvPr/>
        </p:nvSpPr>
        <p:spPr>
          <a:xfrm>
            <a:off x="3875187" y="4740176"/>
            <a:ext cx="141684" cy="295275"/>
          </a:xfrm>
          <a:prstGeom prst="roundRect">
            <a:avLst>
              <a:gd name="adj" fmla="val 20012"/>
            </a:avLst>
          </a:prstGeom>
          <a:solidFill>
            <a:srgbClr val="484B51"/>
          </a:solidFill>
          <a:ln/>
        </p:spPr>
      </p:sp>
      <p:sp>
        <p:nvSpPr>
          <p:cNvPr id="9" name="Text 6"/>
          <p:cNvSpPr/>
          <p:nvPr/>
        </p:nvSpPr>
        <p:spPr>
          <a:xfrm>
            <a:off x="4300339" y="4740176"/>
            <a:ext cx="4278213" cy="29527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>
              <a:lnSpc>
                <a:spcPts val="2292"/>
              </a:lnSpc>
            </a:pPr>
            <a:r>
              <a:rPr lang="en-US" sz="1833" dirty="0">
                <a:solidFill>
                  <a:srgbClr val="D4D4D1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Использование динамических ставок</a:t>
            </a:r>
            <a:endParaRPr lang="en-US" sz="1833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0"/>
          <p:cNvSpPr/>
          <p:nvPr/>
        </p:nvSpPr>
        <p:spPr>
          <a:xfrm>
            <a:off x="470992" y="718444"/>
            <a:ext cx="4725492" cy="59064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>
              <a:lnSpc>
                <a:spcPts val="4625"/>
              </a:lnSpc>
            </a:pPr>
            <a:r>
              <a:rPr lang="en-US" sz="3708" dirty="0">
                <a:solidFill>
                  <a:srgbClr val="F3F3F2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Перспективы</a:t>
            </a:r>
            <a:endParaRPr lang="en-US" sz="3708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684662C-2B03-483F-B2DD-D4E0511378E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8941" y="2075216"/>
            <a:ext cx="5014119" cy="3577861"/>
          </a:xfrm>
          <a:prstGeom prst="rect">
            <a:avLst/>
          </a:prstGeom>
          <a:noFill/>
        </p:spPr>
      </p:pic>
      <p:sp>
        <p:nvSpPr>
          <p:cNvPr id="10" name="Надпись 1">
            <a:extLst>
              <a:ext uri="{FF2B5EF4-FFF2-40B4-BE49-F238E27FC236}">
                <a16:creationId xmlns:a16="http://schemas.microsoft.com/office/drawing/2014/main" id="{06CC7FC7-248F-444D-BEDE-AA9076223976}"/>
              </a:ext>
            </a:extLst>
          </p:cNvPr>
          <p:cNvSpPr txBox="1"/>
          <p:nvPr/>
        </p:nvSpPr>
        <p:spPr>
          <a:xfrm>
            <a:off x="3588941" y="5761396"/>
            <a:ext cx="5014119" cy="179601"/>
          </a:xfrm>
          <a:prstGeom prst="rect">
            <a:avLst/>
          </a:prstGeom>
          <a:solidFill>
            <a:prstClr val="white"/>
          </a:solidFill>
          <a:ln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833"/>
              </a:spcAft>
            </a:pPr>
            <a:r>
              <a:rPr lang="ru-RU" sz="1167" i="1" dirty="0">
                <a:solidFill>
                  <a:srgbClr val="44546A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Рост рынка </a:t>
            </a:r>
            <a:r>
              <a:rPr lang="de-DE" sz="1167" i="1" dirty="0">
                <a:solidFill>
                  <a:srgbClr val="44546A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P2P</a:t>
            </a:r>
            <a:r>
              <a:rPr lang="ru-RU" sz="1167" i="1" dirty="0">
                <a:solidFill>
                  <a:srgbClr val="44546A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-кредитования</a:t>
            </a:r>
            <a:endParaRPr lang="ru-RU" sz="750" i="1" dirty="0">
              <a:solidFill>
                <a:srgbClr val="44546A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0"/>
          <p:cNvSpPr/>
          <p:nvPr/>
        </p:nvSpPr>
        <p:spPr>
          <a:xfrm>
            <a:off x="899617" y="1506538"/>
            <a:ext cx="9949358" cy="281781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4416"/>
              </a:lnSpc>
            </a:pPr>
            <a:r>
              <a:rPr lang="en-US" sz="3500" dirty="0">
                <a:solidFill>
                  <a:srgbClr val="F3F3F2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ЛЕНДИНГОВЫЕ ПРОТОКОЛЫ КАК ФИНАНСОВЫЙ ИНСТРУМЕНТ: ПЕРСПЕКТИВЫ МАССОВОГО ПРИМЕНЕНИЯ РОССИЙСКИМИ ПРЕДПРИНИМАТЕЛЯМИ</a:t>
            </a:r>
            <a:endParaRPr lang="en-US" sz="35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7" name="Text 0">
            <a:extLst>
              <a:ext uri="{FF2B5EF4-FFF2-40B4-BE49-F238E27FC236}">
                <a16:creationId xmlns:a16="http://schemas.microsoft.com/office/drawing/2014/main" id="{C5F04836-C9E1-4F8C-BE30-A4185E42CAB9}"/>
              </a:ext>
            </a:extLst>
          </p:cNvPr>
          <p:cNvSpPr/>
          <p:nvPr/>
        </p:nvSpPr>
        <p:spPr>
          <a:xfrm>
            <a:off x="3714750" y="3548064"/>
            <a:ext cx="7689850" cy="281781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4416"/>
              </a:lnSpc>
            </a:pPr>
            <a:endParaRPr lang="ru-RU" sz="3500" dirty="0">
              <a:solidFill>
                <a:srgbClr val="F3F3F2"/>
              </a:solidFill>
              <a:latin typeface="Lato" panose="020F0502020204030203" pitchFamily="34" charset="0"/>
              <a:ea typeface="IBM Plex Sans Medium" pitchFamily="34" charset="-122"/>
              <a:cs typeface="Lato" panose="020F0502020204030203" pitchFamily="34" charset="0"/>
            </a:endParaRPr>
          </a:p>
          <a:p>
            <a:pPr algn="r">
              <a:lnSpc>
                <a:spcPts val="4416"/>
              </a:lnSpc>
            </a:pPr>
            <a:r>
              <a:rPr lang="ru-RU" sz="2333" dirty="0">
                <a:solidFill>
                  <a:srgbClr val="F3F3F2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М</a:t>
            </a:r>
            <a:r>
              <a:rPr lang="en-US" sz="2333" dirty="0">
                <a:solidFill>
                  <a:srgbClr val="F3F3F2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.</a:t>
            </a:r>
            <a:r>
              <a:rPr lang="ru-RU" sz="2333" dirty="0">
                <a:solidFill>
                  <a:srgbClr val="F3F3F2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 </a:t>
            </a:r>
            <a:r>
              <a:rPr lang="en-US" sz="2333" dirty="0">
                <a:solidFill>
                  <a:srgbClr val="F3F3F2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A.</a:t>
            </a:r>
            <a:r>
              <a:rPr lang="ru-RU" sz="2333" dirty="0">
                <a:solidFill>
                  <a:srgbClr val="F3F3F2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 Хомякова, Г</a:t>
            </a:r>
            <a:r>
              <a:rPr lang="en-US" sz="2333" dirty="0">
                <a:solidFill>
                  <a:srgbClr val="F3F3F2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. </a:t>
            </a:r>
            <a:r>
              <a:rPr lang="ru-RU" sz="2333" dirty="0">
                <a:solidFill>
                  <a:srgbClr val="F3F3F2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Захаров, Н</a:t>
            </a:r>
            <a:r>
              <a:rPr lang="en-US" sz="2333" dirty="0">
                <a:solidFill>
                  <a:srgbClr val="F3F3F2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.</a:t>
            </a:r>
            <a:r>
              <a:rPr lang="ru-RU" sz="2333" dirty="0">
                <a:solidFill>
                  <a:srgbClr val="F3F3F2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 А</a:t>
            </a:r>
            <a:r>
              <a:rPr lang="en-US" sz="2333" dirty="0">
                <a:solidFill>
                  <a:srgbClr val="F3F3F2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.</a:t>
            </a:r>
            <a:r>
              <a:rPr lang="ru-RU" sz="2333" dirty="0">
                <a:solidFill>
                  <a:srgbClr val="F3F3F2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 Магомедов</a:t>
            </a:r>
            <a:endParaRPr lang="en-US" sz="2333" dirty="0">
              <a:solidFill>
                <a:srgbClr val="F3F3F2"/>
              </a:solidFill>
              <a:latin typeface="Lato" panose="020F0502020204030203" pitchFamily="34" charset="0"/>
              <a:ea typeface="IBM Plex Sans Medium" pitchFamily="34" charset="-122"/>
              <a:cs typeface="Lato" panose="020F0502020204030203" pitchFamily="34" charset="0"/>
            </a:endParaRPr>
          </a:p>
          <a:p>
            <a:pPr algn="r">
              <a:lnSpc>
                <a:spcPts val="4416"/>
              </a:lnSpc>
            </a:pPr>
            <a:r>
              <a:rPr lang="ru-RU" sz="2333" dirty="0">
                <a:solidFill>
                  <a:srgbClr val="F3F3F2"/>
                </a:solidFill>
                <a:latin typeface="Lato" panose="020F0502020204030203" pitchFamily="34" charset="0"/>
                <a:ea typeface="IBM Plex Sans Medium" pitchFamily="34" charset="-122"/>
                <a:cs typeface="Lato" panose="020F0502020204030203" pitchFamily="34" charset="0"/>
              </a:rPr>
              <a:t>Студенты 1 курса магистратуры Финансового университета</a:t>
            </a:r>
          </a:p>
        </p:txBody>
      </p:sp>
    </p:spTree>
    <p:extLst>
      <p:ext uri="{BB962C8B-B14F-4D97-AF65-F5344CB8AC3E}">
        <p14:creationId xmlns:p14="http://schemas.microsoft.com/office/powerpoint/2010/main" val="16825459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245</Words>
  <Application>Microsoft Office PowerPoint</Application>
  <PresentationFormat>Широкоэкранный</PresentationFormat>
  <Paragraphs>76</Paragraphs>
  <Slides>8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IBM Plex Sans Medium</vt:lpstr>
      <vt:lpstr>Lato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1</cp:revision>
  <dcterms:created xsi:type="dcterms:W3CDTF">2025-02-26T13:18:32Z</dcterms:created>
  <dcterms:modified xsi:type="dcterms:W3CDTF">2025-02-26T13:18:45Z</dcterms:modified>
</cp:coreProperties>
</file>