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E9CC-2061-48C7-BBD5-F30ABEFF270D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356F5-0BBA-4C5D-BA8B-831A4952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8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2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DCBCF-5C97-4E20-ADD1-D34BA2D0C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DCB4D7-D54E-4E68-952C-D40A3F570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1C318F-CEE2-4520-BEAD-830DD295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21EDD0-6DB5-4602-BBB8-23B0CD4F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2042D7-FD02-43D7-B590-D8A83A5A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2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1CA46-073C-4C4A-9CF7-F21DA4E2F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C7C98E-DC75-4314-9500-83DF4815D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12C819-6E4E-4F4B-A475-3AE0883B5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E8D7EA-E294-4D87-9387-05919367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B69B00-1E49-42AE-AE8A-A06FEED20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6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45CB063-D589-450B-8DC4-F9FD0CD5B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DAF801-C188-4BD0-B464-95E6F349F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A302AF-1D04-40C3-9C4C-0C8CFF5B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5B3CC5-2475-4E55-A16B-9E12B692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6A9836-DE81-44C0-B761-8B534E84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8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42A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32"/>
          </a:solidFill>
          <a:ln/>
        </p:spPr>
      </p:sp>
    </p:spTree>
    <p:extLst>
      <p:ext uri="{BB962C8B-B14F-4D97-AF65-F5344CB8AC3E}">
        <p14:creationId xmlns:p14="http://schemas.microsoft.com/office/powerpoint/2010/main" val="2660192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42A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32"/>
          </a:solidFill>
          <a:ln/>
        </p:spPr>
      </p:sp>
    </p:spTree>
    <p:extLst>
      <p:ext uri="{BB962C8B-B14F-4D97-AF65-F5344CB8AC3E}">
        <p14:creationId xmlns:p14="http://schemas.microsoft.com/office/powerpoint/2010/main" val="301685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42A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32"/>
          </a:solidFill>
          <a:ln/>
        </p:spPr>
      </p:sp>
    </p:spTree>
    <p:extLst>
      <p:ext uri="{BB962C8B-B14F-4D97-AF65-F5344CB8AC3E}">
        <p14:creationId xmlns:p14="http://schemas.microsoft.com/office/powerpoint/2010/main" val="5298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4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42A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32"/>
          </a:solidFill>
          <a:ln/>
        </p:spPr>
      </p:sp>
    </p:spTree>
    <p:extLst>
      <p:ext uri="{BB962C8B-B14F-4D97-AF65-F5344CB8AC3E}">
        <p14:creationId xmlns:p14="http://schemas.microsoft.com/office/powerpoint/2010/main" val="1468113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5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42A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32"/>
          </a:solidFill>
          <a:ln/>
        </p:spPr>
      </p:sp>
    </p:spTree>
    <p:extLst>
      <p:ext uri="{BB962C8B-B14F-4D97-AF65-F5344CB8AC3E}">
        <p14:creationId xmlns:p14="http://schemas.microsoft.com/office/powerpoint/2010/main" val="2881261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6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42A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32"/>
          </a:solidFill>
          <a:ln/>
        </p:spPr>
      </p:sp>
    </p:spTree>
    <p:extLst>
      <p:ext uri="{BB962C8B-B14F-4D97-AF65-F5344CB8AC3E}">
        <p14:creationId xmlns:p14="http://schemas.microsoft.com/office/powerpoint/2010/main" val="1278019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7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42A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2C32"/>
          </a:solidFill>
          <a:ln/>
        </p:spPr>
      </p:sp>
    </p:spTree>
    <p:extLst>
      <p:ext uri="{BB962C8B-B14F-4D97-AF65-F5344CB8AC3E}">
        <p14:creationId xmlns:p14="http://schemas.microsoft.com/office/powerpoint/2010/main" val="20908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D045F-EC51-48B0-A122-F1BD5E9A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338719-08F4-4B93-BED3-102A5B21F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0AB4D-EDAE-4AC0-8F65-68F6E0D0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606002-EFE2-4275-8E4F-9421E504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28522F-6F49-4A23-AD67-39E560A6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4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F0823-C107-4776-BB13-6F2EAB1E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6DEDD0-10EC-4D44-AA7E-9A35D61FD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697656-5BDE-4672-8180-77E8D7B9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D7FC87-476C-4591-B05B-A532F8C0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172B1-07FA-42CA-980C-8058474C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9C1723-1870-4774-B577-A8E5754C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D4FEE1-5C7F-42C0-A696-049C98554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649A96-D160-4C2F-BE19-EC99A2589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7BA2CC-53D4-45EB-A5F5-D0B5EADE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92576D-37D6-44B6-925A-78FCE402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E19A7C-B87B-4237-82E2-13AE1392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6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A1188-0CB3-45A4-8DE0-8FA08439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07B4DD-AE22-4C9F-95F3-7C28A1124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77EDBB-D4DB-49A5-88B5-E9EF9D203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D4CA6C9-1CDB-4941-A213-3EBD8A04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8DF420-8E1C-445E-9407-003D4BEF3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5E124A-094B-45CA-BE33-CDFC4631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20E883-B524-479E-A110-CC70E287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1D65B81-CAFE-4561-9DBA-97BBE574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0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B1C99-F9BD-41C9-A643-27B54A43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8764CD-4760-4415-9DBE-78833CE6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F7BEA7-2FF1-45F8-AB66-0BF7B406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B08933-9E80-42BC-8DE1-6B263D70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2FCA2CE-6A21-47DB-9688-932FE671B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73A9F0-E08F-4DE2-998A-9ABDC56BF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A2A9B3C-D3BD-4E7B-A1C5-FE12F0B1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4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506E3-DC4F-4BB1-BEEB-B2FF4ED5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009426-BB71-4C23-A1D1-E303527F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474680-B080-4ECE-A69F-C4AB4B9EC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8C7539-5304-4DA4-8DF6-55D3BC56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4CC595-524F-4F25-8151-0C3B90B8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8F8678-C0F6-4E12-BE87-8DD627B0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58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76EE3-A815-41BF-B0F0-1F6CFBDC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32D6E5-8BAD-4773-B39D-6CFCA1C9B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25E957-9BF9-42ED-8A7B-F639E9A18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6AC36C-C813-410D-A488-CC28C22D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C23CFC-3E18-4FE3-BE8A-07794469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48E7D-5AAF-489E-B80E-8E008142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93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A6608-2DBC-440A-BBF1-7D7C4D941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071A51-019C-4B6B-B9B9-4A69EAE9F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F7657C-6FFD-4108-A140-BF985F871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8D9A-60F3-488D-8F9F-1EE4CB4D20AE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A69B64-DE35-4718-930D-64E660D3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6152DC-D925-4A33-A8AE-45F0D72F4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70639-0E03-4D18-A8AB-D6EF20ADA2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3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899617" y="1506538"/>
            <a:ext cx="9949358" cy="28178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416"/>
              </a:lnSpc>
            </a:pPr>
            <a:r>
              <a:rPr lang="en-US" sz="3500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ЛЕНДИНГОВЫЕ ПРОТОКОЛЫ КАК ФИНАНСОВЫЙ ИНСТРУМЕНТ: ПЕРСПЕКТИВЫ МАССОВОГО ПРИМЕНЕНИЯ РОССИЙСКИМИ ПРЕДПРИНИМАТЕЛЯМИ</a:t>
            </a:r>
            <a:endParaRPr lang="en-US" sz="35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 0">
            <a:extLst>
              <a:ext uri="{FF2B5EF4-FFF2-40B4-BE49-F238E27FC236}">
                <a16:creationId xmlns:a16="http://schemas.microsoft.com/office/drawing/2014/main" id="{C5F04836-C9E1-4F8C-BE30-A4185E42CAB9}"/>
              </a:ext>
            </a:extLst>
          </p:cNvPr>
          <p:cNvSpPr/>
          <p:nvPr/>
        </p:nvSpPr>
        <p:spPr>
          <a:xfrm>
            <a:off x="3714750" y="3548064"/>
            <a:ext cx="7689850" cy="28178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416"/>
              </a:lnSpc>
            </a:pPr>
            <a:endParaRPr lang="ru-RU" sz="3500" dirty="0">
              <a:solidFill>
                <a:srgbClr val="F3F3F2"/>
              </a:solidFill>
              <a:latin typeface="Lato" panose="020F0502020204030203" pitchFamily="34" charset="0"/>
              <a:ea typeface="IBM Plex Sans Medium" pitchFamily="34" charset="-122"/>
              <a:cs typeface="Lato" panose="020F0502020204030203" pitchFamily="34" charset="0"/>
            </a:endParaRPr>
          </a:p>
          <a:p>
            <a:pPr algn="r">
              <a:lnSpc>
                <a:spcPts val="4416"/>
              </a:lnSpc>
            </a:pP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М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A.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Хомякова, Г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 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Захаров, Н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А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Магомедов</a:t>
            </a:r>
            <a:endParaRPr lang="en-US" sz="2333" dirty="0">
              <a:solidFill>
                <a:srgbClr val="F3F3F2"/>
              </a:solidFill>
              <a:latin typeface="Lato" panose="020F0502020204030203" pitchFamily="34" charset="0"/>
              <a:ea typeface="IBM Plex Sans Medium" pitchFamily="34" charset="-122"/>
              <a:cs typeface="Lato" panose="020F0502020204030203" pitchFamily="34" charset="0"/>
            </a:endParaRPr>
          </a:p>
          <a:p>
            <a:pPr algn="r">
              <a:lnSpc>
                <a:spcPts val="4416"/>
              </a:lnSpc>
            </a:pP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Студенты 1 курса магистратуры Финансового университета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661392" y="1812231"/>
            <a:ext cx="10869018" cy="16835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416"/>
              </a:lnSpc>
            </a:pPr>
            <a:r>
              <a:rPr lang="en-US" sz="3500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Цель исследования: выявить перспективы использования лендинговых протоколов DeFi в предпринимательской деятельности</a:t>
            </a:r>
            <a:endParaRPr lang="en-US" sz="35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Shape 1"/>
          <p:cNvSpPr/>
          <p:nvPr/>
        </p:nvSpPr>
        <p:spPr>
          <a:xfrm>
            <a:off x="661492" y="4248547"/>
            <a:ext cx="404019" cy="404019"/>
          </a:xfrm>
          <a:prstGeom prst="roundRect">
            <a:avLst>
              <a:gd name="adj" fmla="val 6667"/>
            </a:avLst>
          </a:prstGeom>
          <a:solidFill>
            <a:srgbClr val="484B51"/>
          </a:solidFill>
          <a:ln/>
        </p:spPr>
      </p:sp>
      <p:sp>
        <p:nvSpPr>
          <p:cNvPr id="5" name="Text 2"/>
          <p:cNvSpPr/>
          <p:nvPr/>
        </p:nvSpPr>
        <p:spPr>
          <a:xfrm>
            <a:off x="782638" y="4315818"/>
            <a:ext cx="161628" cy="2693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083"/>
              </a:lnSpc>
            </a:pPr>
            <a:r>
              <a:rPr lang="en-US" sz="208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1</a:t>
            </a:r>
            <a:endParaRPr lang="en-US" sz="208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ext 3"/>
          <p:cNvSpPr/>
          <p:nvPr/>
        </p:nvSpPr>
        <p:spPr>
          <a:xfrm>
            <a:off x="1244997" y="4248547"/>
            <a:ext cx="2919809" cy="11219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208"/>
              </a:lnSpc>
            </a:pPr>
            <a:r>
              <a:rPr lang="en-US" sz="1750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Проанализироать существующие лендинговые протоколы DeFi</a:t>
            </a:r>
            <a:endParaRPr lang="en-US" sz="175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Shape 4"/>
          <p:cNvSpPr/>
          <p:nvPr/>
        </p:nvSpPr>
        <p:spPr>
          <a:xfrm>
            <a:off x="4344294" y="4248547"/>
            <a:ext cx="404019" cy="404019"/>
          </a:xfrm>
          <a:prstGeom prst="roundRect">
            <a:avLst>
              <a:gd name="adj" fmla="val 6667"/>
            </a:avLst>
          </a:prstGeom>
          <a:solidFill>
            <a:srgbClr val="484B51"/>
          </a:solidFill>
          <a:ln/>
        </p:spPr>
      </p:sp>
      <p:sp>
        <p:nvSpPr>
          <p:cNvPr id="8" name="Text 5"/>
          <p:cNvSpPr/>
          <p:nvPr/>
        </p:nvSpPr>
        <p:spPr>
          <a:xfrm>
            <a:off x="4465439" y="4315818"/>
            <a:ext cx="161628" cy="2693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083"/>
              </a:lnSpc>
            </a:pPr>
            <a:r>
              <a:rPr lang="en-US" sz="208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2</a:t>
            </a:r>
            <a:endParaRPr lang="en-US" sz="208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 6"/>
          <p:cNvSpPr/>
          <p:nvPr/>
        </p:nvSpPr>
        <p:spPr>
          <a:xfrm>
            <a:off x="4927799" y="4248547"/>
            <a:ext cx="2919809" cy="11219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208"/>
              </a:lnSpc>
            </a:pPr>
            <a:r>
              <a:rPr lang="en-US" sz="1750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Оценить риски, связанные с управлением ликвидностью и безопасностью</a:t>
            </a:r>
            <a:endParaRPr lang="en-US" sz="175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Shape 7"/>
          <p:cNvSpPr/>
          <p:nvPr/>
        </p:nvSpPr>
        <p:spPr>
          <a:xfrm>
            <a:off x="8027095" y="4248547"/>
            <a:ext cx="404019" cy="404019"/>
          </a:xfrm>
          <a:prstGeom prst="roundRect">
            <a:avLst>
              <a:gd name="adj" fmla="val 6667"/>
            </a:avLst>
          </a:prstGeom>
          <a:solidFill>
            <a:srgbClr val="484B51"/>
          </a:solidFill>
          <a:ln/>
        </p:spPr>
      </p:sp>
      <p:sp>
        <p:nvSpPr>
          <p:cNvPr id="11" name="Text 8"/>
          <p:cNvSpPr/>
          <p:nvPr/>
        </p:nvSpPr>
        <p:spPr>
          <a:xfrm>
            <a:off x="8148241" y="4315818"/>
            <a:ext cx="161628" cy="2693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083"/>
              </a:lnSpc>
            </a:pPr>
            <a:r>
              <a:rPr lang="en-US" sz="208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3</a:t>
            </a:r>
            <a:endParaRPr lang="en-US" sz="208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 9"/>
          <p:cNvSpPr/>
          <p:nvPr/>
        </p:nvSpPr>
        <p:spPr>
          <a:xfrm>
            <a:off x="8610601" y="4248547"/>
            <a:ext cx="2919809" cy="11219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208"/>
              </a:lnSpc>
            </a:pPr>
            <a:r>
              <a:rPr lang="en-US" sz="1750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Проанализировать лендинговые протоколы DeFi в качестве финансового инструмента</a:t>
            </a:r>
            <a:endParaRPr lang="en-US" sz="175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432892" y="527546"/>
            <a:ext cx="6297018" cy="11812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625"/>
              </a:lnSpc>
            </a:pPr>
            <a:r>
              <a:rPr lang="en-US" sz="3708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Основные лендинговые протоколы</a:t>
            </a:r>
            <a:endParaRPr lang="en-US" sz="3708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B3E22B5-72C5-4D3B-BEFF-66D68EF6779F}"/>
              </a:ext>
            </a:extLst>
          </p:cNvPr>
          <p:cNvGraphicFramePr>
            <a:graphicFrameLocks noGrp="1"/>
          </p:cNvGraphicFramePr>
          <p:nvPr/>
        </p:nvGraphicFramePr>
        <p:xfrm>
          <a:off x="528142" y="1950296"/>
          <a:ext cx="11340008" cy="4282601"/>
        </p:xfrm>
        <a:graphic>
          <a:graphicData uri="http://schemas.openxmlformats.org/drawingml/2006/table">
            <a:tbl>
              <a:tblPr firstRow="1" firstCol="1" bandRow="1">
                <a:solidFill>
                  <a:srgbClr val="F3F3F2"/>
                </a:solidFill>
                <a:tableStyleId>{5C22544A-7EE6-4342-B048-85BDC9FD1C3A}</a:tableStyleId>
              </a:tblPr>
              <a:tblGrid>
                <a:gridCol w="1550833">
                  <a:extLst>
                    <a:ext uri="{9D8B030D-6E8A-4147-A177-3AD203B41FA5}">
                      <a16:colId xmlns:a16="http://schemas.microsoft.com/office/drawing/2014/main" val="421377595"/>
                    </a:ext>
                  </a:extLst>
                </a:gridCol>
                <a:gridCol w="1316631">
                  <a:extLst>
                    <a:ext uri="{9D8B030D-6E8A-4147-A177-3AD203B41FA5}">
                      <a16:colId xmlns:a16="http://schemas.microsoft.com/office/drawing/2014/main" val="1639414363"/>
                    </a:ext>
                  </a:extLst>
                </a:gridCol>
                <a:gridCol w="2348092">
                  <a:extLst>
                    <a:ext uri="{9D8B030D-6E8A-4147-A177-3AD203B41FA5}">
                      <a16:colId xmlns:a16="http://schemas.microsoft.com/office/drawing/2014/main" val="11840137"/>
                    </a:ext>
                  </a:extLst>
                </a:gridCol>
                <a:gridCol w="2400271">
                  <a:extLst>
                    <a:ext uri="{9D8B030D-6E8A-4147-A177-3AD203B41FA5}">
                      <a16:colId xmlns:a16="http://schemas.microsoft.com/office/drawing/2014/main" val="724214734"/>
                    </a:ext>
                  </a:extLst>
                </a:gridCol>
                <a:gridCol w="1914878">
                  <a:extLst>
                    <a:ext uri="{9D8B030D-6E8A-4147-A177-3AD203B41FA5}">
                      <a16:colId xmlns:a16="http://schemas.microsoft.com/office/drawing/2014/main" val="3878755829"/>
                    </a:ext>
                  </a:extLst>
                </a:gridCol>
                <a:gridCol w="1809305">
                  <a:extLst>
                    <a:ext uri="{9D8B030D-6E8A-4147-A177-3AD203B41FA5}">
                      <a16:colId xmlns:a16="http://schemas.microsoft.com/office/drawing/2014/main" val="2241848138"/>
                    </a:ext>
                  </a:extLst>
                </a:gridCol>
              </a:tblGrid>
              <a:tr h="4651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Блокчейн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Обеспечение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Расчет ставок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Собственный стейблкоин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Пулы ликвидности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37893"/>
                  </a:ext>
                </a:extLst>
              </a:tr>
              <a:tr h="9543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Compound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Etherium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Поддерживается широкий спектр активов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Определяются алгоритмически на основе использования пула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Отсутствует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Отдельные для каждого актива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828484"/>
                  </a:ext>
                </a:extLst>
              </a:tr>
              <a:tr h="9543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Aave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Кросс-чейн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Поддерживается широкий спектр активов, включая </a:t>
                      </a: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RWA</a:t>
                      </a:r>
                      <a:r>
                        <a:rPr lang="ru-RU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-токены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Поддерживаются стабильные и переменные ставки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Отсутствует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Отдельные для каждого актива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372544"/>
                  </a:ext>
                </a:extLst>
              </a:tr>
              <a:tr h="9543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Venus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Binance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Binance</a:t>
                      </a:r>
                      <a:r>
                        <a:rPr lang="en-US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Coin (BNB)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Определяются алгоритмически на основе использования пула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Venus (XVC)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Отдельные для каждого актива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931373"/>
                  </a:ext>
                </a:extLst>
              </a:tr>
              <a:tr h="9543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JUST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Tron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JST, </a:t>
                      </a:r>
                      <a:r>
                        <a:rPr lang="ru-RU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активы </a:t>
                      </a:r>
                      <a:r>
                        <a:rPr lang="de-DE" sz="150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Tron</a:t>
                      </a:r>
                      <a:endParaRPr lang="ru-RU" sz="13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Определяются алгоритмически на основе использования пула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JST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Отдельные для каждого актива</a:t>
                      </a:r>
                      <a:endParaRPr lang="ru-RU" sz="13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Lato" panose="020F0502020204030203" pitchFamily="34" charset="0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42151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945059" y="1765995"/>
            <a:ext cx="9906595" cy="5906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4625"/>
              </a:lnSpc>
            </a:pPr>
            <a:r>
              <a:rPr lang="en-US" sz="3708" dirty="0" err="1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Преимущества</a:t>
            </a:r>
            <a:r>
              <a:rPr lang="ru-RU" sz="3708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</a:t>
            </a:r>
            <a:r>
              <a:rPr lang="ru-RU" sz="3708" dirty="0" err="1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лендинговых</a:t>
            </a:r>
            <a:r>
              <a:rPr lang="ru-RU" sz="3708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протоколов</a:t>
            </a:r>
            <a:endParaRPr lang="en-US" sz="3708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FD9E7E48-8B80-4921-A455-98A63D9110F5}"/>
              </a:ext>
            </a:extLst>
          </p:cNvPr>
          <p:cNvGrpSpPr/>
          <p:nvPr/>
        </p:nvGrpSpPr>
        <p:grpSpPr>
          <a:xfrm>
            <a:off x="945060" y="3000375"/>
            <a:ext cx="2143046" cy="1252042"/>
            <a:chOff x="1134071" y="3000077"/>
            <a:chExt cx="2571655" cy="1502450"/>
          </a:xfrm>
        </p:grpSpPr>
        <p:pic>
          <p:nvPicPr>
            <p:cNvPr id="4" name="Image 1" descr="preencode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4071" y="3000077"/>
              <a:ext cx="566976" cy="566976"/>
            </a:xfrm>
            <a:prstGeom prst="rect">
              <a:avLst/>
            </a:prstGeom>
          </p:spPr>
        </p:pic>
        <p:sp>
          <p:nvSpPr>
            <p:cNvPr id="5" name="Text 1"/>
            <p:cNvSpPr/>
            <p:nvPr/>
          </p:nvSpPr>
          <p:spPr>
            <a:xfrm>
              <a:off x="1134071" y="3793867"/>
              <a:ext cx="2571655" cy="708660"/>
            </a:xfrm>
            <a:prstGeom prst="rect">
              <a:avLst/>
            </a:prstGeom>
            <a:noFill/>
            <a:ln/>
          </p:spPr>
          <p:txBody>
            <a:bodyPr wrap="square" lIns="0" tIns="0" rIns="0" bIns="0" rtlCol="0" anchor="t"/>
            <a:lstStyle/>
            <a:p>
              <a:pPr>
                <a:lnSpc>
                  <a:spcPts val="2292"/>
                </a:lnSpc>
              </a:pPr>
              <a:r>
                <a:rPr lang="en-US" sz="3000" dirty="0">
                  <a:solidFill>
                    <a:srgbClr val="D4D4D1"/>
                  </a:solidFill>
                  <a:latin typeface="Lato" panose="020F0502020204030203" pitchFamily="34" charset="0"/>
                  <a:ea typeface="IBM Plex Sans Medium" pitchFamily="34" charset="-122"/>
                  <a:cs typeface="Lato" panose="020F0502020204030203" pitchFamily="34" charset="0"/>
                </a:rPr>
                <a:t>Отсутствие третьей стороны</a:t>
              </a:r>
              <a:endParaRPr lang="en-US" sz="3000" dirty="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F0E0A9C6-AB02-4A71-B796-139F8AAC3759}"/>
              </a:ext>
            </a:extLst>
          </p:cNvPr>
          <p:cNvGrpSpPr/>
          <p:nvPr/>
        </p:nvGrpSpPr>
        <p:grpSpPr>
          <a:xfrm>
            <a:off x="8147595" y="2972544"/>
            <a:ext cx="2536280" cy="984598"/>
            <a:chOff x="9777114" y="2966680"/>
            <a:chExt cx="3043536" cy="1181517"/>
          </a:xfrm>
        </p:grpSpPr>
        <p:pic>
          <p:nvPicPr>
            <p:cNvPr id="8" name="Image 3" descr="preencoded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77114" y="2966680"/>
              <a:ext cx="566976" cy="566976"/>
            </a:xfrm>
            <a:prstGeom prst="rect">
              <a:avLst/>
            </a:prstGeom>
          </p:spPr>
        </p:pic>
        <p:sp>
          <p:nvSpPr>
            <p:cNvPr id="9" name="Text 3"/>
            <p:cNvSpPr/>
            <p:nvPr/>
          </p:nvSpPr>
          <p:spPr>
            <a:xfrm>
              <a:off x="9777114" y="3793867"/>
              <a:ext cx="3043536" cy="354330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>
                <a:lnSpc>
                  <a:spcPts val="2292"/>
                </a:lnSpc>
              </a:pPr>
              <a:r>
                <a:rPr lang="en-US" sz="3000" dirty="0" err="1">
                  <a:solidFill>
                    <a:srgbClr val="D4D4D1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Прозрачность</a:t>
              </a:r>
              <a:endParaRPr lang="en-US" sz="3000" dirty="0">
                <a:solidFill>
                  <a:srgbClr val="D4D4D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D82A11DF-535D-411A-A264-913B0F06A65F}"/>
              </a:ext>
            </a:extLst>
          </p:cNvPr>
          <p:cNvGrpSpPr/>
          <p:nvPr/>
        </p:nvGrpSpPr>
        <p:grpSpPr>
          <a:xfrm>
            <a:off x="4451782" y="3000375"/>
            <a:ext cx="2332137" cy="1748085"/>
            <a:chOff x="4219456" y="3000077"/>
            <a:chExt cx="2798564" cy="2097702"/>
          </a:xfrm>
        </p:grpSpPr>
        <p:pic>
          <p:nvPicPr>
            <p:cNvPr id="10" name="Image 4" descr="preencoded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19456" y="3000077"/>
              <a:ext cx="566976" cy="566976"/>
            </a:xfrm>
            <a:prstGeom prst="rect">
              <a:avLst/>
            </a:prstGeom>
          </p:spPr>
        </p:pic>
        <p:sp>
          <p:nvSpPr>
            <p:cNvPr id="11" name="Text 4"/>
            <p:cNvSpPr/>
            <p:nvPr/>
          </p:nvSpPr>
          <p:spPr>
            <a:xfrm>
              <a:off x="4219456" y="3793866"/>
              <a:ext cx="2798564" cy="1303913"/>
            </a:xfrm>
            <a:prstGeom prst="rect">
              <a:avLst/>
            </a:prstGeom>
            <a:noFill/>
            <a:ln/>
          </p:spPr>
          <p:txBody>
            <a:bodyPr wrap="none" lIns="0" tIns="0" rIns="0" bIns="0" rtlCol="0" anchor="t"/>
            <a:lstStyle/>
            <a:p>
              <a:pPr>
                <a:lnSpc>
                  <a:spcPts val="2292"/>
                </a:lnSpc>
              </a:pPr>
              <a:r>
                <a:rPr lang="en-US" sz="3000" dirty="0" err="1">
                  <a:solidFill>
                    <a:srgbClr val="D4D4D1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Гибкость</a:t>
              </a:r>
              <a:r>
                <a:rPr lang="ru-RU" sz="3000" dirty="0">
                  <a:solidFill>
                    <a:srgbClr val="D4D4D1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 и </a:t>
              </a:r>
            </a:p>
            <a:p>
              <a:pPr>
                <a:lnSpc>
                  <a:spcPts val="2292"/>
                </a:lnSpc>
              </a:pPr>
              <a:r>
                <a:rPr lang="ru-RU" sz="3000" dirty="0">
                  <a:solidFill>
                    <a:srgbClr val="D4D4D1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доступность</a:t>
              </a:r>
              <a:endParaRPr lang="en-US" sz="3000" dirty="0">
                <a:solidFill>
                  <a:srgbClr val="D4D4D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61492" y="1166912"/>
            <a:ext cx="5004594" cy="5906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4625"/>
              </a:lnSpc>
            </a:pPr>
            <a:r>
              <a:rPr lang="en-US" sz="3708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Ограничения и риски:</a:t>
            </a:r>
            <a:endParaRPr lang="en-US" sz="3708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633" y="2135584"/>
            <a:ext cx="1076028" cy="673298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3307755" y="2355851"/>
            <a:ext cx="141783" cy="377924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958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1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4105672" y="2324596"/>
            <a:ext cx="2719487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Высокая волатильность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hape 3"/>
          <p:cNvSpPr/>
          <p:nvPr/>
        </p:nvSpPr>
        <p:spPr>
          <a:xfrm>
            <a:off x="3963889" y="2819797"/>
            <a:ext cx="7519393" cy="12700"/>
          </a:xfrm>
          <a:prstGeom prst="roundRect">
            <a:avLst>
              <a:gd name="adj" fmla="val 223256"/>
            </a:avLst>
          </a:prstGeom>
          <a:solidFill>
            <a:srgbClr val="61646A"/>
          </a:solidFill>
          <a:ln/>
        </p:spPr>
      </p:sp>
      <p:pic>
        <p:nvPicPr>
          <p:cNvPr id="7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669" y="2856111"/>
            <a:ext cx="2152055" cy="673298"/>
          </a:xfrm>
          <a:prstGeom prst="rect">
            <a:avLst/>
          </a:prstGeom>
        </p:spPr>
      </p:pic>
      <p:sp>
        <p:nvSpPr>
          <p:cNvPr id="8" name="Text 4"/>
          <p:cNvSpPr/>
          <p:nvPr/>
        </p:nvSpPr>
        <p:spPr>
          <a:xfrm>
            <a:off x="3307755" y="3003749"/>
            <a:ext cx="141783" cy="377924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958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2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 5"/>
          <p:cNvSpPr/>
          <p:nvPr/>
        </p:nvSpPr>
        <p:spPr>
          <a:xfrm>
            <a:off x="4643735" y="3045123"/>
            <a:ext cx="3625553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Уязвимости в смарт-контрактах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Shape 6"/>
          <p:cNvSpPr/>
          <p:nvPr/>
        </p:nvSpPr>
        <p:spPr>
          <a:xfrm>
            <a:off x="4501952" y="3540323"/>
            <a:ext cx="6981329" cy="12700"/>
          </a:xfrm>
          <a:prstGeom prst="roundRect">
            <a:avLst>
              <a:gd name="adj" fmla="val 223256"/>
            </a:avLst>
          </a:prstGeom>
          <a:solidFill>
            <a:srgbClr val="61646A"/>
          </a:solidFill>
          <a:ln/>
        </p:spPr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4606" y="3576638"/>
            <a:ext cx="3228082" cy="673298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3307656" y="3724276"/>
            <a:ext cx="141783" cy="377924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958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3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Text 8"/>
          <p:cNvSpPr/>
          <p:nvPr/>
        </p:nvSpPr>
        <p:spPr>
          <a:xfrm>
            <a:off x="5181699" y="3765649"/>
            <a:ext cx="3726557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Недостаточность регулирования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Shape 9"/>
          <p:cNvSpPr/>
          <p:nvPr/>
        </p:nvSpPr>
        <p:spPr>
          <a:xfrm>
            <a:off x="5039916" y="4260850"/>
            <a:ext cx="6443365" cy="12700"/>
          </a:xfrm>
          <a:prstGeom prst="roundRect">
            <a:avLst>
              <a:gd name="adj" fmla="val 223256"/>
            </a:avLst>
          </a:prstGeom>
          <a:solidFill>
            <a:srgbClr val="61646A"/>
          </a:solidFill>
          <a:ln/>
        </p:spPr>
      </p:sp>
      <p:pic>
        <p:nvPicPr>
          <p:cNvPr id="15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6642" y="4297164"/>
            <a:ext cx="4304109" cy="673298"/>
          </a:xfrm>
          <a:prstGeom prst="rect">
            <a:avLst/>
          </a:prstGeom>
        </p:spPr>
      </p:pic>
      <p:sp>
        <p:nvSpPr>
          <p:cNvPr id="16" name="Text 10"/>
          <p:cNvSpPr/>
          <p:nvPr/>
        </p:nvSpPr>
        <p:spPr>
          <a:xfrm>
            <a:off x="3307755" y="4444802"/>
            <a:ext cx="141783" cy="377924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958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4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Text 11"/>
          <p:cNvSpPr/>
          <p:nvPr/>
        </p:nvSpPr>
        <p:spPr>
          <a:xfrm>
            <a:off x="5719763" y="4486176"/>
            <a:ext cx="2658765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Уязвимость к ряду атак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Shape 12"/>
          <p:cNvSpPr/>
          <p:nvPr/>
        </p:nvSpPr>
        <p:spPr>
          <a:xfrm>
            <a:off x="5577979" y="4981377"/>
            <a:ext cx="5905302" cy="12700"/>
          </a:xfrm>
          <a:prstGeom prst="roundRect">
            <a:avLst>
              <a:gd name="adj" fmla="val 223256"/>
            </a:avLst>
          </a:prstGeom>
          <a:solidFill>
            <a:srgbClr val="61646A"/>
          </a:solidFill>
          <a:ln/>
        </p:spPr>
      </p:sp>
      <p:pic>
        <p:nvPicPr>
          <p:cNvPr id="19" name="Image 4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578" y="5017691"/>
            <a:ext cx="5380137" cy="673298"/>
          </a:xfrm>
          <a:prstGeom prst="rect">
            <a:avLst/>
          </a:prstGeom>
        </p:spPr>
      </p:pic>
      <p:sp>
        <p:nvSpPr>
          <p:cNvPr id="20" name="Text 13"/>
          <p:cNvSpPr/>
          <p:nvPr/>
        </p:nvSpPr>
        <p:spPr>
          <a:xfrm>
            <a:off x="3307755" y="5165329"/>
            <a:ext cx="141783" cy="377924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>
              <a:lnSpc>
                <a:spcPts val="2958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5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Text 14"/>
          <p:cNvSpPr/>
          <p:nvPr/>
        </p:nvSpPr>
        <p:spPr>
          <a:xfrm>
            <a:off x="6257727" y="5206703"/>
            <a:ext cx="2421930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Неточность оракулов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2268339" y="2228702"/>
            <a:ext cx="6297018" cy="11812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625"/>
              </a:lnSpc>
            </a:pPr>
            <a:r>
              <a:rPr lang="en-US" sz="3708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Механизмы обеспечения ликвидности:</a:t>
            </a:r>
            <a:endParaRPr lang="en-US" sz="3708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Shape 1"/>
          <p:cNvSpPr/>
          <p:nvPr/>
        </p:nvSpPr>
        <p:spPr>
          <a:xfrm>
            <a:off x="3308152" y="3771603"/>
            <a:ext cx="141684" cy="295275"/>
          </a:xfrm>
          <a:prstGeom prst="roundRect">
            <a:avLst>
              <a:gd name="adj" fmla="val 20012"/>
            </a:avLst>
          </a:prstGeom>
          <a:solidFill>
            <a:srgbClr val="484B51"/>
          </a:solidFill>
          <a:ln/>
        </p:spPr>
      </p:sp>
      <p:sp>
        <p:nvSpPr>
          <p:cNvPr id="5" name="Text 2"/>
          <p:cNvSpPr/>
          <p:nvPr/>
        </p:nvSpPr>
        <p:spPr>
          <a:xfrm>
            <a:off x="3733305" y="3771603"/>
            <a:ext cx="2362696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Резервные пулы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hape 3"/>
          <p:cNvSpPr/>
          <p:nvPr/>
        </p:nvSpPr>
        <p:spPr>
          <a:xfrm>
            <a:off x="3591620" y="4255889"/>
            <a:ext cx="141684" cy="295275"/>
          </a:xfrm>
          <a:prstGeom prst="roundRect">
            <a:avLst>
              <a:gd name="adj" fmla="val 20012"/>
            </a:avLst>
          </a:prstGeom>
          <a:solidFill>
            <a:srgbClr val="484B51"/>
          </a:solidFill>
          <a:ln/>
        </p:spPr>
      </p:sp>
      <p:sp>
        <p:nvSpPr>
          <p:cNvPr id="7" name="Text 4"/>
          <p:cNvSpPr/>
          <p:nvPr/>
        </p:nvSpPr>
        <p:spPr>
          <a:xfrm>
            <a:off x="4016772" y="4255889"/>
            <a:ext cx="5007173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Дополнительное привлечение ликвидности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Shape 5"/>
          <p:cNvSpPr/>
          <p:nvPr/>
        </p:nvSpPr>
        <p:spPr>
          <a:xfrm>
            <a:off x="3875187" y="4740176"/>
            <a:ext cx="141684" cy="295275"/>
          </a:xfrm>
          <a:prstGeom prst="roundRect">
            <a:avLst>
              <a:gd name="adj" fmla="val 20012"/>
            </a:avLst>
          </a:prstGeom>
          <a:solidFill>
            <a:srgbClr val="484B51"/>
          </a:solidFill>
          <a:ln/>
        </p:spPr>
      </p:sp>
      <p:sp>
        <p:nvSpPr>
          <p:cNvPr id="9" name="Text 6"/>
          <p:cNvSpPr/>
          <p:nvPr/>
        </p:nvSpPr>
        <p:spPr>
          <a:xfrm>
            <a:off x="4300339" y="4740176"/>
            <a:ext cx="4278213" cy="2952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2292"/>
              </a:lnSpc>
            </a:pPr>
            <a:r>
              <a:rPr lang="en-US" sz="1833" dirty="0">
                <a:solidFill>
                  <a:srgbClr val="D4D4D1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Использование динамических ставок</a:t>
            </a:r>
            <a:endParaRPr lang="en-US" sz="1833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470992" y="718444"/>
            <a:ext cx="4725492" cy="5906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>
              <a:lnSpc>
                <a:spcPts val="4625"/>
              </a:lnSpc>
            </a:pPr>
            <a:r>
              <a:rPr lang="en-US" sz="3708" dirty="0">
                <a:solidFill>
                  <a:srgbClr val="F3F3F2"/>
                </a:solidFill>
                <a:latin typeface="IBM Plex Sans Medium" pitchFamily="34" charset="0"/>
                <a:ea typeface="IBM Plex Sans Medium" pitchFamily="34" charset="-122"/>
                <a:cs typeface="IBM Plex Sans Medium" pitchFamily="34" charset="-120"/>
              </a:rPr>
              <a:t>Перспективы</a:t>
            </a:r>
            <a:endParaRPr lang="en-US" sz="3708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684662C-2B03-483F-B2DD-D4E0511378E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941" y="2075216"/>
            <a:ext cx="5014119" cy="3577861"/>
          </a:xfrm>
          <a:prstGeom prst="rect">
            <a:avLst/>
          </a:prstGeom>
          <a:noFill/>
        </p:spPr>
      </p:pic>
      <p:sp>
        <p:nvSpPr>
          <p:cNvPr id="10" name="Надпись 1">
            <a:extLst>
              <a:ext uri="{FF2B5EF4-FFF2-40B4-BE49-F238E27FC236}">
                <a16:creationId xmlns:a16="http://schemas.microsoft.com/office/drawing/2014/main" id="{06CC7FC7-248F-444D-BEDE-AA9076223976}"/>
              </a:ext>
            </a:extLst>
          </p:cNvPr>
          <p:cNvSpPr txBox="1"/>
          <p:nvPr/>
        </p:nvSpPr>
        <p:spPr>
          <a:xfrm>
            <a:off x="3588941" y="5761396"/>
            <a:ext cx="5014119" cy="179601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833"/>
              </a:spcAft>
            </a:pPr>
            <a:r>
              <a:rPr lang="ru-RU" sz="1167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 рынка </a:t>
            </a:r>
            <a:r>
              <a:rPr lang="de-DE" sz="1167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P2P</a:t>
            </a:r>
            <a:r>
              <a:rPr lang="ru-RU" sz="1167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-кредитования</a:t>
            </a:r>
            <a:endParaRPr lang="ru-RU" sz="750" i="1" dirty="0">
              <a:solidFill>
                <a:srgbClr val="4454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899617" y="1506538"/>
            <a:ext cx="9949358" cy="28178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416"/>
              </a:lnSpc>
            </a:pPr>
            <a:r>
              <a:rPr lang="en-US" sz="3500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ЛЕНДИНГОВЫЕ ПРОТОКОЛЫ КАК ФИНАНСОВЫЙ ИНСТРУМЕНТ: ПЕРСПЕКТИВЫ МАССОВОГО ПРИМЕНЕНИЯ РОССИЙСКИМИ ПРЕДПРИНИМАТЕЛЯМИ</a:t>
            </a:r>
            <a:endParaRPr lang="en-US" sz="35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 0">
            <a:extLst>
              <a:ext uri="{FF2B5EF4-FFF2-40B4-BE49-F238E27FC236}">
                <a16:creationId xmlns:a16="http://schemas.microsoft.com/office/drawing/2014/main" id="{C5F04836-C9E1-4F8C-BE30-A4185E42CAB9}"/>
              </a:ext>
            </a:extLst>
          </p:cNvPr>
          <p:cNvSpPr/>
          <p:nvPr/>
        </p:nvSpPr>
        <p:spPr>
          <a:xfrm>
            <a:off x="3714750" y="3548064"/>
            <a:ext cx="7689850" cy="28178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4416"/>
              </a:lnSpc>
            </a:pPr>
            <a:endParaRPr lang="ru-RU" sz="3500" dirty="0">
              <a:solidFill>
                <a:srgbClr val="F3F3F2"/>
              </a:solidFill>
              <a:latin typeface="Lato" panose="020F0502020204030203" pitchFamily="34" charset="0"/>
              <a:ea typeface="IBM Plex Sans Medium" pitchFamily="34" charset="-122"/>
              <a:cs typeface="Lato" panose="020F0502020204030203" pitchFamily="34" charset="0"/>
            </a:endParaRPr>
          </a:p>
          <a:p>
            <a:pPr algn="r">
              <a:lnSpc>
                <a:spcPts val="4416"/>
              </a:lnSpc>
            </a:pP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М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A.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Хомякова, Г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 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Захаров, Н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А</a:t>
            </a:r>
            <a:r>
              <a:rPr lang="en-US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.</a:t>
            </a: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 Магомедов</a:t>
            </a:r>
            <a:endParaRPr lang="en-US" sz="2333" dirty="0">
              <a:solidFill>
                <a:srgbClr val="F3F3F2"/>
              </a:solidFill>
              <a:latin typeface="Lato" panose="020F0502020204030203" pitchFamily="34" charset="0"/>
              <a:ea typeface="IBM Plex Sans Medium" pitchFamily="34" charset="-122"/>
              <a:cs typeface="Lato" panose="020F0502020204030203" pitchFamily="34" charset="0"/>
            </a:endParaRPr>
          </a:p>
          <a:p>
            <a:pPr algn="r">
              <a:lnSpc>
                <a:spcPts val="4416"/>
              </a:lnSpc>
            </a:pPr>
            <a:r>
              <a:rPr lang="ru-RU" sz="2333" dirty="0">
                <a:solidFill>
                  <a:srgbClr val="F3F3F2"/>
                </a:solidFill>
                <a:latin typeface="Lato" panose="020F0502020204030203" pitchFamily="34" charset="0"/>
                <a:ea typeface="IBM Plex Sans Medium" pitchFamily="34" charset="-122"/>
                <a:cs typeface="Lato" panose="020F0502020204030203" pitchFamily="34" charset="0"/>
              </a:rPr>
              <a:t>Студенты 1 курса магистратуры Финансового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1682545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Широкоэкранный</PresentationFormat>
  <Paragraphs>76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IBM Plex Sans Medium</vt:lpstr>
      <vt:lpstr>Lato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2025-02-26T13:18:32Z</dcterms:created>
  <dcterms:modified xsi:type="dcterms:W3CDTF">2025-02-26T13:18:45Z</dcterms:modified>
</cp:coreProperties>
</file>