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63" r:id="rId4"/>
    <p:sldId id="286" r:id="rId5"/>
    <p:sldId id="279" r:id="rId6"/>
    <p:sldId id="276" r:id="rId7"/>
    <p:sldId id="285" r:id="rId8"/>
    <p:sldId id="293" r:id="rId9"/>
    <p:sldId id="295" r:id="rId10"/>
    <p:sldId id="294" r:id="rId11"/>
    <p:sldId id="306" r:id="rId12"/>
    <p:sldId id="284" r:id="rId13"/>
    <p:sldId id="307" r:id="rId14"/>
    <p:sldId id="270" r:id="rId15"/>
    <p:sldId id="273" r:id="rId16"/>
    <p:sldId id="283" r:id="rId17"/>
    <p:sldId id="300" r:id="rId18"/>
    <p:sldId id="301" r:id="rId19"/>
    <p:sldId id="302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берт Нигматулин" initials="РН" lastIdx="2" clrIdx="0">
    <p:extLst>
      <p:ext uri="{19B8F6BF-5375-455C-9EA6-DF929625EA0E}">
        <p15:presenceInfo xmlns:p15="http://schemas.microsoft.com/office/powerpoint/2012/main" userId="4e6588f130f51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744D26"/>
    <a:srgbClr val="00B8B4"/>
    <a:srgbClr val="00928F"/>
    <a:srgbClr val="00B0AC"/>
    <a:srgbClr val="00827F"/>
    <a:srgbClr val="00A29E"/>
    <a:srgbClr val="8A5742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>
        <p:scale>
          <a:sx n="153" d="100"/>
          <a:sy n="153" d="100"/>
        </p:scale>
        <p:origin x="367" y="-11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&#1056;&#1040;&#1041;&#1054;&#1063;&#1040;&#1071;\&#1041;&#1045;&#1051;&#1040;&#1071;%20&#1050;&#1053;&#1048;&#1043;&#1040;%20&#1052;&#1040;&#1050;&#1056;&#1054;&#1069;&#1050;&#1054;&#1053;&#1054;&#1052;&#1048;&#1050;&#1040;\&#1041;&#1077;&#1083;&#1072;&#1103;%20&#1082;&#1085;&#1080;&#1075;&#1072;_&#1092;&#1080;&#1085;&#1072;&#1083;\&#1041;&#1050;%202023%20(08.10.2024).xlsb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6;&#1077;&#1081;&#1090;&#1080;&#1085;&#1075;&#1080;%202023%20(04.09.24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56;&#1077;&#1081;&#1090;&#1080;&#1085;&#1075;&#1080;%202023%20(04.09.24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I:\&#1056;&#1077;&#1081;&#1090;&#1080;&#1085;&#1075;&#1080;%202023%20(04.09.24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I:\&#1056;&#1077;&#1081;&#1090;&#1080;&#1085;&#1075;&#1080;%202023%20(04.09.24)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retary-Nbi\AppData\Local\Microsoft\Windows\INetCache\Content.Outlook\D3LF1LSU\&#1056;&#1077;&#1081;&#1090;&#1080;&#1085;&#1075;&#1080;%202023%20(09.09.24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retary-Nbi\AppData\Local\Microsoft\Windows\INetCache\Content.Outlook\D3LF1LSU\&#1056;&#1077;&#1081;&#1090;&#1080;&#1085;&#1075;&#1080;%202023%20(09.09.24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retary-Nbi\AppData\Local\Microsoft\Windows\INetCache\Content.Outlook\D3LF1LSU\&#1056;&#1077;&#1081;&#1090;&#1080;&#1085;&#1075;&#1080;%202023%20(09.09.24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retary-Nbi\AppData\Local\Microsoft\Windows\INetCache\Content.Outlook\D3LF1LSU\&#1056;&#1077;&#1081;&#1090;&#1080;&#1085;&#1075;&#1080;%202023%20(09.09.24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40;&#1041;&#1054;&#1063;&#1040;&#1071;\&#1041;&#1045;&#1051;&#1040;&#1071;%20&#1050;&#1053;&#1048;&#1043;&#1040;%20&#1052;&#1040;&#1050;&#1056;&#1054;&#1069;&#1050;&#1054;&#1053;&#1054;&#1052;&#1048;&#1050;&#1040;\&#1041;&#1077;&#1083;&#1072;&#1103;%20&#1082;&#1085;&#1080;&#1075;&#1072;_&#1092;&#1080;&#1085;&#1072;&#1083;\&#1058;&#1072;&#1073;&#1083;&#1080;&#1094;&#1099;_&#1089;&#1090;&#1088;&#1072;&#1085;&#1099;%20&#1080;%20&#1088;&#1077;&#1081;&#1090;&#1080;&#1085;&#1075;%20&#1072;&#1082;&#1090;&#1091;&#1072;&#1083;&#1100;&#1085;%200309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40;&#1041;&#1054;&#1063;&#1040;&#1071;\&#1041;&#1045;&#1051;&#1040;&#1071;%20&#1050;&#1053;&#1048;&#1043;&#1040;%20&#1052;&#1040;&#1050;&#1056;&#1054;&#1069;&#1050;&#1054;&#1053;&#1054;&#1052;&#1048;&#1050;&#1040;\&#1041;&#1077;&#1083;&#1072;&#1103;%20&#1082;&#1085;&#1080;&#1075;&#1072;_&#1092;&#1080;&#1085;&#1072;&#1083;\&#1058;&#1072;&#1073;&#1083;&#1080;&#1094;&#1099;_&#1089;&#1090;&#1088;&#1072;&#1085;&#1099;%20&#1080;%20&#1088;&#1077;&#1081;&#1090;&#1080;&#1085;&#1075;%20&#1072;&#1082;&#1090;&#1091;&#1072;&#1083;&#1100;&#1085;%200309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&#1056;&#1086;&#1089;&#1090;&#1086;&#1074;&#1089;&#1082;&#1080;&#1081;%20&#1049;&#1050;\&#1041;&#1050;%202023%20(04.02.2024).xlsb" TargetMode="Externa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image" Target="../media/image4.gif"/><Relationship Id="rId11" Type="http://schemas.openxmlformats.org/officeDocument/2006/relationships/oleObject" Target="file:///E:\&#1043;&#1088;&#1072;&#1092;&#1080;&#1082;&#1080;_&#1076;&#1083;&#1103;_&#1073;&#1088;&#1086;&#1096;&#1102;&#1088;&#1099;_2023_31_07_2023.xlsx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ecretary-Nbi\AppData\Local\Microsoft\Windows\INetCache\Content.Outlook\D3LF1LSU\&#1056;&#1077;&#1081;&#1090;&#1080;&#1085;&#1075;&#1080;%20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retary-Nbi\AppData\Local\Microsoft\Windows\INetCache\Content.Outlook\D3LF1LSU\&#1056;&#1077;&#1081;&#1090;&#1080;&#1085;&#1075;&#1080;%202023%20(20.09.24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Secretary-Nbi\Desktop\&#1056;&#1040;&#1041;&#1054;&#1063;&#1040;&#1071;\&#1043;&#1088;&#1072;&#1092;&#1080;&#1082;&#1080;_&#1076;&#1083;&#1103;_&#1073;&#1088;&#1086;&#1096;&#1102;&#1088;&#1099;_2023_08_09_2023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&#1056;&#1086;&#1089;&#1090;&#1086;&#1074;&#1089;&#1082;&#1080;&#1081;%20&#1049;&#1050;\&#1041;&#1050;%202023%20(19.01.2024).xlsb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ecretary-Nbi\AppData\Local\Microsoft\Windows\INetCache\Content.Outlook\D3LF1LSU\&#1056;&#1077;&#1081;&#1090;&#1080;&#1085;&#1075;&#1080;%202023%20(20.09.24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E:\&#1056;&#1040;&#1041;&#1054;&#1063;&#1040;&#1071;\&#1041;&#1045;&#1051;&#1040;&#1071;%20&#1050;&#1053;&#1048;&#1043;&#1040;%20&#1052;&#1040;&#1050;&#1056;&#1054;&#1069;&#1050;&#1054;&#1053;&#1054;&#1052;&#1048;&#1050;&#1040;\&#1041;&#1077;&#1083;&#1072;&#1103;%20&#1082;&#1085;&#1080;&#1075;&#1072;_&#1092;&#1080;&#1085;&#1072;&#1083;\&#1050;&#1086;&#1087;&#1080;&#1080;%20(&#1085;&#1077;%20&#1089;&#1086;&#1093;&#1088;&#1072;&#1085;&#1077;&#1085;&#1085;&#1086;&#1077;)\&#1050;&#1086;&#1087;&#1080;&#1103;%20&#1056;&#1077;&#1081;&#1090;&#1080;&#1085;&#1075;&#1080;%202023%20(30.08.24)_&#1050;&#1086;&#1088;&#1085;&#1077;&#1083;&#1080;&#1091;&#1089;_&#1089;%20&#1087;&#1086;&#1087;&#1088;&#1072;&#1074;&#1082;&#1072;&#1084;&#1080;%20&#1041;&#1048;%2003.09.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90390433039555E-2"/>
          <c:y val="6.8619377577447266E-2"/>
          <c:w val="0.93517429418909204"/>
          <c:h val="0.80720248015838503"/>
        </c:manualLayout>
      </c:layout>
      <c:lineChart>
        <c:grouping val="standard"/>
        <c:varyColors val="0"/>
        <c:ser>
          <c:idx val="0"/>
          <c:order val="0"/>
          <c:tx>
            <c:strRef>
              <c:f>'32'!$A$3</c:f>
              <c:strCache>
                <c:ptCount val="1"/>
                <c:pt idx="0">
                  <c:v>Старые страны ЕС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noFill/>
                <a:round/>
              </a:ln>
              <a:effectLst/>
            </c:spPr>
          </c:marker>
          <c:cat>
            <c:numRef>
              <c:f>'32'!$B$2:$AD$2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'32'!$B$3:$AD$3</c:f>
              <c:numCache>
                <c:formatCode>0</c:formatCode>
                <c:ptCount val="29"/>
                <c:pt idx="0">
                  <c:v>16548.174142990003</c:v>
                </c:pt>
                <c:pt idx="1">
                  <c:v>17083.369071880439</c:v>
                </c:pt>
                <c:pt idx="2">
                  <c:v>17556.639478900714</c:v>
                </c:pt>
                <c:pt idx="3">
                  <c:v>18080.216987749689</c:v>
                </c:pt>
                <c:pt idx="4">
                  <c:v>18809.191918061209</c:v>
                </c:pt>
                <c:pt idx="5">
                  <c:v>20489.18444416151</c:v>
                </c:pt>
                <c:pt idx="6">
                  <c:v>21576.421753323932</c:v>
                </c:pt>
                <c:pt idx="7">
                  <c:v>22956.844276369251</c:v>
                </c:pt>
                <c:pt idx="8">
                  <c:v>22976.771907151775</c:v>
                </c:pt>
                <c:pt idx="9">
                  <c:v>23738.489205964397</c:v>
                </c:pt>
                <c:pt idx="10">
                  <c:v>24027.754794866691</c:v>
                </c:pt>
                <c:pt idx="11">
                  <c:v>25109.781546615319</c:v>
                </c:pt>
                <c:pt idx="12">
                  <c:v>26123.582275011766</c:v>
                </c:pt>
                <c:pt idx="13">
                  <c:v>27185.166912947843</c:v>
                </c:pt>
                <c:pt idx="14">
                  <c:v>27043.985431076071</c:v>
                </c:pt>
                <c:pt idx="15">
                  <c:v>27886.187320216875</c:v>
                </c:pt>
                <c:pt idx="16">
                  <c:v>28403.593507852769</c:v>
                </c:pt>
                <c:pt idx="17">
                  <c:v>28793.889817018826</c:v>
                </c:pt>
                <c:pt idx="18">
                  <c:v>29526.353143594319</c:v>
                </c:pt>
                <c:pt idx="19">
                  <c:v>29932.747830964061</c:v>
                </c:pt>
                <c:pt idx="20">
                  <c:v>30405.149781406566</c:v>
                </c:pt>
                <c:pt idx="21">
                  <c:v>32116.473361174052</c:v>
                </c:pt>
                <c:pt idx="22">
                  <c:v>33161.290532047424</c:v>
                </c:pt>
                <c:pt idx="23">
                  <c:v>34387.97949407484</c:v>
                </c:pt>
                <c:pt idx="24">
                  <c:v>34753.179619095805</c:v>
                </c:pt>
                <c:pt idx="25">
                  <c:v>35450.577193533885</c:v>
                </c:pt>
                <c:pt idx="26" formatCode="General">
                  <c:v>37176.247590063984</c:v>
                </c:pt>
                <c:pt idx="27" formatCode="General">
                  <c:v>39400.63902157126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6C-4412-9F7E-3F8326F9C88C}"/>
            </c:ext>
          </c:extLst>
        </c:ser>
        <c:ser>
          <c:idx val="1"/>
          <c:order val="1"/>
          <c:tx>
            <c:strRef>
              <c:f>'32'!$A$4</c:f>
              <c:strCache>
                <c:ptCount val="1"/>
                <c:pt idx="0">
                  <c:v>Новые страны ЕС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  <a:effectLst/>
            </c:spPr>
          </c:marker>
          <c:cat>
            <c:numRef>
              <c:f>'32'!$B$2:$AD$2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'32'!$B$4:$AD$4</c:f>
              <c:numCache>
                <c:formatCode>0</c:formatCode>
                <c:ptCount val="29"/>
                <c:pt idx="0">
                  <c:v>6985.8811247506128</c:v>
                </c:pt>
                <c:pt idx="1">
                  <c:v>7518.8837552633395</c:v>
                </c:pt>
                <c:pt idx="2">
                  <c:v>8037.6621990482436</c:v>
                </c:pt>
                <c:pt idx="3">
                  <c:v>8407.3128843066133</c:v>
                </c:pt>
                <c:pt idx="4">
                  <c:v>8779.1030448957499</c:v>
                </c:pt>
                <c:pt idx="5">
                  <c:v>9576.1073790402988</c:v>
                </c:pt>
                <c:pt idx="6">
                  <c:v>10288.955753537581</c:v>
                </c:pt>
                <c:pt idx="7">
                  <c:v>11132.608886145095</c:v>
                </c:pt>
                <c:pt idx="8">
                  <c:v>11360.219554364276</c:v>
                </c:pt>
                <c:pt idx="9">
                  <c:v>11906.037448293035</c:v>
                </c:pt>
                <c:pt idx="10">
                  <c:v>12028.943830781805</c:v>
                </c:pt>
                <c:pt idx="11">
                  <c:v>12809.139548181704</c:v>
                </c:pt>
                <c:pt idx="12">
                  <c:v>13838.874776575796</c:v>
                </c:pt>
                <c:pt idx="13">
                  <c:v>14899.229575953868</c:v>
                </c:pt>
                <c:pt idx="14">
                  <c:v>15269.546368913056</c:v>
                </c:pt>
                <c:pt idx="15">
                  <c:v>16547.405393766465</c:v>
                </c:pt>
                <c:pt idx="16">
                  <c:v>17225.777326813339</c:v>
                </c:pt>
                <c:pt idx="17">
                  <c:v>18001.638171808143</c:v>
                </c:pt>
                <c:pt idx="18">
                  <c:v>18693.983269409957</c:v>
                </c:pt>
                <c:pt idx="19">
                  <c:v>19195.239020145546</c:v>
                </c:pt>
                <c:pt idx="20">
                  <c:v>19862.753452844125</c:v>
                </c:pt>
                <c:pt idx="21">
                  <c:v>21053.139693415884</c:v>
                </c:pt>
                <c:pt idx="22">
                  <c:v>21947.551181915707</c:v>
                </c:pt>
                <c:pt idx="23">
                  <c:v>23141.715656987137</c:v>
                </c:pt>
                <c:pt idx="24">
                  <c:v>23990.901740592821</c:v>
                </c:pt>
                <c:pt idx="25">
                  <c:v>25072.777158574892</c:v>
                </c:pt>
                <c:pt idx="26" formatCode="General">
                  <c:v>26191.46142767787</c:v>
                </c:pt>
                <c:pt idx="27" formatCode="General">
                  <c:v>28103.070872497261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6C-4412-9F7E-3F8326F9C88C}"/>
            </c:ext>
          </c:extLst>
        </c:ser>
        <c:ser>
          <c:idx val="2"/>
          <c:order val="2"/>
          <c:tx>
            <c:strRef>
              <c:f>'32'!$A$5</c:f>
              <c:strCache>
                <c:ptCount val="1"/>
                <c:pt idx="0">
                  <c:v>Польша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00B0F0"/>
              </a:solidFill>
              <a:ln w="9525">
                <a:noFill/>
                <a:round/>
              </a:ln>
              <a:effectLst/>
            </c:spPr>
          </c:marker>
          <c:cat>
            <c:numRef>
              <c:f>'32'!$B$2:$AD$2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'32'!$B$5:$AD$5</c:f>
              <c:numCache>
                <c:formatCode>0</c:formatCode>
                <c:ptCount val="29"/>
                <c:pt idx="0">
                  <c:v>6482.1004860760804</c:v>
                </c:pt>
                <c:pt idx="1">
                  <c:v>7010.7232453828301</c:v>
                </c:pt>
                <c:pt idx="2">
                  <c:v>7587.3336276999098</c:v>
                </c:pt>
                <c:pt idx="3">
                  <c:v>8095.06411740149</c:v>
                </c:pt>
                <c:pt idx="4">
                  <c:v>8565.9413468272596</c:v>
                </c:pt>
                <c:pt idx="5">
                  <c:v>9316.5941663057092</c:v>
                </c:pt>
                <c:pt idx="6">
                  <c:v>9910.3733380728099</c:v>
                </c:pt>
                <c:pt idx="7">
                  <c:v>10616.662209436699</c:v>
                </c:pt>
                <c:pt idx="8">
                  <c:v>10645.7585401042</c:v>
                </c:pt>
                <c:pt idx="9">
                  <c:v>10936.549968413699</c:v>
                </c:pt>
                <c:pt idx="10">
                  <c:v>10719.766739065901</c:v>
                </c:pt>
                <c:pt idx="11">
                  <c:v>11495.0331291403</c:v>
                </c:pt>
                <c:pt idx="12">
                  <c:v>12763.4657650344</c:v>
                </c:pt>
                <c:pt idx="13">
                  <c:v>13751.2448983954</c:v>
                </c:pt>
                <c:pt idx="14">
                  <c:v>14430.865489174501</c:v>
                </c:pt>
                <c:pt idx="15">
                  <c:v>16010.876811459</c:v>
                </c:pt>
                <c:pt idx="16">
                  <c:v>16823.4761444709</c:v>
                </c:pt>
                <c:pt idx="17">
                  <c:v>17856.700285545499</c:v>
                </c:pt>
                <c:pt idx="18">
                  <c:v>18425.958938018201</c:v>
                </c:pt>
                <c:pt idx="19">
                  <c:v>18836.502786756701</c:v>
                </c:pt>
                <c:pt idx="20">
                  <c:v>19577.671299915499</c:v>
                </c:pt>
                <c:pt idx="21">
                  <c:v>20918.7863998475</c:v>
                </c:pt>
                <c:pt idx="22">
                  <c:v>21626.137552527402</c:v>
                </c:pt>
                <c:pt idx="23">
                  <c:v>22609.1135543294</c:v>
                </c:pt>
                <c:pt idx="24">
                  <c:v>23519.1616490503</c:v>
                </c:pt>
                <c:pt idx="25">
                  <c:v>25038.4168891888</c:v>
                </c:pt>
                <c:pt idx="26" formatCode="General">
                  <c:v>25324.475004610737</c:v>
                </c:pt>
                <c:pt idx="27" formatCode="General">
                  <c:v>27554.617399599214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46C-4412-9F7E-3F8326F9C88C}"/>
            </c:ext>
          </c:extLst>
        </c:ser>
        <c:ser>
          <c:idx val="3"/>
          <c:order val="3"/>
          <c:tx>
            <c:strRef>
              <c:f>'32'!$A$6</c:f>
              <c:strCache>
                <c:ptCount val="1"/>
                <c:pt idx="0">
                  <c:v>Россия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noFill/>
                <a:round/>
              </a:ln>
              <a:effectLst/>
            </c:spPr>
          </c:marker>
          <c:cat>
            <c:numRef>
              <c:f>'32'!$B$2:$AD$2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'32'!$B$6:$AD$6</c:f>
              <c:numCache>
                <c:formatCode>0</c:formatCode>
                <c:ptCount val="29"/>
                <c:pt idx="0">
                  <c:v>2838.8627062348737</c:v>
                </c:pt>
                <c:pt idx="1">
                  <c:v>2912.4210509255299</c:v>
                </c:pt>
                <c:pt idx="2">
                  <c:v>3139.6621013428912</c:v>
                </c:pt>
                <c:pt idx="3">
                  <c:v>2674.597928779614</c:v>
                </c:pt>
                <c:pt idx="4">
                  <c:v>2386.8588090719581</c:v>
                </c:pt>
                <c:pt idx="5">
                  <c:v>2803.4586064507516</c:v>
                </c:pt>
                <c:pt idx="6">
                  <c:v>3127.4356398591299</c:v>
                </c:pt>
                <c:pt idx="7">
                  <c:v>3618.1174432560742</c:v>
                </c:pt>
                <c:pt idx="8">
                  <c:v>4465.886758632998</c:v>
                </c:pt>
                <c:pt idx="9">
                  <c:v>5060.4796260771991</c:v>
                </c:pt>
                <c:pt idx="10">
                  <c:v>6181.2875332487001</c:v>
                </c:pt>
                <c:pt idx="11">
                  <c:v>8182.2644331606889</c:v>
                </c:pt>
                <c:pt idx="12">
                  <c:v>9434.8424835554888</c:v>
                </c:pt>
                <c:pt idx="13">
                  <c:v>11117.851154504908</c:v>
                </c:pt>
                <c:pt idx="14">
                  <c:v>11946.309513346838</c:v>
                </c:pt>
                <c:pt idx="15">
                  <c:v>12792.814472731177</c:v>
                </c:pt>
                <c:pt idx="16">
                  <c:v>14588.885320567735</c:v>
                </c:pt>
                <c:pt idx="17">
                  <c:v>15589.230305309517</c:v>
                </c:pt>
                <c:pt idx="18">
                  <c:v>16196.200900770344</c:v>
                </c:pt>
                <c:pt idx="19">
                  <c:v>15664.839187813632</c:v>
                </c:pt>
                <c:pt idx="20">
                  <c:v>15407.786362745894</c:v>
                </c:pt>
                <c:pt idx="21">
                  <c:v>15236.384247474398</c:v>
                </c:pt>
                <c:pt idx="22">
                  <c:v>15775.260321585407</c:v>
                </c:pt>
                <c:pt idx="23">
                  <c:v>16100.717039198435</c:v>
                </c:pt>
                <c:pt idx="24">
                  <c:v>17664.925589043629</c:v>
                </c:pt>
                <c:pt idx="25">
                  <c:v>18630.37657097304</c:v>
                </c:pt>
                <c:pt idx="26">
                  <c:v>20232.302091843172</c:v>
                </c:pt>
                <c:pt idx="27" formatCode="General">
                  <c:v>22040</c:v>
                </c:pt>
                <c:pt idx="28">
                  <c:v>23882.696629213482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46C-4412-9F7E-3F8326F9C88C}"/>
            </c:ext>
          </c:extLst>
        </c:ser>
        <c:ser>
          <c:idx val="4"/>
          <c:order val="4"/>
          <c:tx>
            <c:strRef>
              <c:f>'32'!$A$7</c:f>
              <c:strCache>
                <c:ptCount val="1"/>
                <c:pt idx="0">
                  <c:v>г. Москва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star"/>
            <c:size val="6"/>
            <c:spPr>
              <a:solidFill>
                <a:srgbClr val="009900"/>
              </a:solidFill>
              <a:ln w="9525">
                <a:noFill/>
                <a:round/>
              </a:ln>
              <a:effectLst/>
            </c:spPr>
          </c:marker>
          <c:cat>
            <c:numRef>
              <c:f>'32'!$B$2:$AD$2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'32'!$B$7:$AD$7</c:f>
              <c:numCache>
                <c:formatCode>0</c:formatCode>
                <c:ptCount val="29"/>
                <c:pt idx="0">
                  <c:v>11965.927575692205</c:v>
                </c:pt>
                <c:pt idx="1">
                  <c:v>12895.245269190444</c:v>
                </c:pt>
                <c:pt idx="2">
                  <c:v>13822.095355599458</c:v>
                </c:pt>
                <c:pt idx="3">
                  <c:v>13386.942483102899</c:v>
                </c:pt>
                <c:pt idx="4">
                  <c:v>13004.380608779524</c:v>
                </c:pt>
                <c:pt idx="5">
                  <c:v>13145.362179657503</c:v>
                </c:pt>
                <c:pt idx="6">
                  <c:v>14824.788289830232</c:v>
                </c:pt>
                <c:pt idx="7">
                  <c:v>16124.390521641009</c:v>
                </c:pt>
                <c:pt idx="8">
                  <c:v>20464.534199430876</c:v>
                </c:pt>
                <c:pt idx="9">
                  <c:v>21700.493811328921</c:v>
                </c:pt>
                <c:pt idx="10">
                  <c:v>22625.929334426601</c:v>
                </c:pt>
                <c:pt idx="11">
                  <c:v>26865.197560873552</c:v>
                </c:pt>
                <c:pt idx="12">
                  <c:v>28587.186831022882</c:v>
                </c:pt>
                <c:pt idx="13">
                  <c:v>26725.88813373724</c:v>
                </c:pt>
                <c:pt idx="14">
                  <c:v>34305.64204828837</c:v>
                </c:pt>
                <c:pt idx="15">
                  <c:v>33412.126634095061</c:v>
                </c:pt>
                <c:pt idx="16">
                  <c:v>32736.124239661855</c:v>
                </c:pt>
                <c:pt idx="17">
                  <c:v>31809.130612269662</c:v>
                </c:pt>
                <c:pt idx="18">
                  <c:v>34562.321249413981</c:v>
                </c:pt>
                <c:pt idx="19">
                  <c:v>31700.555386895725</c:v>
                </c:pt>
                <c:pt idx="20">
                  <c:v>30829.323311589298</c:v>
                </c:pt>
                <c:pt idx="21">
                  <c:v>30579.445422795605</c:v>
                </c:pt>
                <c:pt idx="22">
                  <c:v>32235.715892667889</c:v>
                </c:pt>
                <c:pt idx="23">
                  <c:v>33483.384082784432</c:v>
                </c:pt>
                <c:pt idx="24">
                  <c:v>37339.869782997324</c:v>
                </c:pt>
                <c:pt idx="25">
                  <c:v>39569.277684482775</c:v>
                </c:pt>
                <c:pt idx="26">
                  <c:v>43801.346645875441</c:v>
                </c:pt>
                <c:pt idx="27" formatCode="General">
                  <c:v>47460</c:v>
                </c:pt>
                <c:pt idx="28" formatCode="General">
                  <c:v>52064.269662921353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6C-4412-9F7E-3F8326F9C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36832"/>
        <c:axId val="92947200"/>
      </c:lineChart>
      <c:catAx>
        <c:axId val="92936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cap="all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92947200"/>
        <c:crosses val="autoZero"/>
        <c:auto val="1"/>
        <c:lblAlgn val="ctr"/>
        <c:lblOffset val="100"/>
        <c:tickLblSkip val="2"/>
        <c:noMultiLvlLbl val="0"/>
      </c:catAx>
      <c:valAx>
        <c:axId val="92947200"/>
        <c:scaling>
          <c:orientation val="minMax"/>
          <c:max val="5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92936832"/>
        <c:crosses val="autoZero"/>
        <c:crossBetween val="between"/>
        <c:majorUnit val="500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4.7342342555111022E-2"/>
          <c:y val="0.95668413003492681"/>
          <c:w val="0.80392888827966447"/>
          <c:h val="3.968777777777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t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spcBef>
          <a:spcPts val="600"/>
        </a:spcBef>
        <a:defRPr/>
      </a:pPr>
      <a:endParaRPr lang="tt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1-4F43-9443-908BA83BB33D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1-4F43-9443-908BA83BB33D}"/>
              </c:ext>
            </c:extLst>
          </c:dPt>
          <c:cat>
            <c:strRef>
              <c:f>Лист1!$Q$314:$Q$366</c:f>
              <c:strCache>
                <c:ptCount val="53"/>
                <c:pt idx="0">
                  <c:v>Израиль 1</c:v>
                </c:pt>
                <c:pt idx="1">
                  <c:v>Тайвань  2</c:v>
                </c:pt>
                <c:pt idx="2">
                  <c:v>ОАЭ 3</c:v>
                </c:pt>
                <c:pt idx="3">
                  <c:v>Австрия 4</c:v>
                </c:pt>
                <c:pt idx="4">
                  <c:v>Великобритания 5</c:v>
                </c:pt>
                <c:pt idx="5">
                  <c:v>Бразилия 6</c:v>
                </c:pt>
                <c:pt idx="6">
                  <c:v>Египет 7</c:v>
                </c:pt>
                <c:pt idx="7">
                  <c:v>Германия 8</c:v>
                </c:pt>
                <c:pt idx="8">
                  <c:v>Япония 9</c:v>
                </c:pt>
                <c:pt idx="9">
                  <c:v>Малайзия 10</c:v>
                </c:pt>
                <c:pt idx="10">
                  <c:v>ЮАР 11</c:v>
                </c:pt>
                <c:pt idx="11">
                  <c:v>Мир (в целом) 12</c:v>
                </c:pt>
                <c:pt idx="12">
                  <c:v>Ю․ Корея 13</c:v>
                </c:pt>
                <c:pt idx="13">
                  <c:v>Перу 14</c:v>
                </c:pt>
                <c:pt idx="14">
                  <c:v>Старые страны ЕС 15</c:v>
                </c:pt>
                <c:pt idx="15">
                  <c:v>Сербия 16</c:v>
                </c:pt>
                <c:pt idx="16">
                  <c:v>Колумбия 17</c:v>
                </c:pt>
                <c:pt idx="17">
                  <c:v>Нидерланды 18</c:v>
                </c:pt>
                <c:pt idx="18">
                  <c:v>Таиланд 19</c:v>
                </c:pt>
                <c:pt idx="19">
                  <c:v>США 20</c:v>
                </c:pt>
                <c:pt idx="20">
                  <c:v>Индонезия  21</c:v>
                </c:pt>
                <c:pt idx="21">
                  <c:v>Бельгия 22</c:v>
                </c:pt>
                <c:pt idx="22">
                  <c:v>ОЭСР  23</c:v>
                </c:pt>
                <c:pt idx="23">
                  <c:v>Польша 24</c:v>
                </c:pt>
                <c:pt idx="24">
                  <c:v>Новые страны ЕС  25</c:v>
                </c:pt>
                <c:pt idx="25">
                  <c:v>Россия  26</c:v>
                </c:pt>
                <c:pt idx="26">
                  <c:v>Франция 27</c:v>
                </c:pt>
                <c:pt idx="27">
                  <c:v>Швеция 28</c:v>
                </c:pt>
                <c:pt idx="28">
                  <c:v>Болгария 29</c:v>
                </c:pt>
                <c:pt idx="29">
                  <c:v>Мексика 30</c:v>
                </c:pt>
                <c:pt idx="30">
                  <c:v>Казахстан 31</c:v>
                </c:pt>
                <c:pt idx="31">
                  <c:v>Канада 32</c:v>
                </c:pt>
                <c:pt idx="32">
                  <c:v>Португалия 33</c:v>
                </c:pt>
                <c:pt idx="33">
                  <c:v>Чехия 34</c:v>
                </c:pt>
                <c:pt idx="34">
                  <c:v>Италия 35</c:v>
                </c:pt>
                <c:pt idx="35">
                  <c:v>Индия  36</c:v>
                </c:pt>
                <c:pt idx="36">
                  <c:v>Румыния 37</c:v>
                </c:pt>
                <c:pt idx="37">
                  <c:v>Чили 38</c:v>
                </c:pt>
                <c:pt idx="38">
                  <c:v>Венгрия 39</c:v>
                </c:pt>
                <c:pt idx="39">
                  <c:v>Испания 40</c:v>
                </c:pt>
                <c:pt idx="40">
                  <c:v>Шри-Ланка 41</c:v>
                </c:pt>
                <c:pt idx="41">
                  <c:v>Австралия 42</c:v>
                </c:pt>
                <c:pt idx="42">
                  <c:v>Алжир 43</c:v>
                </c:pt>
                <c:pt idx="43">
                  <c:v>Китай 44</c:v>
                </c:pt>
                <c:pt idx="44">
                  <c:v>Саудовская Аравия 45</c:v>
                </c:pt>
                <c:pt idx="45">
                  <c:v>Белоруссия 46</c:v>
                </c:pt>
                <c:pt idx="46">
                  <c:v>Вьетнам 47</c:v>
                </c:pt>
                <c:pt idx="47">
                  <c:v>Доминиканская Респ. 48</c:v>
                </c:pt>
                <c:pt idx="48">
                  <c:v>Аргентина 49</c:v>
                </c:pt>
                <c:pt idx="49">
                  <c:v>Греция 50</c:v>
                </c:pt>
                <c:pt idx="50">
                  <c:v>Иран 51</c:v>
                </c:pt>
                <c:pt idx="51">
                  <c:v>Турция 52</c:v>
                </c:pt>
                <c:pt idx="52">
                  <c:v>Азербайджан 53</c:v>
                </c:pt>
              </c:strCache>
            </c:strRef>
          </c:cat>
          <c:val>
            <c:numRef>
              <c:f>Лист1!$R$314:$R$366</c:f>
              <c:numCache>
                <c:formatCode>0.00</c:formatCode>
                <c:ptCount val="53"/>
                <c:pt idx="0">
                  <c:v>1.8996865203761755</c:v>
                </c:pt>
                <c:pt idx="1">
                  <c:v>1.8840125391849529</c:v>
                </c:pt>
                <c:pt idx="2">
                  <c:v>1.780564263322884</c:v>
                </c:pt>
                <c:pt idx="3">
                  <c:v>1.7366771159874608</c:v>
                </c:pt>
                <c:pt idx="4">
                  <c:v>1.7210031347962382</c:v>
                </c:pt>
                <c:pt idx="5">
                  <c:v>1.6551724137931036</c:v>
                </c:pt>
                <c:pt idx="6">
                  <c:v>1.4733542319749218</c:v>
                </c:pt>
                <c:pt idx="7">
                  <c:v>1.4514106583072099</c:v>
                </c:pt>
                <c:pt idx="8">
                  <c:v>1.4137931034482758</c:v>
                </c:pt>
                <c:pt idx="9">
                  <c:v>1.347962382445141</c:v>
                </c:pt>
                <c:pt idx="10">
                  <c:v>1.2852664576802506</c:v>
                </c:pt>
                <c:pt idx="11">
                  <c:v>1.2664576802507836</c:v>
                </c:pt>
                <c:pt idx="12">
                  <c:v>1.2382445141065832</c:v>
                </c:pt>
                <c:pt idx="13">
                  <c:v>1.19435736677116</c:v>
                </c:pt>
                <c:pt idx="14">
                  <c:v>1.1755485893416928</c:v>
                </c:pt>
                <c:pt idx="15">
                  <c:v>1.1410658307210031</c:v>
                </c:pt>
                <c:pt idx="16">
                  <c:v>1.103448275862069</c:v>
                </c:pt>
                <c:pt idx="17">
                  <c:v>1.103448275862069</c:v>
                </c:pt>
                <c:pt idx="18">
                  <c:v>1.1003134796238243</c:v>
                </c:pt>
                <c:pt idx="19">
                  <c:v>1.0909090909090908</c:v>
                </c:pt>
                <c:pt idx="20">
                  <c:v>1.084639498432602</c:v>
                </c:pt>
                <c:pt idx="21">
                  <c:v>1.0595611285266457</c:v>
                </c:pt>
                <c:pt idx="22">
                  <c:v>1.0438871473354232</c:v>
                </c:pt>
                <c:pt idx="23">
                  <c:v>1.0376175548589341</c:v>
                </c:pt>
                <c:pt idx="24">
                  <c:v>1.0344827586206897</c:v>
                </c:pt>
                <c:pt idx="25">
                  <c:v>1</c:v>
                </c:pt>
                <c:pt idx="26">
                  <c:v>1</c:v>
                </c:pt>
                <c:pt idx="27">
                  <c:v>0.99059561128526652</c:v>
                </c:pt>
                <c:pt idx="28">
                  <c:v>0.95924764890282133</c:v>
                </c:pt>
                <c:pt idx="29">
                  <c:v>0.94670846394984332</c:v>
                </c:pt>
                <c:pt idx="30">
                  <c:v>0.94043887147335425</c:v>
                </c:pt>
                <c:pt idx="31">
                  <c:v>0.93730407523510983</c:v>
                </c:pt>
                <c:pt idx="32">
                  <c:v>0.91536050156739812</c:v>
                </c:pt>
                <c:pt idx="33">
                  <c:v>0.86206896551724144</c:v>
                </c:pt>
                <c:pt idx="34">
                  <c:v>0.85266457680250796</c:v>
                </c:pt>
                <c:pt idx="35">
                  <c:v>0.83385579937304077</c:v>
                </c:pt>
                <c:pt idx="36">
                  <c:v>0.83385579937304077</c:v>
                </c:pt>
                <c:pt idx="37">
                  <c:v>0.82445141065830718</c:v>
                </c:pt>
                <c:pt idx="38">
                  <c:v>0.80877742946708464</c:v>
                </c:pt>
                <c:pt idx="39">
                  <c:v>0.80564263322884011</c:v>
                </c:pt>
                <c:pt idx="40">
                  <c:v>0.80250783699059569</c:v>
                </c:pt>
                <c:pt idx="41">
                  <c:v>0.78996865203761757</c:v>
                </c:pt>
                <c:pt idx="42">
                  <c:v>0.78369905956112851</c:v>
                </c:pt>
                <c:pt idx="43">
                  <c:v>0.77429467084639503</c:v>
                </c:pt>
                <c:pt idx="44">
                  <c:v>0.76489028213166144</c:v>
                </c:pt>
                <c:pt idx="45">
                  <c:v>0.7492163009404389</c:v>
                </c:pt>
                <c:pt idx="46">
                  <c:v>0.73667711598746088</c:v>
                </c:pt>
                <c:pt idx="47">
                  <c:v>0.73040752351097182</c:v>
                </c:pt>
                <c:pt idx="48">
                  <c:v>0.7178683385579937</c:v>
                </c:pt>
                <c:pt idx="49">
                  <c:v>0.69592476489028221</c:v>
                </c:pt>
                <c:pt idx="50">
                  <c:v>0.6739811912225705</c:v>
                </c:pt>
                <c:pt idx="51">
                  <c:v>0.63636363636363635</c:v>
                </c:pt>
                <c:pt idx="52">
                  <c:v>0.48589341692789972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1-4F43-9443-908BA83BB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  <c:max val="2.2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  <c:majorUnit val="0.4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9-4415-9B31-D293ABBB2176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9-4415-9B31-D293ABBB2176}"/>
              </c:ext>
            </c:extLst>
          </c:dPt>
          <c:cat>
            <c:strRef>
              <c:f>Лист1!$V$314:$V$366</c:f>
              <c:strCache>
                <c:ptCount val="53"/>
                <c:pt idx="0">
                  <c:v>Египет 1</c:v>
                </c:pt>
                <c:pt idx="1">
                  <c:v>Испания 2</c:v>
                </c:pt>
                <c:pt idx="2">
                  <c:v>Греция 3</c:v>
                </c:pt>
                <c:pt idx="3">
                  <c:v>Германия 4</c:v>
                </c:pt>
                <c:pt idx="4">
                  <c:v>Япония 5</c:v>
                </c:pt>
                <c:pt idx="5">
                  <c:v>Мир (в целом) 6</c:v>
                </c:pt>
                <c:pt idx="6">
                  <c:v>ЮАР 7</c:v>
                </c:pt>
                <c:pt idx="7">
                  <c:v>Малайзия 8</c:v>
                </c:pt>
                <c:pt idx="8">
                  <c:v>Ю․ Корея 9</c:v>
                </c:pt>
                <c:pt idx="9">
                  <c:v>Бразилия 10</c:v>
                </c:pt>
                <c:pt idx="10">
                  <c:v>Канада 11</c:v>
                </c:pt>
                <c:pt idx="11">
                  <c:v>Таиланд 12</c:v>
                </c:pt>
                <c:pt idx="12">
                  <c:v>Великобритания 13</c:v>
                </c:pt>
                <c:pt idx="13">
                  <c:v>Португалия 14</c:v>
                </c:pt>
                <c:pt idx="14">
                  <c:v>Австралия 15</c:v>
                </c:pt>
                <c:pt idx="15">
                  <c:v>Израиль 16</c:v>
                </c:pt>
                <c:pt idx="16">
                  <c:v>Старые страны ЕС 17</c:v>
                </c:pt>
                <c:pt idx="17">
                  <c:v>Польша 18</c:v>
                </c:pt>
                <c:pt idx="18">
                  <c:v>Перу 19</c:v>
                </c:pt>
                <c:pt idx="19">
                  <c:v>ОЭСР  20</c:v>
                </c:pt>
                <c:pt idx="20">
                  <c:v>Новые страны ЕС  21</c:v>
                </c:pt>
                <c:pt idx="21">
                  <c:v>Бельгия 22</c:v>
                </c:pt>
                <c:pt idx="22">
                  <c:v>Нидерланды 23</c:v>
                </c:pt>
                <c:pt idx="23">
                  <c:v>США 24</c:v>
                </c:pt>
                <c:pt idx="24">
                  <c:v>Колумбия 25</c:v>
                </c:pt>
                <c:pt idx="25">
                  <c:v>Австрия 26</c:v>
                </c:pt>
                <c:pt idx="26">
                  <c:v>ОАЭ 27</c:v>
                </c:pt>
                <c:pt idx="27">
                  <c:v>Шри-Ланка 28</c:v>
                </c:pt>
                <c:pt idx="28">
                  <c:v>Франция 29</c:v>
                </c:pt>
                <c:pt idx="29">
                  <c:v>Чехия 30</c:v>
                </c:pt>
                <c:pt idx="30">
                  <c:v>Венгрия 31</c:v>
                </c:pt>
                <c:pt idx="31">
                  <c:v>Болгария 32</c:v>
                </c:pt>
                <c:pt idx="32">
                  <c:v>Казахстан 33</c:v>
                </c:pt>
                <c:pt idx="33">
                  <c:v>Доминиканская Респ. 34</c:v>
                </c:pt>
                <c:pt idx="34">
                  <c:v>Швеция 35</c:v>
                </c:pt>
                <c:pt idx="35">
                  <c:v>Индонезия  36</c:v>
                </c:pt>
                <c:pt idx="36">
                  <c:v>Россия  37</c:v>
                </c:pt>
                <c:pt idx="37">
                  <c:v>Вьетнам 38</c:v>
                </c:pt>
                <c:pt idx="38">
                  <c:v>Чили 39</c:v>
                </c:pt>
                <c:pt idx="39">
                  <c:v>Индия  40</c:v>
                </c:pt>
                <c:pt idx="40">
                  <c:v>Италия 41</c:v>
                </c:pt>
                <c:pt idx="41">
                  <c:v>Тайвань  42</c:v>
                </c:pt>
                <c:pt idx="42">
                  <c:v>Иран 43</c:v>
                </c:pt>
                <c:pt idx="43">
                  <c:v>Турция 44</c:v>
                </c:pt>
                <c:pt idx="44">
                  <c:v>Мексика 45</c:v>
                </c:pt>
                <c:pt idx="45">
                  <c:v>Аргентина 46</c:v>
                </c:pt>
                <c:pt idx="46">
                  <c:v>Сербия 47</c:v>
                </c:pt>
                <c:pt idx="47">
                  <c:v>Азербайджан 48</c:v>
                </c:pt>
                <c:pt idx="48">
                  <c:v>Китай 49</c:v>
                </c:pt>
                <c:pt idx="49">
                  <c:v>Саудовская Аравия 50</c:v>
                </c:pt>
                <c:pt idx="50">
                  <c:v>Белоруссия 51</c:v>
                </c:pt>
                <c:pt idx="51">
                  <c:v>Румыния 52</c:v>
                </c:pt>
                <c:pt idx="52">
                  <c:v>Алжир 53</c:v>
                </c:pt>
              </c:strCache>
            </c:strRef>
          </c:cat>
          <c:val>
            <c:numRef>
              <c:f>Лист1!$W$314:$W$366</c:f>
              <c:numCache>
                <c:formatCode>0.00</c:formatCode>
                <c:ptCount val="53"/>
                <c:pt idx="0">
                  <c:v>2.1672727272727275</c:v>
                </c:pt>
                <c:pt idx="1">
                  <c:v>1.9672727272727273</c:v>
                </c:pt>
                <c:pt idx="2">
                  <c:v>1.9163636363636363</c:v>
                </c:pt>
                <c:pt idx="3">
                  <c:v>1.5854545454545457</c:v>
                </c:pt>
                <c:pt idx="4">
                  <c:v>1.570909090909091</c:v>
                </c:pt>
                <c:pt idx="5">
                  <c:v>1.5527272727272725</c:v>
                </c:pt>
                <c:pt idx="6">
                  <c:v>1.530909090909091</c:v>
                </c:pt>
                <c:pt idx="7">
                  <c:v>1.5163636363636364</c:v>
                </c:pt>
                <c:pt idx="8">
                  <c:v>1.469090909090909</c:v>
                </c:pt>
                <c:pt idx="9">
                  <c:v>1.458181818181818</c:v>
                </c:pt>
                <c:pt idx="10">
                  <c:v>1.4472727272727273</c:v>
                </c:pt>
                <c:pt idx="11">
                  <c:v>1.4036363636363636</c:v>
                </c:pt>
                <c:pt idx="12">
                  <c:v>1.3745454545454545</c:v>
                </c:pt>
                <c:pt idx="13">
                  <c:v>1.3672727272727272</c:v>
                </c:pt>
                <c:pt idx="14">
                  <c:v>1.3527272727272728</c:v>
                </c:pt>
                <c:pt idx="15">
                  <c:v>1.3490909090909091</c:v>
                </c:pt>
                <c:pt idx="16">
                  <c:v>1.3163636363636364</c:v>
                </c:pt>
                <c:pt idx="17">
                  <c:v>1.3163636363636364</c:v>
                </c:pt>
                <c:pt idx="18">
                  <c:v>1.2981818181818181</c:v>
                </c:pt>
                <c:pt idx="19">
                  <c:v>1.2945454545454547</c:v>
                </c:pt>
                <c:pt idx="20">
                  <c:v>1.2945454545454547</c:v>
                </c:pt>
                <c:pt idx="21">
                  <c:v>1.2581818181818181</c:v>
                </c:pt>
                <c:pt idx="22">
                  <c:v>1.24</c:v>
                </c:pt>
                <c:pt idx="23">
                  <c:v>1.2</c:v>
                </c:pt>
                <c:pt idx="24">
                  <c:v>1.1890909090909092</c:v>
                </c:pt>
                <c:pt idx="25">
                  <c:v>1.1818181818181819</c:v>
                </c:pt>
                <c:pt idx="26">
                  <c:v>1.1454545454545455</c:v>
                </c:pt>
                <c:pt idx="27">
                  <c:v>1.1345454545454545</c:v>
                </c:pt>
                <c:pt idx="28">
                  <c:v>1.1200000000000001</c:v>
                </c:pt>
                <c:pt idx="29">
                  <c:v>1.1163636363636362</c:v>
                </c:pt>
                <c:pt idx="30">
                  <c:v>1.1163636363636362</c:v>
                </c:pt>
                <c:pt idx="31">
                  <c:v>1.1127272727272728</c:v>
                </c:pt>
                <c:pt idx="32">
                  <c:v>1.1054545454545455</c:v>
                </c:pt>
                <c:pt idx="33">
                  <c:v>1.0909090909090908</c:v>
                </c:pt>
                <c:pt idx="34">
                  <c:v>1.0727272727272728</c:v>
                </c:pt>
                <c:pt idx="35">
                  <c:v>1.0327272727272727</c:v>
                </c:pt>
                <c:pt idx="36">
                  <c:v>1</c:v>
                </c:pt>
                <c:pt idx="37">
                  <c:v>0.96363636363636362</c:v>
                </c:pt>
                <c:pt idx="38">
                  <c:v>0.96000000000000008</c:v>
                </c:pt>
                <c:pt idx="39">
                  <c:v>0.91636363636363638</c:v>
                </c:pt>
                <c:pt idx="40">
                  <c:v>0.91636363636363638</c:v>
                </c:pt>
                <c:pt idx="41">
                  <c:v>0.91272727272727261</c:v>
                </c:pt>
                <c:pt idx="42">
                  <c:v>0.90545454545454551</c:v>
                </c:pt>
                <c:pt idx="43">
                  <c:v>0.90545454545454551</c:v>
                </c:pt>
                <c:pt idx="44">
                  <c:v>0.88363636363636366</c:v>
                </c:pt>
                <c:pt idx="45">
                  <c:v>0.86181818181818182</c:v>
                </c:pt>
                <c:pt idx="46">
                  <c:v>0.84</c:v>
                </c:pt>
                <c:pt idx="47">
                  <c:v>0.80363636363636359</c:v>
                </c:pt>
                <c:pt idx="48">
                  <c:v>0.7599999999999999</c:v>
                </c:pt>
                <c:pt idx="49">
                  <c:v>0.7599999999999999</c:v>
                </c:pt>
                <c:pt idx="50">
                  <c:v>0.72</c:v>
                </c:pt>
                <c:pt idx="51">
                  <c:v>0.61454545454545451</c:v>
                </c:pt>
                <c:pt idx="52">
                  <c:v>0.56727272727272726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9-4415-9B31-D293ABBB2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2009-2023</a:t>
            </a:r>
          </a:p>
        </c:rich>
      </c:tx>
      <c:layout>
        <c:manualLayout>
          <c:xMode val="edge"/>
          <c:yMode val="edge"/>
          <c:x val="0.40479075479267479"/>
          <c:y val="2.45677481090831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2-48B6-B2E3-5C3D8A17DCCB}"/>
              </c:ext>
            </c:extLst>
          </c:dPt>
          <c:cat>
            <c:strRef>
              <c:f>Лист1!$V$252:$V$304</c:f>
              <c:strCache>
                <c:ptCount val="53"/>
                <c:pt idx="0">
                  <c:v>Ю․ Корея 1</c:v>
                </c:pt>
                <c:pt idx="1">
                  <c:v>Япония 2</c:v>
                </c:pt>
                <c:pt idx="2">
                  <c:v>Мир (в целом) 3</c:v>
                </c:pt>
                <c:pt idx="3">
                  <c:v>Испания 4</c:v>
                </c:pt>
                <c:pt idx="4">
                  <c:v>Австралия 5</c:v>
                </c:pt>
                <c:pt idx="5">
                  <c:v>Малайзия 6</c:v>
                </c:pt>
                <c:pt idx="6">
                  <c:v>Таиланд 7</c:v>
                </c:pt>
                <c:pt idx="7">
                  <c:v>Египет 8</c:v>
                </c:pt>
                <c:pt idx="8">
                  <c:v>Канада 9</c:v>
                </c:pt>
                <c:pt idx="9">
                  <c:v>Китай 10</c:v>
                </c:pt>
                <c:pt idx="10">
                  <c:v>Германия 11</c:v>
                </c:pt>
                <c:pt idx="11">
                  <c:v>Индонезия  12</c:v>
                </c:pt>
                <c:pt idx="12">
                  <c:v>Шри-Ланка 13</c:v>
                </c:pt>
                <c:pt idx="13">
                  <c:v>Израиль 14</c:v>
                </c:pt>
                <c:pt idx="14">
                  <c:v>Чехия 15</c:v>
                </c:pt>
                <c:pt idx="15">
                  <c:v>Вьетнам 16</c:v>
                </c:pt>
                <c:pt idx="16">
                  <c:v>ОЭСР  17</c:v>
                </c:pt>
                <c:pt idx="17">
                  <c:v>Перу 18</c:v>
                </c:pt>
                <c:pt idx="18">
                  <c:v>Бельгия 19</c:v>
                </c:pt>
                <c:pt idx="19">
                  <c:v>Индия  20</c:v>
                </c:pt>
                <c:pt idx="20">
                  <c:v>Австрия 21</c:v>
                </c:pt>
                <c:pt idx="21">
                  <c:v>Старые страны ЕС 22</c:v>
                </c:pt>
                <c:pt idx="22">
                  <c:v>Новые страны ЕС  23</c:v>
                </c:pt>
                <c:pt idx="23">
                  <c:v>Доминиканская Респ. 24</c:v>
                </c:pt>
                <c:pt idx="24">
                  <c:v>Бразилия 25</c:v>
                </c:pt>
                <c:pt idx="25">
                  <c:v>Швеция 26</c:v>
                </c:pt>
                <c:pt idx="26">
                  <c:v>Казахстан 27</c:v>
                </c:pt>
                <c:pt idx="27">
                  <c:v>ЮАР 28</c:v>
                </c:pt>
                <c:pt idx="28">
                  <c:v>Колумбия 29</c:v>
                </c:pt>
                <c:pt idx="29">
                  <c:v>Франция 30</c:v>
                </c:pt>
                <c:pt idx="30">
                  <c:v>Польша 31</c:v>
                </c:pt>
                <c:pt idx="31">
                  <c:v>Нидерланды 32</c:v>
                </c:pt>
                <c:pt idx="32">
                  <c:v>Венгрия 33</c:v>
                </c:pt>
                <c:pt idx="33">
                  <c:v>Турция 34</c:v>
                </c:pt>
                <c:pt idx="34">
                  <c:v>Иран 35</c:v>
                </c:pt>
                <c:pt idx="35">
                  <c:v>США 36</c:v>
                </c:pt>
                <c:pt idx="36">
                  <c:v>ОАЭ 37</c:v>
                </c:pt>
                <c:pt idx="37">
                  <c:v>Португалия 38</c:v>
                </c:pt>
                <c:pt idx="38">
                  <c:v>Болгария 39</c:v>
                </c:pt>
                <c:pt idx="39">
                  <c:v>Великобритания 40</c:v>
                </c:pt>
                <c:pt idx="40">
                  <c:v>Белоруссия 41</c:v>
                </c:pt>
                <c:pt idx="41">
                  <c:v>Чили 42</c:v>
                </c:pt>
                <c:pt idx="42">
                  <c:v>Греция 43</c:v>
                </c:pt>
                <c:pt idx="43">
                  <c:v>Тайвань  44</c:v>
                </c:pt>
                <c:pt idx="44">
                  <c:v>Россия  45</c:v>
                </c:pt>
                <c:pt idx="45">
                  <c:v>Алжир 46</c:v>
                </c:pt>
                <c:pt idx="46">
                  <c:v>Мексика 47</c:v>
                </c:pt>
                <c:pt idx="47">
                  <c:v>Саудовская Аравия 48</c:v>
                </c:pt>
                <c:pt idx="48">
                  <c:v>Италия 49</c:v>
                </c:pt>
                <c:pt idx="49">
                  <c:v>Румыния 50</c:v>
                </c:pt>
                <c:pt idx="50">
                  <c:v>Азербайджан 51</c:v>
                </c:pt>
                <c:pt idx="51">
                  <c:v>Сербия 52</c:v>
                </c:pt>
                <c:pt idx="52">
                  <c:v>Аргентина 53</c:v>
                </c:pt>
              </c:strCache>
            </c:strRef>
          </c:cat>
          <c:val>
            <c:numRef>
              <c:f>Лист1!$W$252:$W$304</c:f>
              <c:numCache>
                <c:formatCode>0.00</c:formatCode>
                <c:ptCount val="53"/>
                <c:pt idx="0">
                  <c:v>2.0847457627118646</c:v>
                </c:pt>
                <c:pt idx="1">
                  <c:v>1.7966101694915255</c:v>
                </c:pt>
                <c:pt idx="2">
                  <c:v>1.7796610169491527</c:v>
                </c:pt>
                <c:pt idx="3">
                  <c:v>1.745762711864407</c:v>
                </c:pt>
                <c:pt idx="4">
                  <c:v>1.6271186440677967</c:v>
                </c:pt>
                <c:pt idx="5">
                  <c:v>1.6271186440677967</c:v>
                </c:pt>
                <c:pt idx="6">
                  <c:v>1.5762711864406782</c:v>
                </c:pt>
                <c:pt idx="7">
                  <c:v>1.5593220338983051</c:v>
                </c:pt>
                <c:pt idx="8">
                  <c:v>1.5593220338983051</c:v>
                </c:pt>
                <c:pt idx="9">
                  <c:v>1.5084745762711866</c:v>
                </c:pt>
                <c:pt idx="10">
                  <c:v>1.5084745762711866</c:v>
                </c:pt>
                <c:pt idx="11">
                  <c:v>1.4576271186440679</c:v>
                </c:pt>
                <c:pt idx="12">
                  <c:v>1.423728813559322</c:v>
                </c:pt>
                <c:pt idx="13">
                  <c:v>1.4067796610169492</c:v>
                </c:pt>
                <c:pt idx="14">
                  <c:v>1.3898305084745763</c:v>
                </c:pt>
                <c:pt idx="15">
                  <c:v>1.3898305084745763</c:v>
                </c:pt>
                <c:pt idx="16">
                  <c:v>1.3728813559322035</c:v>
                </c:pt>
                <c:pt idx="17">
                  <c:v>1.3728813559322035</c:v>
                </c:pt>
                <c:pt idx="18">
                  <c:v>1.3559322033898307</c:v>
                </c:pt>
                <c:pt idx="19">
                  <c:v>1.3389830508474578</c:v>
                </c:pt>
                <c:pt idx="20">
                  <c:v>1.2881355932203391</c:v>
                </c:pt>
                <c:pt idx="21">
                  <c:v>1.2711864406779663</c:v>
                </c:pt>
                <c:pt idx="22">
                  <c:v>1.2711864406779663</c:v>
                </c:pt>
                <c:pt idx="23">
                  <c:v>1.2711864406779663</c:v>
                </c:pt>
                <c:pt idx="24">
                  <c:v>1.2033898305084745</c:v>
                </c:pt>
                <c:pt idx="25">
                  <c:v>1.2033898305084745</c:v>
                </c:pt>
                <c:pt idx="26">
                  <c:v>1.1864406779661016</c:v>
                </c:pt>
                <c:pt idx="27">
                  <c:v>1.1864406779661016</c:v>
                </c:pt>
                <c:pt idx="28">
                  <c:v>1.1864406779661016</c:v>
                </c:pt>
                <c:pt idx="29">
                  <c:v>1.1864406779661016</c:v>
                </c:pt>
                <c:pt idx="30">
                  <c:v>1.1864406779661016</c:v>
                </c:pt>
                <c:pt idx="31">
                  <c:v>1.1694915254237288</c:v>
                </c:pt>
                <c:pt idx="32">
                  <c:v>1.152542372881356</c:v>
                </c:pt>
                <c:pt idx="33">
                  <c:v>1.1355932203389831</c:v>
                </c:pt>
                <c:pt idx="34">
                  <c:v>1.1186440677966103</c:v>
                </c:pt>
                <c:pt idx="35">
                  <c:v>1.1186440677966103</c:v>
                </c:pt>
                <c:pt idx="36">
                  <c:v>1.1016949152542375</c:v>
                </c:pt>
                <c:pt idx="37">
                  <c:v>1.1016949152542375</c:v>
                </c:pt>
                <c:pt idx="38">
                  <c:v>1.1016949152542375</c:v>
                </c:pt>
                <c:pt idx="39">
                  <c:v>1.0847457627118644</c:v>
                </c:pt>
                <c:pt idx="40">
                  <c:v>1.0677966101694916</c:v>
                </c:pt>
                <c:pt idx="41">
                  <c:v>1.0677966101694916</c:v>
                </c:pt>
                <c:pt idx="42">
                  <c:v>1.0677966101694916</c:v>
                </c:pt>
                <c:pt idx="43">
                  <c:v>1.0169491525423728</c:v>
                </c:pt>
                <c:pt idx="44">
                  <c:v>1</c:v>
                </c:pt>
                <c:pt idx="45">
                  <c:v>0.96610169491525422</c:v>
                </c:pt>
                <c:pt idx="46">
                  <c:v>0.91525423728813571</c:v>
                </c:pt>
                <c:pt idx="47">
                  <c:v>0.83050847457627119</c:v>
                </c:pt>
                <c:pt idx="48">
                  <c:v>0.81355932203389836</c:v>
                </c:pt>
                <c:pt idx="49">
                  <c:v>0.79661016949152541</c:v>
                </c:pt>
                <c:pt idx="50">
                  <c:v>0.76271186440677974</c:v>
                </c:pt>
                <c:pt idx="51">
                  <c:v>0.76271186440677974</c:v>
                </c:pt>
                <c:pt idx="52">
                  <c:v>0.6271186440677966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12-48B6-B2E3-5C3D8A17D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098752"/>
        <c:axId val="455100288"/>
      </c:barChart>
      <c:catAx>
        <c:axId val="4550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5100288"/>
        <c:crosses val="autoZero"/>
        <c:auto val="1"/>
        <c:lblAlgn val="ctr"/>
        <c:lblOffset val="100"/>
        <c:tickLblSkip val="1"/>
        <c:noMultiLvlLbl val="0"/>
      </c:catAx>
      <c:valAx>
        <c:axId val="455100288"/>
        <c:scaling>
          <c:orientation val="minMax"/>
          <c:max val="2.2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509875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t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/>
              <a:t>1996-2008</a:t>
            </a:r>
            <a:endParaRPr lang="ru-RU"/>
          </a:p>
        </c:rich>
      </c:tx>
      <c:layout>
        <c:manualLayout>
          <c:xMode val="edge"/>
          <c:yMode val="edge"/>
          <c:x val="0.42021336754996552"/>
          <c:y val="0.1317491228070175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514609941516718E-2"/>
          <c:y val="2.9899553571428573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B7-46DD-A835-0A50DD74FEE3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B7-46DD-A835-0A50DD74FEE3}"/>
              </c:ext>
            </c:extLst>
          </c:dPt>
          <c:cat>
            <c:strRef>
              <c:f>Лист1!$Q$252:$Q$304</c:f>
              <c:strCache>
                <c:ptCount val="53"/>
                <c:pt idx="0">
                  <c:v>Израиль 1</c:v>
                </c:pt>
                <c:pt idx="1">
                  <c:v>Тайвань  2</c:v>
                </c:pt>
                <c:pt idx="2">
                  <c:v>Австрия 3</c:v>
                </c:pt>
                <c:pt idx="3">
                  <c:v>ОАЭ 4</c:v>
                </c:pt>
                <c:pt idx="4">
                  <c:v>Ю․ Корея 5</c:v>
                </c:pt>
                <c:pt idx="5">
                  <c:v>Япония 6</c:v>
                </c:pt>
                <c:pt idx="6">
                  <c:v>Малайзия 7</c:v>
                </c:pt>
                <c:pt idx="7">
                  <c:v>Германия 8</c:v>
                </c:pt>
                <c:pt idx="8">
                  <c:v>Великобритания 9</c:v>
                </c:pt>
                <c:pt idx="9">
                  <c:v>Мир (в целом) 10</c:v>
                </c:pt>
                <c:pt idx="10">
                  <c:v>Бразилия 11</c:v>
                </c:pt>
                <c:pt idx="11">
                  <c:v>Египет 12</c:v>
                </c:pt>
                <c:pt idx="12">
                  <c:v>ОЭСР  13</c:v>
                </c:pt>
                <c:pt idx="13">
                  <c:v>Китай 14</c:v>
                </c:pt>
                <c:pt idx="14">
                  <c:v>Таиланд 15</c:v>
                </c:pt>
                <c:pt idx="15">
                  <c:v>Чехия 16</c:v>
                </c:pt>
                <c:pt idx="16">
                  <c:v>Старые страны ЕС 17</c:v>
                </c:pt>
                <c:pt idx="17">
                  <c:v>США 18</c:v>
                </c:pt>
                <c:pt idx="18">
                  <c:v>Индонезия  19</c:v>
                </c:pt>
                <c:pt idx="19">
                  <c:v>Нидерланды 20</c:v>
                </c:pt>
                <c:pt idx="20">
                  <c:v>Бельгия 21</c:v>
                </c:pt>
                <c:pt idx="21">
                  <c:v>Перу 22</c:v>
                </c:pt>
                <c:pt idx="22">
                  <c:v>Португалия 23</c:v>
                </c:pt>
                <c:pt idx="23">
                  <c:v>Новые страны ЕС  24</c:v>
                </c:pt>
                <c:pt idx="24">
                  <c:v>Индия  25</c:v>
                </c:pt>
                <c:pt idx="25">
                  <c:v>Швеция 26</c:v>
                </c:pt>
                <c:pt idx="26">
                  <c:v>Польша 27</c:v>
                </c:pt>
                <c:pt idx="27">
                  <c:v>Франция 28</c:v>
                </c:pt>
                <c:pt idx="28">
                  <c:v>Вьетнам 29</c:v>
                </c:pt>
                <c:pt idx="29">
                  <c:v>Иран 30</c:v>
                </c:pt>
                <c:pt idx="30">
                  <c:v>Испания 31</c:v>
                </c:pt>
                <c:pt idx="31">
                  <c:v>Казахстан 32</c:v>
                </c:pt>
                <c:pt idx="32">
                  <c:v>Болгария 33</c:v>
                </c:pt>
                <c:pt idx="33">
                  <c:v>Австралия 34</c:v>
                </c:pt>
                <c:pt idx="34">
                  <c:v>Алжир 35</c:v>
                </c:pt>
                <c:pt idx="35">
                  <c:v>ЮАР 36</c:v>
                </c:pt>
                <c:pt idx="36">
                  <c:v>Венгрия 37</c:v>
                </c:pt>
                <c:pt idx="37">
                  <c:v>Колумбия 38</c:v>
                </c:pt>
                <c:pt idx="38">
                  <c:v>Белоруссия 39</c:v>
                </c:pt>
                <c:pt idx="39">
                  <c:v>Шри-Ланка 40</c:v>
                </c:pt>
                <c:pt idx="40">
                  <c:v>Канада 41</c:v>
                </c:pt>
                <c:pt idx="41">
                  <c:v>Мексика 42</c:v>
                </c:pt>
                <c:pt idx="42">
                  <c:v>Россия  43</c:v>
                </c:pt>
                <c:pt idx="43">
                  <c:v>Чили 44</c:v>
                </c:pt>
                <c:pt idx="44">
                  <c:v>Италия 45</c:v>
                </c:pt>
                <c:pt idx="45">
                  <c:v>Румыния 46</c:v>
                </c:pt>
                <c:pt idx="46">
                  <c:v>Доминиканская Респ. 47</c:v>
                </c:pt>
                <c:pt idx="47">
                  <c:v>Греция 48</c:v>
                </c:pt>
                <c:pt idx="48">
                  <c:v>Сербия 49</c:v>
                </c:pt>
                <c:pt idx="49">
                  <c:v>Азербайджан 50</c:v>
                </c:pt>
                <c:pt idx="50">
                  <c:v>Саудовская Аравия 51</c:v>
                </c:pt>
                <c:pt idx="51">
                  <c:v>Турция 52</c:v>
                </c:pt>
                <c:pt idx="52">
                  <c:v>Аргентина 53</c:v>
                </c:pt>
              </c:strCache>
            </c:strRef>
          </c:cat>
          <c:val>
            <c:numRef>
              <c:f>Лист1!$R$252:$R$304</c:f>
              <c:numCache>
                <c:formatCode>0.00</c:formatCode>
                <c:ptCount val="53"/>
                <c:pt idx="0">
                  <c:v>3.0175438596491229</c:v>
                </c:pt>
                <c:pt idx="1">
                  <c:v>2.5614035087719298</c:v>
                </c:pt>
                <c:pt idx="2">
                  <c:v>2.3684210526315792</c:v>
                </c:pt>
                <c:pt idx="3">
                  <c:v>2.2105263157894739</c:v>
                </c:pt>
                <c:pt idx="4">
                  <c:v>2.192982456140351</c:v>
                </c:pt>
                <c:pt idx="5">
                  <c:v>2.1754385964912282</c:v>
                </c:pt>
                <c:pt idx="6">
                  <c:v>1.9122807017543864</c:v>
                </c:pt>
                <c:pt idx="7">
                  <c:v>1.736842105263158</c:v>
                </c:pt>
                <c:pt idx="8">
                  <c:v>1.7017543859649125</c:v>
                </c:pt>
                <c:pt idx="9">
                  <c:v>1.6666666666666667</c:v>
                </c:pt>
                <c:pt idx="10">
                  <c:v>1.6666666666666667</c:v>
                </c:pt>
                <c:pt idx="11">
                  <c:v>1.6140350877192984</c:v>
                </c:pt>
                <c:pt idx="12">
                  <c:v>1.5263157894736843</c:v>
                </c:pt>
                <c:pt idx="13">
                  <c:v>1.5087719298245614</c:v>
                </c:pt>
                <c:pt idx="14">
                  <c:v>1.5087719298245614</c:v>
                </c:pt>
                <c:pt idx="15">
                  <c:v>1.4736842105263159</c:v>
                </c:pt>
                <c:pt idx="16">
                  <c:v>1.3684210526315792</c:v>
                </c:pt>
                <c:pt idx="17">
                  <c:v>1.3508771929824563</c:v>
                </c:pt>
                <c:pt idx="18">
                  <c:v>1.3508771929824563</c:v>
                </c:pt>
                <c:pt idx="19">
                  <c:v>1.3333333333333335</c:v>
                </c:pt>
                <c:pt idx="20">
                  <c:v>1.2982456140350878</c:v>
                </c:pt>
                <c:pt idx="21">
                  <c:v>1.2807017543859649</c:v>
                </c:pt>
                <c:pt idx="22">
                  <c:v>1.2631578947368423</c:v>
                </c:pt>
                <c:pt idx="23">
                  <c:v>1.2631578947368423</c:v>
                </c:pt>
                <c:pt idx="24">
                  <c:v>1.2456140350877194</c:v>
                </c:pt>
                <c:pt idx="25">
                  <c:v>1.192982456140351</c:v>
                </c:pt>
                <c:pt idx="26">
                  <c:v>1.192982456140351</c:v>
                </c:pt>
                <c:pt idx="27">
                  <c:v>1.1754385964912282</c:v>
                </c:pt>
                <c:pt idx="28">
                  <c:v>1.1754385964912282</c:v>
                </c:pt>
                <c:pt idx="29">
                  <c:v>1.1578947368421053</c:v>
                </c:pt>
                <c:pt idx="30">
                  <c:v>1.1578947368421053</c:v>
                </c:pt>
                <c:pt idx="31">
                  <c:v>1.1403508771929827</c:v>
                </c:pt>
                <c:pt idx="32">
                  <c:v>1.1403508771929827</c:v>
                </c:pt>
                <c:pt idx="33">
                  <c:v>1.1052631578947369</c:v>
                </c:pt>
                <c:pt idx="34">
                  <c:v>1.1052631578947369</c:v>
                </c:pt>
                <c:pt idx="35">
                  <c:v>1.0877192982456141</c:v>
                </c:pt>
                <c:pt idx="36">
                  <c:v>1.0877192982456141</c:v>
                </c:pt>
                <c:pt idx="37">
                  <c:v>1.0701754385964912</c:v>
                </c:pt>
                <c:pt idx="38">
                  <c:v>1.0526315789473684</c:v>
                </c:pt>
                <c:pt idx="39">
                  <c:v>1.0526315789473684</c:v>
                </c:pt>
                <c:pt idx="40">
                  <c:v>1.0350877192982457</c:v>
                </c:pt>
                <c:pt idx="41">
                  <c:v>1.0175438596491229</c:v>
                </c:pt>
                <c:pt idx="42">
                  <c:v>1</c:v>
                </c:pt>
                <c:pt idx="43">
                  <c:v>1</c:v>
                </c:pt>
                <c:pt idx="44">
                  <c:v>0.9649122807017545</c:v>
                </c:pt>
                <c:pt idx="45">
                  <c:v>0.9649122807017545</c:v>
                </c:pt>
                <c:pt idx="46">
                  <c:v>0.91228070175438603</c:v>
                </c:pt>
                <c:pt idx="47">
                  <c:v>0.89473684210526327</c:v>
                </c:pt>
                <c:pt idx="48">
                  <c:v>0.82456140350877194</c:v>
                </c:pt>
                <c:pt idx="49">
                  <c:v>0.78947368421052644</c:v>
                </c:pt>
                <c:pt idx="50">
                  <c:v>0.78947368421052644</c:v>
                </c:pt>
                <c:pt idx="51">
                  <c:v>0.77192982456140358</c:v>
                </c:pt>
                <c:pt idx="52">
                  <c:v>0.70175438596491235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B7-46DD-A835-0A50DD74F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673152"/>
        <c:axId val="454674688"/>
      </c:barChart>
      <c:catAx>
        <c:axId val="4546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4674688"/>
        <c:crosses val="autoZero"/>
        <c:auto val="1"/>
        <c:lblAlgn val="ctr"/>
        <c:lblOffset val="100"/>
        <c:tickLblSkip val="1"/>
        <c:noMultiLvlLbl val="0"/>
      </c:catAx>
      <c:valAx>
        <c:axId val="454674688"/>
        <c:scaling>
          <c:orientation val="minMax"/>
          <c:max val="3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467315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t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15479976473987E-2"/>
          <c:y val="2.2471638636850522E-2"/>
          <c:w val="0.91483348985046598"/>
          <c:h val="0.728985961817013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A-4267-BBC1-9628AE291E9F}"/>
              </c:ext>
            </c:extLst>
          </c:dPt>
          <c:dPt>
            <c:idx val="22"/>
            <c:invertIfNegative val="0"/>
            <c:bubble3D val="0"/>
            <c:spPr>
              <a:solidFill>
                <a:srgbClr val="20E8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6A-4267-BBC1-9628AE291E9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6A-4267-BBC1-9628AE291E9F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6A-4267-BBC1-9628AE291E9F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6A-4267-BBC1-9628AE291E9F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86A-4267-BBC1-9628AE291E9F}"/>
              </c:ext>
            </c:extLst>
          </c:dPt>
          <c:dPt>
            <c:idx val="5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86A-4267-BBC1-9628AE291E9F}"/>
              </c:ext>
            </c:extLst>
          </c:dPt>
          <c:cat>
            <c:strRef>
              <c:f>Инфляция!$I$69:$I$121</c:f>
              <c:strCache>
                <c:ptCount val="53"/>
                <c:pt idx="0">
                  <c:v>Япония   1</c:v>
                </c:pt>
                <c:pt idx="1">
                  <c:v>Тайвань  2</c:v>
                </c:pt>
                <c:pt idx="2">
                  <c:v>Китай  3</c:v>
                </c:pt>
                <c:pt idx="3">
                  <c:v>Швеция  4</c:v>
                </c:pt>
                <c:pt idx="4">
                  <c:v>Азербайджан  5</c:v>
                </c:pt>
                <c:pt idx="5">
                  <c:v>Германия  6</c:v>
                </c:pt>
                <c:pt idx="6">
                  <c:v>Канада  7</c:v>
                </c:pt>
                <c:pt idx="7">
                  <c:v>Чили  8</c:v>
                </c:pt>
                <c:pt idx="8">
                  <c:v>Ю․ Корея  9</c:v>
                </c:pt>
                <c:pt idx="9">
                  <c:v>Австралия  10</c:v>
                </c:pt>
                <c:pt idx="10">
                  <c:v>Франция  11</c:v>
                </c:pt>
                <c:pt idx="11">
                  <c:v>Бельгия  12</c:v>
                </c:pt>
                <c:pt idx="12">
                  <c:v>Греция  13</c:v>
                </c:pt>
                <c:pt idx="13">
                  <c:v>Таиланд  14</c:v>
                </c:pt>
                <c:pt idx="14">
                  <c:v>Аргентина  15</c:v>
                </c:pt>
                <c:pt idx="15">
                  <c:v>США  16</c:v>
                </c:pt>
                <c:pt idx="16">
                  <c:v>Индия  17</c:v>
                </c:pt>
                <c:pt idx="17">
                  <c:v>Саудовская Аравия  18</c:v>
                </c:pt>
                <c:pt idx="18">
                  <c:v>Испания  19</c:v>
                </c:pt>
                <c:pt idx="19">
                  <c:v>Чехия  20</c:v>
                </c:pt>
                <c:pt idx="20">
                  <c:v>Перу  21</c:v>
                </c:pt>
                <c:pt idx="21">
                  <c:v>Великобритания  22</c:v>
                </c:pt>
                <c:pt idx="22">
                  <c:v>Польша   23</c:v>
                </c:pt>
                <c:pt idx="23">
                  <c:v>Австрия  24</c:v>
                </c:pt>
                <c:pt idx="24">
                  <c:v>Новые страны ЕС   25</c:v>
                </c:pt>
                <c:pt idx="25">
                  <c:v>Малайзия  26</c:v>
                </c:pt>
                <c:pt idx="26">
                  <c:v>Доминиканская Респ.  27</c:v>
                </c:pt>
                <c:pt idx="27">
                  <c:v>ОАЭ  28</c:v>
                </c:pt>
                <c:pt idx="28">
                  <c:v>Вьетнам    29</c:v>
                </c:pt>
                <c:pt idx="29">
                  <c:v>Италия   30</c:v>
                </c:pt>
                <c:pt idx="30">
                  <c:v>ОЭСР  31</c:v>
                </c:pt>
                <c:pt idx="31">
                  <c:v>Старые страны ЕС  32</c:v>
                </c:pt>
                <c:pt idx="32">
                  <c:v>Нидерланды  33</c:v>
                </c:pt>
                <c:pt idx="33">
                  <c:v>Португалия  34</c:v>
                </c:pt>
                <c:pt idx="34">
                  <c:v>Шри-Ланка  35</c:v>
                </c:pt>
                <c:pt idx="35">
                  <c:v>Египет   36</c:v>
                </c:pt>
                <c:pt idx="36">
                  <c:v>Израиль  37</c:v>
                </c:pt>
                <c:pt idx="37">
                  <c:v>Мир  38</c:v>
                </c:pt>
                <c:pt idx="38">
                  <c:v>Мексика  39</c:v>
                </c:pt>
                <c:pt idx="39">
                  <c:v>Колумбия   40</c:v>
                </c:pt>
                <c:pt idx="40">
                  <c:v>Болгария   41</c:v>
                </c:pt>
                <c:pt idx="41">
                  <c:v>Казахстан   42</c:v>
                </c:pt>
                <c:pt idx="42">
                  <c:v>Румыния  43</c:v>
                </c:pt>
                <c:pt idx="43">
                  <c:v>ЮАР   44</c:v>
                </c:pt>
                <c:pt idx="44">
                  <c:v>Алжир  45</c:v>
                </c:pt>
                <c:pt idx="45">
                  <c:v>Венгрия   46</c:v>
                </c:pt>
                <c:pt idx="46">
                  <c:v>Индонезия   47</c:v>
                </c:pt>
                <c:pt idx="47">
                  <c:v>Россия  48</c:v>
                </c:pt>
                <c:pt idx="48">
                  <c:v>Иран  49</c:v>
                </c:pt>
                <c:pt idx="49">
                  <c:v>Сербия  50</c:v>
                </c:pt>
                <c:pt idx="50">
                  <c:v>Бразилия  51</c:v>
                </c:pt>
                <c:pt idx="51">
                  <c:v>Турция  52</c:v>
                </c:pt>
                <c:pt idx="52">
                  <c:v>Белоруссия  53</c:v>
                </c:pt>
              </c:strCache>
            </c:strRef>
          </c:cat>
          <c:val>
            <c:numRef>
              <c:f>Инфляция!$J$69:$J$121</c:f>
              <c:numCache>
                <c:formatCode>0.00</c:formatCode>
                <c:ptCount val="53"/>
                <c:pt idx="0">
                  <c:v>-0.26315789473684209</c:v>
                </c:pt>
                <c:pt idx="1">
                  <c:v>-4.2105263157894743E-2</c:v>
                </c:pt>
                <c:pt idx="2">
                  <c:v>0.15789473684210525</c:v>
                </c:pt>
                <c:pt idx="3">
                  <c:v>0.15789473684210525</c:v>
                </c:pt>
                <c:pt idx="4">
                  <c:v>0.2105263157894737</c:v>
                </c:pt>
                <c:pt idx="5">
                  <c:v>0.2105263157894737</c:v>
                </c:pt>
                <c:pt idx="6">
                  <c:v>0.23684210526315791</c:v>
                </c:pt>
                <c:pt idx="7">
                  <c:v>0.23684210526315791</c:v>
                </c:pt>
                <c:pt idx="8">
                  <c:v>0.26315789473684209</c:v>
                </c:pt>
                <c:pt idx="9">
                  <c:v>0.26315789473684209</c:v>
                </c:pt>
                <c:pt idx="10">
                  <c:v>0.26315789473684209</c:v>
                </c:pt>
                <c:pt idx="11">
                  <c:v>0.26315789473684209</c:v>
                </c:pt>
                <c:pt idx="12">
                  <c:v>0.26315789473684209</c:v>
                </c:pt>
                <c:pt idx="13">
                  <c:v>0.26315789473684209</c:v>
                </c:pt>
                <c:pt idx="14">
                  <c:v>0.28947368421052633</c:v>
                </c:pt>
                <c:pt idx="15">
                  <c:v>0.28947368421052633</c:v>
                </c:pt>
                <c:pt idx="16">
                  <c:v>0.31578947368421051</c:v>
                </c:pt>
                <c:pt idx="17">
                  <c:v>0.31578947368421051</c:v>
                </c:pt>
                <c:pt idx="18">
                  <c:v>0.31578947368421051</c:v>
                </c:pt>
                <c:pt idx="19">
                  <c:v>0.31578947368421051</c:v>
                </c:pt>
                <c:pt idx="20">
                  <c:v>0.31578947368421051</c:v>
                </c:pt>
                <c:pt idx="21">
                  <c:v>0.34210526315789475</c:v>
                </c:pt>
                <c:pt idx="22">
                  <c:v>0.36842105263157893</c:v>
                </c:pt>
                <c:pt idx="23">
                  <c:v>0.4210526315789474</c:v>
                </c:pt>
                <c:pt idx="24">
                  <c:v>0.4210526315789474</c:v>
                </c:pt>
                <c:pt idx="25">
                  <c:v>0.4210526315789474</c:v>
                </c:pt>
                <c:pt idx="26">
                  <c:v>0.44736842105263158</c:v>
                </c:pt>
                <c:pt idx="27">
                  <c:v>0.47368421052631582</c:v>
                </c:pt>
                <c:pt idx="28">
                  <c:v>0.47368421052631582</c:v>
                </c:pt>
                <c:pt idx="29">
                  <c:v>0.5</c:v>
                </c:pt>
                <c:pt idx="30">
                  <c:v>0.52631578947368418</c:v>
                </c:pt>
                <c:pt idx="31">
                  <c:v>0.52631578947368418</c:v>
                </c:pt>
                <c:pt idx="32">
                  <c:v>0.52631578947368418</c:v>
                </c:pt>
                <c:pt idx="33">
                  <c:v>0.52631578947368418</c:v>
                </c:pt>
                <c:pt idx="34">
                  <c:v>0.55263157894736847</c:v>
                </c:pt>
                <c:pt idx="35">
                  <c:v>0.68421052631578949</c:v>
                </c:pt>
                <c:pt idx="36">
                  <c:v>0.68421052631578949</c:v>
                </c:pt>
                <c:pt idx="37">
                  <c:v>0.73684210526315785</c:v>
                </c:pt>
                <c:pt idx="38">
                  <c:v>0.73684210526315785</c:v>
                </c:pt>
                <c:pt idx="39">
                  <c:v>0.73684210526315785</c:v>
                </c:pt>
                <c:pt idx="40">
                  <c:v>0.73684210526315785</c:v>
                </c:pt>
                <c:pt idx="41">
                  <c:v>0.78947368421052633</c:v>
                </c:pt>
                <c:pt idx="42">
                  <c:v>0.78947368421052633</c:v>
                </c:pt>
                <c:pt idx="43">
                  <c:v>0.8421052631578948</c:v>
                </c:pt>
                <c:pt idx="44">
                  <c:v>0.8421052631578948</c:v>
                </c:pt>
                <c:pt idx="45">
                  <c:v>0.92105263157894746</c:v>
                </c:pt>
                <c:pt idx="46">
                  <c:v>0.94736842105263164</c:v>
                </c:pt>
                <c:pt idx="47">
                  <c:v>1</c:v>
                </c:pt>
                <c:pt idx="48">
                  <c:v>1.1578947368421053</c:v>
                </c:pt>
                <c:pt idx="49">
                  <c:v>1.1578947368421053</c:v>
                </c:pt>
                <c:pt idx="50">
                  <c:v>1.368421052631579</c:v>
                </c:pt>
                <c:pt idx="51">
                  <c:v>1.5789473684210527</c:v>
                </c:pt>
                <c:pt idx="52">
                  <c:v>3.0000000000000004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6A-4267-BBC1-9628AE291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0A-4469-8CDF-7DC2A83710E9}"/>
              </c:ext>
            </c:extLst>
          </c:dPt>
          <c:dPt>
            <c:idx val="29"/>
            <c:invertIfNegative val="0"/>
            <c:bubble3D val="0"/>
            <c:spPr>
              <a:solidFill>
                <a:srgbClr val="20E8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0A-4469-8CDF-7DC2A83710E9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0A-4469-8CDF-7DC2A83710E9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0A-4469-8CDF-7DC2A83710E9}"/>
              </c:ext>
            </c:extLst>
          </c:dPt>
          <c:dPt>
            <c:idx val="5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0A-4469-8CDF-7DC2A83710E9}"/>
              </c:ext>
            </c:extLst>
          </c:dPt>
          <c:cat>
            <c:strRef>
              <c:f>Инфляция!$I$125:$I$177</c:f>
              <c:strCache>
                <c:ptCount val="53"/>
                <c:pt idx="0">
                  <c:v>Тайвань  1</c:v>
                </c:pt>
                <c:pt idx="1">
                  <c:v>Япония   2</c:v>
                </c:pt>
                <c:pt idx="2">
                  <c:v>Китай  3</c:v>
                </c:pt>
                <c:pt idx="3">
                  <c:v>Италия   4</c:v>
                </c:pt>
                <c:pt idx="4">
                  <c:v>Израиль  5</c:v>
                </c:pt>
                <c:pt idx="5">
                  <c:v>Греция  6</c:v>
                </c:pt>
                <c:pt idx="6">
                  <c:v>Франция  7</c:v>
                </c:pt>
                <c:pt idx="7">
                  <c:v>Испания  8</c:v>
                </c:pt>
                <c:pt idx="8">
                  <c:v>Швеция  9</c:v>
                </c:pt>
                <c:pt idx="9">
                  <c:v>Португалия  10</c:v>
                </c:pt>
                <c:pt idx="10">
                  <c:v>Малайзия  11</c:v>
                </c:pt>
                <c:pt idx="11">
                  <c:v>Великобритания  12</c:v>
                </c:pt>
                <c:pt idx="12">
                  <c:v>Нидерланды  13</c:v>
                </c:pt>
                <c:pt idx="13">
                  <c:v>Болгария   14</c:v>
                </c:pt>
                <c:pt idx="14">
                  <c:v>Перу  15</c:v>
                </c:pt>
                <c:pt idx="15">
                  <c:v>Таиланд  16</c:v>
                </c:pt>
                <c:pt idx="16">
                  <c:v>Чехия  17</c:v>
                </c:pt>
                <c:pt idx="17">
                  <c:v>Индия  18</c:v>
                </c:pt>
                <c:pt idx="18">
                  <c:v>ОАЭ  19</c:v>
                </c:pt>
                <c:pt idx="19">
                  <c:v>США  20</c:v>
                </c:pt>
                <c:pt idx="20">
                  <c:v>Ю․ Корея  21</c:v>
                </c:pt>
                <c:pt idx="21">
                  <c:v>Старые страны ЕС  22</c:v>
                </c:pt>
                <c:pt idx="22">
                  <c:v>Бельгия  23</c:v>
                </c:pt>
                <c:pt idx="23">
                  <c:v>ОЭСР  24</c:v>
                </c:pt>
                <c:pt idx="24">
                  <c:v>Австрия  25</c:v>
                </c:pt>
                <c:pt idx="25">
                  <c:v>Доминиканская Респ.  26</c:v>
                </c:pt>
                <c:pt idx="26">
                  <c:v>Саудовская Аравия  27</c:v>
                </c:pt>
                <c:pt idx="27">
                  <c:v>Колумбия   28</c:v>
                </c:pt>
                <c:pt idx="28">
                  <c:v>Германия  29</c:v>
                </c:pt>
                <c:pt idx="29">
                  <c:v>Польша   30</c:v>
                </c:pt>
                <c:pt idx="30">
                  <c:v>Азербайджан  31</c:v>
                </c:pt>
                <c:pt idx="31">
                  <c:v>Новые страны ЕС   32</c:v>
                </c:pt>
                <c:pt idx="32">
                  <c:v>Мексика  33</c:v>
                </c:pt>
                <c:pt idx="33">
                  <c:v>Чили  34</c:v>
                </c:pt>
                <c:pt idx="34">
                  <c:v>Сербия  35</c:v>
                </c:pt>
                <c:pt idx="35">
                  <c:v>Индонезия   36</c:v>
                </c:pt>
                <c:pt idx="36">
                  <c:v>Мир  37</c:v>
                </c:pt>
                <c:pt idx="37">
                  <c:v>Румыния  38</c:v>
                </c:pt>
                <c:pt idx="38">
                  <c:v>Вьетнам    39</c:v>
                </c:pt>
                <c:pt idx="39">
                  <c:v>Алжир  40</c:v>
                </c:pt>
                <c:pt idx="40">
                  <c:v>Венгрия   41</c:v>
                </c:pt>
                <c:pt idx="41">
                  <c:v>Шри-Ланка  42</c:v>
                </c:pt>
                <c:pt idx="42">
                  <c:v>Канада  43</c:v>
                </c:pt>
                <c:pt idx="43">
                  <c:v>Австралия  44</c:v>
                </c:pt>
                <c:pt idx="44">
                  <c:v>ЮАР   45</c:v>
                </c:pt>
                <c:pt idx="45">
                  <c:v>Казахстан   46</c:v>
                </c:pt>
                <c:pt idx="46">
                  <c:v>Бразилия  47</c:v>
                </c:pt>
                <c:pt idx="47">
                  <c:v>Россия  48</c:v>
                </c:pt>
                <c:pt idx="48">
                  <c:v>Аргентина  49</c:v>
                </c:pt>
                <c:pt idx="49">
                  <c:v>Египет   50</c:v>
                </c:pt>
                <c:pt idx="50">
                  <c:v>Турция  51</c:v>
                </c:pt>
                <c:pt idx="51">
                  <c:v>Белоруссия  52</c:v>
                </c:pt>
                <c:pt idx="52">
                  <c:v>Иран  53</c:v>
                </c:pt>
              </c:strCache>
            </c:strRef>
          </c:cat>
          <c:val>
            <c:numRef>
              <c:f>Инфляция!$J$125:$J$177</c:f>
              <c:numCache>
                <c:formatCode>0.00</c:formatCode>
                <c:ptCount val="53"/>
                <c:pt idx="0">
                  <c:v>6.3157894736842107E-2</c:v>
                </c:pt>
                <c:pt idx="1">
                  <c:v>0.10526315789473685</c:v>
                </c:pt>
                <c:pt idx="2">
                  <c:v>0.15789473684210525</c:v>
                </c:pt>
                <c:pt idx="3">
                  <c:v>0.18421052631578946</c:v>
                </c:pt>
                <c:pt idx="4">
                  <c:v>0.2105263157894737</c:v>
                </c:pt>
                <c:pt idx="5">
                  <c:v>0.2105263157894737</c:v>
                </c:pt>
                <c:pt idx="6">
                  <c:v>0.26315789473684209</c:v>
                </c:pt>
                <c:pt idx="7">
                  <c:v>0.26315789473684209</c:v>
                </c:pt>
                <c:pt idx="8">
                  <c:v>0.26315789473684209</c:v>
                </c:pt>
                <c:pt idx="9">
                  <c:v>0.26315789473684209</c:v>
                </c:pt>
                <c:pt idx="10">
                  <c:v>0.26315789473684209</c:v>
                </c:pt>
                <c:pt idx="11">
                  <c:v>0.31578947368421051</c:v>
                </c:pt>
                <c:pt idx="12">
                  <c:v>0.31578947368421051</c:v>
                </c:pt>
                <c:pt idx="13">
                  <c:v>0.31578947368421051</c:v>
                </c:pt>
                <c:pt idx="14">
                  <c:v>0.31578947368421051</c:v>
                </c:pt>
                <c:pt idx="15">
                  <c:v>0.31578947368421051</c:v>
                </c:pt>
                <c:pt idx="16">
                  <c:v>0.34210526315789475</c:v>
                </c:pt>
                <c:pt idx="17">
                  <c:v>0.36842105263157893</c:v>
                </c:pt>
                <c:pt idx="18">
                  <c:v>0.36842105263157893</c:v>
                </c:pt>
                <c:pt idx="19">
                  <c:v>0.36842105263157893</c:v>
                </c:pt>
                <c:pt idx="20">
                  <c:v>0.36842105263157893</c:v>
                </c:pt>
                <c:pt idx="21">
                  <c:v>0.36842105263157893</c:v>
                </c:pt>
                <c:pt idx="22">
                  <c:v>0.36842105263157893</c:v>
                </c:pt>
                <c:pt idx="23">
                  <c:v>0.4210526315789474</c:v>
                </c:pt>
                <c:pt idx="24">
                  <c:v>0.4210526315789474</c:v>
                </c:pt>
                <c:pt idx="25">
                  <c:v>0.4210526315789474</c:v>
                </c:pt>
                <c:pt idx="26">
                  <c:v>0.47368421052631582</c:v>
                </c:pt>
                <c:pt idx="27">
                  <c:v>0.47368421052631582</c:v>
                </c:pt>
                <c:pt idx="28">
                  <c:v>0.47368421052631582</c:v>
                </c:pt>
                <c:pt idx="29">
                  <c:v>0.47368421052631582</c:v>
                </c:pt>
                <c:pt idx="30">
                  <c:v>0.5</c:v>
                </c:pt>
                <c:pt idx="31">
                  <c:v>0.5</c:v>
                </c:pt>
                <c:pt idx="32">
                  <c:v>0.52631578947368418</c:v>
                </c:pt>
                <c:pt idx="33">
                  <c:v>0.52631578947368418</c:v>
                </c:pt>
                <c:pt idx="34">
                  <c:v>0.52631578947368418</c:v>
                </c:pt>
                <c:pt idx="35">
                  <c:v>0.52631578947368418</c:v>
                </c:pt>
                <c:pt idx="36">
                  <c:v>0.57894736842105265</c:v>
                </c:pt>
                <c:pt idx="37">
                  <c:v>0.57894736842105265</c:v>
                </c:pt>
                <c:pt idx="38">
                  <c:v>0.57894736842105265</c:v>
                </c:pt>
                <c:pt idx="39">
                  <c:v>0.60526315789473684</c:v>
                </c:pt>
                <c:pt idx="40">
                  <c:v>0.63157894736842102</c:v>
                </c:pt>
                <c:pt idx="41">
                  <c:v>0.71052631578947378</c:v>
                </c:pt>
                <c:pt idx="42">
                  <c:v>0.73684210526315785</c:v>
                </c:pt>
                <c:pt idx="43">
                  <c:v>0.73684210526315785</c:v>
                </c:pt>
                <c:pt idx="44">
                  <c:v>0.78947368421052633</c:v>
                </c:pt>
                <c:pt idx="45">
                  <c:v>0.94736842105263164</c:v>
                </c:pt>
                <c:pt idx="46">
                  <c:v>0.94736842105263164</c:v>
                </c:pt>
                <c:pt idx="47">
                  <c:v>1</c:v>
                </c:pt>
                <c:pt idx="48">
                  <c:v>1.2105263157894737</c:v>
                </c:pt>
                <c:pt idx="49">
                  <c:v>1.4210526315789476</c:v>
                </c:pt>
                <c:pt idx="50">
                  <c:v>1.5789473684210527</c:v>
                </c:pt>
                <c:pt idx="51">
                  <c:v>2.736842105263158</c:v>
                </c:pt>
                <c:pt idx="52">
                  <c:v>4.7368421052631584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0A-4469-8CDF-7DC2A8371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414328942826E-2"/>
          <c:y val="0.14636309203741657"/>
          <c:w val="0.91483348985046598"/>
          <c:h val="0.45217787163961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6-4579-8B7B-018F104B58F3}"/>
              </c:ext>
            </c:extLst>
          </c:dPt>
          <c:dPt>
            <c:idx val="15"/>
            <c:invertIfNegative val="0"/>
            <c:bubble3D val="0"/>
            <c:spPr>
              <a:solidFill>
                <a:srgbClr val="20E8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6-4579-8B7B-018F104B58F3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6-4579-8B7B-018F104B58F3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B6-4579-8B7B-018F104B58F3}"/>
              </c:ext>
            </c:extLst>
          </c:dPt>
          <c:dPt>
            <c:idx val="5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B6-4579-8B7B-018F104B58F3}"/>
              </c:ext>
            </c:extLst>
          </c:dPt>
          <c:cat>
            <c:strRef>
              <c:f>Инфляция!$I$243:$I$295</c:f>
              <c:strCache>
                <c:ptCount val="53"/>
                <c:pt idx="0">
                  <c:v>Тайвань  1</c:v>
                </c:pt>
                <c:pt idx="1">
                  <c:v>Япония   2</c:v>
                </c:pt>
                <c:pt idx="2">
                  <c:v>Китай  3</c:v>
                </c:pt>
                <c:pt idx="3">
                  <c:v>Израиль  4</c:v>
                </c:pt>
                <c:pt idx="4">
                  <c:v>Малайзия  5</c:v>
                </c:pt>
                <c:pt idx="5">
                  <c:v>Ю․ Корея  6</c:v>
                </c:pt>
                <c:pt idx="6">
                  <c:v>Испания  7</c:v>
                </c:pt>
                <c:pt idx="7">
                  <c:v>Греция  8</c:v>
                </c:pt>
                <c:pt idx="8">
                  <c:v>Франция  9</c:v>
                </c:pt>
                <c:pt idx="9">
                  <c:v>Швеция  10</c:v>
                </c:pt>
                <c:pt idx="10">
                  <c:v>Чехия  11</c:v>
                </c:pt>
                <c:pt idx="11">
                  <c:v>Таиланд  12</c:v>
                </c:pt>
                <c:pt idx="12">
                  <c:v>Индия  13</c:v>
                </c:pt>
                <c:pt idx="13">
                  <c:v>Италия   14</c:v>
                </c:pt>
                <c:pt idx="14">
                  <c:v>Португалия  15</c:v>
                </c:pt>
                <c:pt idx="15">
                  <c:v>Польша   16</c:v>
                </c:pt>
                <c:pt idx="16">
                  <c:v>Перу  17</c:v>
                </c:pt>
                <c:pt idx="17">
                  <c:v>Старые страны ЕС  18</c:v>
                </c:pt>
                <c:pt idx="18">
                  <c:v>Великобритания  19</c:v>
                </c:pt>
                <c:pt idx="19">
                  <c:v>Нидерланды  20</c:v>
                </c:pt>
                <c:pt idx="20">
                  <c:v>США  21</c:v>
                </c:pt>
                <c:pt idx="21">
                  <c:v>Мир  22</c:v>
                </c:pt>
                <c:pt idx="22">
                  <c:v>ОАЭ  23</c:v>
                </c:pt>
                <c:pt idx="23">
                  <c:v>ОЭСР  24</c:v>
                </c:pt>
                <c:pt idx="24">
                  <c:v>Канада  25</c:v>
                </c:pt>
                <c:pt idx="25">
                  <c:v>Австралия  26</c:v>
                </c:pt>
                <c:pt idx="26">
                  <c:v>Германия  27</c:v>
                </c:pt>
                <c:pt idx="27">
                  <c:v>Бельгия  28</c:v>
                </c:pt>
                <c:pt idx="28">
                  <c:v>Новые страны ЕС   29</c:v>
                </c:pt>
                <c:pt idx="29">
                  <c:v>Доминиканская Респ.  30</c:v>
                </c:pt>
                <c:pt idx="30">
                  <c:v>Индонезия   31</c:v>
                </c:pt>
                <c:pt idx="31">
                  <c:v>Колумбия   32</c:v>
                </c:pt>
                <c:pt idx="32">
                  <c:v>Австрия  33</c:v>
                </c:pt>
                <c:pt idx="33">
                  <c:v>Сербия  34</c:v>
                </c:pt>
                <c:pt idx="34">
                  <c:v>Вьетнам    35</c:v>
                </c:pt>
                <c:pt idx="35">
                  <c:v>Саудовская Аравия  36</c:v>
                </c:pt>
                <c:pt idx="36">
                  <c:v>Чили  37</c:v>
                </c:pt>
                <c:pt idx="37">
                  <c:v>Румыния  38</c:v>
                </c:pt>
                <c:pt idx="38">
                  <c:v>Мексика  39</c:v>
                </c:pt>
                <c:pt idx="39">
                  <c:v>Венгрия   40</c:v>
                </c:pt>
                <c:pt idx="40">
                  <c:v>Шри-Ланка  41</c:v>
                </c:pt>
                <c:pt idx="41">
                  <c:v>Болгария   42</c:v>
                </c:pt>
                <c:pt idx="42">
                  <c:v>Алжир  43</c:v>
                </c:pt>
                <c:pt idx="43">
                  <c:v>Азербайджан  44</c:v>
                </c:pt>
                <c:pt idx="44">
                  <c:v>ЮАР   45</c:v>
                </c:pt>
                <c:pt idx="45">
                  <c:v>Бразилия  46</c:v>
                </c:pt>
                <c:pt idx="46">
                  <c:v>Казахстан   47</c:v>
                </c:pt>
                <c:pt idx="47">
                  <c:v>Египет   48</c:v>
                </c:pt>
                <c:pt idx="48">
                  <c:v>Россия  49</c:v>
                </c:pt>
                <c:pt idx="49">
                  <c:v>Турция  50</c:v>
                </c:pt>
                <c:pt idx="50">
                  <c:v>Аргентина  51</c:v>
                </c:pt>
                <c:pt idx="51">
                  <c:v>Иран  52</c:v>
                </c:pt>
                <c:pt idx="52">
                  <c:v>Белоруссия  53</c:v>
                </c:pt>
              </c:strCache>
            </c:strRef>
          </c:cat>
          <c:val>
            <c:numRef>
              <c:f>Инфляция!$J$243:$J$295</c:f>
              <c:numCache>
                <c:formatCode>0.00</c:formatCode>
                <c:ptCount val="53"/>
                <c:pt idx="0">
                  <c:v>5.6249999999999994E-2</c:v>
                </c:pt>
                <c:pt idx="1">
                  <c:v>6.25E-2</c:v>
                </c:pt>
                <c:pt idx="2">
                  <c:v>0.11249999999999999</c:v>
                </c:pt>
                <c:pt idx="3">
                  <c:v>0.15625</c:v>
                </c:pt>
                <c:pt idx="4">
                  <c:v>0.15625</c:v>
                </c:pt>
                <c:pt idx="5">
                  <c:v>0.18749999999999997</c:v>
                </c:pt>
                <c:pt idx="6">
                  <c:v>0.18749999999999997</c:v>
                </c:pt>
                <c:pt idx="7">
                  <c:v>0.18749999999999997</c:v>
                </c:pt>
                <c:pt idx="8">
                  <c:v>0.21874999999999997</c:v>
                </c:pt>
                <c:pt idx="9">
                  <c:v>0.21874999999999997</c:v>
                </c:pt>
                <c:pt idx="10">
                  <c:v>0.21874999999999997</c:v>
                </c:pt>
                <c:pt idx="11">
                  <c:v>0.21874999999999997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0.28125</c:v>
                </c:pt>
                <c:pt idx="18">
                  <c:v>0.28125</c:v>
                </c:pt>
                <c:pt idx="19">
                  <c:v>0.28125</c:v>
                </c:pt>
                <c:pt idx="20">
                  <c:v>0.29687499999999994</c:v>
                </c:pt>
                <c:pt idx="21">
                  <c:v>0.3125</c:v>
                </c:pt>
                <c:pt idx="22">
                  <c:v>0.3125</c:v>
                </c:pt>
                <c:pt idx="23">
                  <c:v>0.3125</c:v>
                </c:pt>
                <c:pt idx="24">
                  <c:v>0.3125</c:v>
                </c:pt>
                <c:pt idx="25">
                  <c:v>0.3125</c:v>
                </c:pt>
                <c:pt idx="26">
                  <c:v>0.3125</c:v>
                </c:pt>
                <c:pt idx="27">
                  <c:v>0.3125</c:v>
                </c:pt>
                <c:pt idx="28">
                  <c:v>0.328125</c:v>
                </c:pt>
                <c:pt idx="29">
                  <c:v>0.34375</c:v>
                </c:pt>
                <c:pt idx="30">
                  <c:v>0.34375</c:v>
                </c:pt>
                <c:pt idx="31">
                  <c:v>0.37499999999999994</c:v>
                </c:pt>
                <c:pt idx="32">
                  <c:v>0.37499999999999994</c:v>
                </c:pt>
                <c:pt idx="33">
                  <c:v>0.37499999999999994</c:v>
                </c:pt>
                <c:pt idx="34">
                  <c:v>0.390625</c:v>
                </c:pt>
                <c:pt idx="35">
                  <c:v>0.40625</c:v>
                </c:pt>
                <c:pt idx="36">
                  <c:v>0.40625</c:v>
                </c:pt>
                <c:pt idx="37">
                  <c:v>0.43749999999999994</c:v>
                </c:pt>
                <c:pt idx="38">
                  <c:v>0.46875</c:v>
                </c:pt>
                <c:pt idx="39">
                  <c:v>0.46875</c:v>
                </c:pt>
                <c:pt idx="40">
                  <c:v>0.484375</c:v>
                </c:pt>
                <c:pt idx="41">
                  <c:v>0.5</c:v>
                </c:pt>
                <c:pt idx="42">
                  <c:v>0.5625</c:v>
                </c:pt>
                <c:pt idx="43">
                  <c:v>0.65625</c:v>
                </c:pt>
                <c:pt idx="44">
                  <c:v>0.65625</c:v>
                </c:pt>
                <c:pt idx="45">
                  <c:v>0.78125</c:v>
                </c:pt>
                <c:pt idx="46">
                  <c:v>0.8125</c:v>
                </c:pt>
                <c:pt idx="47">
                  <c:v>0.90624999999999989</c:v>
                </c:pt>
                <c:pt idx="48">
                  <c:v>1</c:v>
                </c:pt>
                <c:pt idx="49">
                  <c:v>1.15625</c:v>
                </c:pt>
                <c:pt idx="50">
                  <c:v>1.9062499999999998</c:v>
                </c:pt>
                <c:pt idx="51">
                  <c:v>1.9687499999999998</c:v>
                </c:pt>
                <c:pt idx="52">
                  <c:v>2.5624999999999996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B6-4579-8B7B-018F104B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A0-41AB-BAB4-2CC8E12E7C90}"/>
              </c:ext>
            </c:extLst>
          </c:dPt>
          <c:dPt>
            <c:idx val="28"/>
            <c:invertIfNegative val="0"/>
            <c:bubble3D val="0"/>
            <c:spPr>
              <a:solidFill>
                <a:srgbClr val="20E8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A0-41AB-BAB4-2CC8E12E7C90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A0-41AB-BAB4-2CC8E12E7C90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A0-41AB-BAB4-2CC8E12E7C90}"/>
              </c:ext>
            </c:extLst>
          </c:dPt>
          <c:dPt>
            <c:idx val="5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A0-41AB-BAB4-2CC8E12E7C90}"/>
              </c:ext>
            </c:extLst>
          </c:dPt>
          <c:cat>
            <c:strRef>
              <c:f>Инфляция!$I$186:$I$238</c:f>
              <c:strCache>
                <c:ptCount val="53"/>
                <c:pt idx="0">
                  <c:v>Япония   1</c:v>
                </c:pt>
                <c:pt idx="1">
                  <c:v>Тайвань  2</c:v>
                </c:pt>
                <c:pt idx="2">
                  <c:v>Китай  3</c:v>
                </c:pt>
                <c:pt idx="3">
                  <c:v>Ю․ Корея  4</c:v>
                </c:pt>
                <c:pt idx="4">
                  <c:v>Германия  5</c:v>
                </c:pt>
                <c:pt idx="5">
                  <c:v>Швеция  6</c:v>
                </c:pt>
                <c:pt idx="6">
                  <c:v>Таиланд  7</c:v>
                </c:pt>
                <c:pt idx="7">
                  <c:v>Австрия  8</c:v>
                </c:pt>
                <c:pt idx="8">
                  <c:v>ОАЭ  9</c:v>
                </c:pt>
                <c:pt idx="9">
                  <c:v>США  10</c:v>
                </c:pt>
                <c:pt idx="10">
                  <c:v>Израиль  11</c:v>
                </c:pt>
                <c:pt idx="11">
                  <c:v>Великобритания  12</c:v>
                </c:pt>
                <c:pt idx="12">
                  <c:v>Бельгия  13</c:v>
                </c:pt>
                <c:pt idx="13">
                  <c:v>Малайзия  14</c:v>
                </c:pt>
                <c:pt idx="14">
                  <c:v>Канада  15</c:v>
                </c:pt>
                <c:pt idx="15">
                  <c:v>Австралия  16</c:v>
                </c:pt>
                <c:pt idx="16">
                  <c:v>Франция  17</c:v>
                </c:pt>
                <c:pt idx="17">
                  <c:v>Чехия  18</c:v>
                </c:pt>
                <c:pt idx="18">
                  <c:v>Перу  19</c:v>
                </c:pt>
                <c:pt idx="19">
                  <c:v>Азербайджан  20</c:v>
                </c:pt>
                <c:pt idx="20">
                  <c:v>Нидерланды  21</c:v>
                </c:pt>
                <c:pt idx="21">
                  <c:v>Индия  22</c:v>
                </c:pt>
                <c:pt idx="22">
                  <c:v>Чили  23</c:v>
                </c:pt>
                <c:pt idx="23">
                  <c:v>Испания  24</c:v>
                </c:pt>
                <c:pt idx="24">
                  <c:v>Греция  25</c:v>
                </c:pt>
                <c:pt idx="25">
                  <c:v>ОЭСР  26</c:v>
                </c:pt>
                <c:pt idx="26">
                  <c:v>Старые страны ЕС  27</c:v>
                </c:pt>
                <c:pt idx="27">
                  <c:v>Португалия  28</c:v>
                </c:pt>
                <c:pt idx="28">
                  <c:v>Польша   29</c:v>
                </c:pt>
                <c:pt idx="29">
                  <c:v>Вьетнам    30</c:v>
                </c:pt>
                <c:pt idx="30">
                  <c:v>Аргентина  31</c:v>
                </c:pt>
                <c:pt idx="31">
                  <c:v>Новые страны ЕС   32</c:v>
                </c:pt>
                <c:pt idx="32">
                  <c:v>Мир  33</c:v>
                </c:pt>
                <c:pt idx="33">
                  <c:v>Египет   34</c:v>
                </c:pt>
                <c:pt idx="34">
                  <c:v>Саудовская Аравия  35</c:v>
                </c:pt>
                <c:pt idx="35">
                  <c:v>Италия   36</c:v>
                </c:pt>
                <c:pt idx="36">
                  <c:v>Доминиканская Респ.  37</c:v>
                </c:pt>
                <c:pt idx="37">
                  <c:v>Шри-Ланка  38</c:v>
                </c:pt>
                <c:pt idx="38">
                  <c:v>Казахстан   39</c:v>
                </c:pt>
                <c:pt idx="39">
                  <c:v>Колумбия   40</c:v>
                </c:pt>
                <c:pt idx="40">
                  <c:v>Болгария   41</c:v>
                </c:pt>
                <c:pt idx="41">
                  <c:v>Индонезия   42</c:v>
                </c:pt>
                <c:pt idx="42">
                  <c:v>ЮАР   43</c:v>
                </c:pt>
                <c:pt idx="43">
                  <c:v>Алжир  44</c:v>
                </c:pt>
                <c:pt idx="44">
                  <c:v>Бразилия  45</c:v>
                </c:pt>
                <c:pt idx="45">
                  <c:v>Венгрия   46</c:v>
                </c:pt>
                <c:pt idx="46">
                  <c:v>Мексика  47</c:v>
                </c:pt>
                <c:pt idx="47">
                  <c:v>Россия  48</c:v>
                </c:pt>
                <c:pt idx="48">
                  <c:v>Румыния  49</c:v>
                </c:pt>
                <c:pt idx="49">
                  <c:v>Иран  50</c:v>
                </c:pt>
                <c:pt idx="50">
                  <c:v>Сербия  51</c:v>
                </c:pt>
                <c:pt idx="51">
                  <c:v>Турция  52</c:v>
                </c:pt>
                <c:pt idx="52">
                  <c:v>Белоруссия  53</c:v>
                </c:pt>
              </c:strCache>
            </c:strRef>
          </c:cat>
          <c:val>
            <c:numRef>
              <c:f>Инфляция!$J$186:$J$238</c:f>
              <c:numCache>
                <c:formatCode>0.00</c:formatCode>
                <c:ptCount val="53"/>
                <c:pt idx="0">
                  <c:v>-0.17142857142857143</c:v>
                </c:pt>
                <c:pt idx="1">
                  <c:v>-1.7142857142857144E-2</c:v>
                </c:pt>
                <c:pt idx="2">
                  <c:v>9.7142857142857156E-2</c:v>
                </c:pt>
                <c:pt idx="3">
                  <c:v>0.1142857142857143</c:v>
                </c:pt>
                <c:pt idx="4">
                  <c:v>0.1142857142857143</c:v>
                </c:pt>
                <c:pt idx="5">
                  <c:v>0.1142857142857143</c:v>
                </c:pt>
                <c:pt idx="6">
                  <c:v>0.15714285714285717</c:v>
                </c:pt>
                <c:pt idx="7">
                  <c:v>0.17142857142857143</c:v>
                </c:pt>
                <c:pt idx="8">
                  <c:v>0.19999999999999998</c:v>
                </c:pt>
                <c:pt idx="9">
                  <c:v>0.19999999999999998</c:v>
                </c:pt>
                <c:pt idx="10">
                  <c:v>0.19999999999999998</c:v>
                </c:pt>
                <c:pt idx="11">
                  <c:v>0.19999999999999998</c:v>
                </c:pt>
                <c:pt idx="12">
                  <c:v>0.19999999999999998</c:v>
                </c:pt>
                <c:pt idx="13">
                  <c:v>0.21428571428571427</c:v>
                </c:pt>
                <c:pt idx="14">
                  <c:v>0.22857142857142859</c:v>
                </c:pt>
                <c:pt idx="15">
                  <c:v>0.22857142857142859</c:v>
                </c:pt>
                <c:pt idx="16">
                  <c:v>0.22857142857142859</c:v>
                </c:pt>
                <c:pt idx="17">
                  <c:v>0.22857142857142859</c:v>
                </c:pt>
                <c:pt idx="18">
                  <c:v>0.22857142857142859</c:v>
                </c:pt>
                <c:pt idx="19">
                  <c:v>0.24285714285714285</c:v>
                </c:pt>
                <c:pt idx="20">
                  <c:v>0.24285714285714285</c:v>
                </c:pt>
                <c:pt idx="21">
                  <c:v>0.25714285714285717</c:v>
                </c:pt>
                <c:pt idx="22">
                  <c:v>0.25714285714285717</c:v>
                </c:pt>
                <c:pt idx="23">
                  <c:v>0.2857142857142857</c:v>
                </c:pt>
                <c:pt idx="24">
                  <c:v>0.2857142857142857</c:v>
                </c:pt>
                <c:pt idx="25">
                  <c:v>0.31428571428571433</c:v>
                </c:pt>
                <c:pt idx="26">
                  <c:v>0.37142857142857144</c:v>
                </c:pt>
                <c:pt idx="27">
                  <c:v>0.37142857142857144</c:v>
                </c:pt>
                <c:pt idx="28">
                  <c:v>0.37142857142857144</c:v>
                </c:pt>
                <c:pt idx="29">
                  <c:v>0.37142857142857144</c:v>
                </c:pt>
                <c:pt idx="30">
                  <c:v>0.39999999999999997</c:v>
                </c:pt>
                <c:pt idx="31">
                  <c:v>0.39999999999999997</c:v>
                </c:pt>
                <c:pt idx="32">
                  <c:v>0.42857142857142855</c:v>
                </c:pt>
                <c:pt idx="33">
                  <c:v>0.42857142857142855</c:v>
                </c:pt>
                <c:pt idx="34">
                  <c:v>0.48571428571428571</c:v>
                </c:pt>
                <c:pt idx="35">
                  <c:v>0.48571428571428571</c:v>
                </c:pt>
                <c:pt idx="36">
                  <c:v>0.48571428571428571</c:v>
                </c:pt>
                <c:pt idx="37">
                  <c:v>0.51428571428571435</c:v>
                </c:pt>
                <c:pt idx="38">
                  <c:v>0.65714285714285714</c:v>
                </c:pt>
                <c:pt idx="39">
                  <c:v>0.7142857142857143</c:v>
                </c:pt>
                <c:pt idx="40">
                  <c:v>0.7142857142857143</c:v>
                </c:pt>
                <c:pt idx="41">
                  <c:v>0.7142857142857143</c:v>
                </c:pt>
                <c:pt idx="42">
                  <c:v>0.74285714285714288</c:v>
                </c:pt>
                <c:pt idx="43">
                  <c:v>0.74285714285714288</c:v>
                </c:pt>
                <c:pt idx="44">
                  <c:v>0.79999999999999993</c:v>
                </c:pt>
                <c:pt idx="45">
                  <c:v>0.79999999999999993</c:v>
                </c:pt>
                <c:pt idx="46">
                  <c:v>0.82857142857142851</c:v>
                </c:pt>
                <c:pt idx="47">
                  <c:v>1</c:v>
                </c:pt>
                <c:pt idx="48">
                  <c:v>1.1714285714285713</c:v>
                </c:pt>
                <c:pt idx="49">
                  <c:v>1.342857142857143</c:v>
                </c:pt>
                <c:pt idx="50">
                  <c:v>1.5142857142857142</c:v>
                </c:pt>
                <c:pt idx="51">
                  <c:v>2.0285714285714285</c:v>
                </c:pt>
                <c:pt idx="52">
                  <c:v>2.7142857142857144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A0-41AB-BAB4-2CC8E12E7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1996-2008</a:t>
            </a:r>
            <a:r>
              <a:rPr lang="ru-RU"/>
              <a:t> (а)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t-RU"/>
        </a:p>
      </c:txPr>
    </c:title>
    <c:autoTitleDeleted val="0"/>
    <c:plotArea>
      <c:layout>
        <c:manualLayout>
          <c:layoutTarget val="inner"/>
          <c:xMode val="edge"/>
          <c:yMode val="edge"/>
          <c:x val="4.4438218316746596E-2"/>
          <c:y val="0.13737037037037039"/>
          <c:w val="0.93589528041577064"/>
          <c:h val="0.4316547098279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Лист4!$I$70</c:f>
              <c:strCache>
                <c:ptCount val="1"/>
                <c:pt idx="0">
                  <c:v>1996-2008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96-45E8-BD9A-2F0B779BF0BF}"/>
              </c:ext>
            </c:extLst>
          </c:dPt>
          <c:dPt>
            <c:idx val="18"/>
            <c:invertIfNegative val="0"/>
            <c:bubble3D val="0"/>
            <c:spPr>
              <a:solidFill>
                <a:srgbClr val="66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6-45E8-BD9A-2F0B779BF0BF}"/>
              </c:ext>
            </c:extLst>
          </c:dPt>
          <c:dPt>
            <c:idx val="4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96-45E8-BD9A-2F0B779BF0BF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96-45E8-BD9A-2F0B779BF0BF}"/>
              </c:ext>
            </c:extLst>
          </c:dPt>
          <c:cat>
            <c:strRef>
              <c:f>Лист4!$B$75:$B$127</c:f>
              <c:strCache>
                <c:ptCount val="53"/>
                <c:pt idx="0">
                  <c:v>Тайвань 1</c:v>
                </c:pt>
                <c:pt idx="1">
                  <c:v>ОАЭ 2</c:v>
                </c:pt>
                <c:pt idx="2">
                  <c:v>Китай 3</c:v>
                </c:pt>
                <c:pt idx="3">
                  <c:v>Израиль 4</c:v>
                </c:pt>
                <c:pt idx="4">
                  <c:v>Малайзия 5</c:v>
                </c:pt>
                <c:pt idx="5">
                  <c:v>Ю․ Корея 6</c:v>
                </c:pt>
                <c:pt idx="6">
                  <c:v>Египет 7</c:v>
                </c:pt>
                <c:pt idx="7">
                  <c:v>Перу 8</c:v>
                </c:pt>
                <c:pt idx="8">
                  <c:v>Япония 9</c:v>
                </c:pt>
                <c:pt idx="9">
                  <c:v>Канада 10</c:v>
                </c:pt>
                <c:pt idx="10">
                  <c:v>Таиланд 11</c:v>
                </c:pt>
                <c:pt idx="11">
                  <c:v>США 12</c:v>
                </c:pt>
                <c:pt idx="12">
                  <c:v>Индия 13</c:v>
                </c:pt>
                <c:pt idx="13">
                  <c:v>Чехия 14</c:v>
                </c:pt>
                <c:pt idx="14">
                  <c:v>Новые страны ЕС (в целом) 15</c:v>
                </c:pt>
                <c:pt idx="15">
                  <c:v>Мир (в целом) 16</c:v>
                </c:pt>
                <c:pt idx="16">
                  <c:v>Швеция 17</c:v>
                </c:pt>
                <c:pt idx="17">
                  <c:v>Австрия 18</c:v>
                </c:pt>
                <c:pt idx="18">
                  <c:v>Польша 19</c:v>
                </c:pt>
                <c:pt idx="19">
                  <c:v>Азербайджан 20</c:v>
                </c:pt>
                <c:pt idx="20">
                  <c:v>Бельгия 21</c:v>
                </c:pt>
                <c:pt idx="21">
                  <c:v>Австралия 22</c:v>
                </c:pt>
                <c:pt idx="22">
                  <c:v>Германия 23</c:v>
                </c:pt>
                <c:pt idx="23">
                  <c:v>Шри-Ланка 24</c:v>
                </c:pt>
                <c:pt idx="24">
                  <c:v>Великобритания 25</c:v>
                </c:pt>
                <c:pt idx="25">
                  <c:v>Старые страны ЕС (Еврозона) 26</c:v>
                </c:pt>
                <c:pt idx="26">
                  <c:v>ОЭСР (в целом) 27</c:v>
                </c:pt>
                <c:pt idx="27">
                  <c:v>Чили 28</c:v>
                </c:pt>
                <c:pt idx="28">
                  <c:v>Нидерланды 29</c:v>
                </c:pt>
                <c:pt idx="29">
                  <c:v>Вьетнам 30</c:v>
                </c:pt>
                <c:pt idx="30">
                  <c:v>Индонезия 31</c:v>
                </c:pt>
                <c:pt idx="31">
                  <c:v>Испания 32</c:v>
                </c:pt>
                <c:pt idx="32">
                  <c:v>Доминиканская Республика 33</c:v>
                </c:pt>
                <c:pt idx="33">
                  <c:v>Франция 34</c:v>
                </c:pt>
                <c:pt idx="34">
                  <c:v>Греция 35</c:v>
                </c:pt>
                <c:pt idx="35">
                  <c:v>Бразилия 36</c:v>
                </c:pt>
                <c:pt idx="36">
                  <c:v>Колумбия 37</c:v>
                </c:pt>
                <c:pt idx="37">
                  <c:v>Венгрия 38</c:v>
                </c:pt>
                <c:pt idx="38">
                  <c:v>Казахстан 39</c:v>
                </c:pt>
                <c:pt idx="39">
                  <c:v>Мексика 40</c:v>
                </c:pt>
                <c:pt idx="40">
                  <c:v>Аргентина (приглашенная) 41</c:v>
                </c:pt>
                <c:pt idx="41">
                  <c:v>ЮАР 42</c:v>
                </c:pt>
                <c:pt idx="42">
                  <c:v>Белоруссия 43</c:v>
                </c:pt>
                <c:pt idx="43">
                  <c:v>Саудовская Аравия 44</c:v>
                </c:pt>
                <c:pt idx="44">
                  <c:v>Иран 45</c:v>
                </c:pt>
                <c:pt idx="45">
                  <c:v>Сербия (приглашенная) 46</c:v>
                </c:pt>
                <c:pt idx="46">
                  <c:v>Алжир 47</c:v>
                </c:pt>
                <c:pt idx="47">
                  <c:v>Болгария 48</c:v>
                </c:pt>
                <c:pt idx="48">
                  <c:v>Португалия 49</c:v>
                </c:pt>
                <c:pt idx="49">
                  <c:v>Румыния 50</c:v>
                </c:pt>
                <c:pt idx="50">
                  <c:v>Россия 51</c:v>
                </c:pt>
                <c:pt idx="51">
                  <c:v>Турция 52</c:v>
                </c:pt>
                <c:pt idx="52">
                  <c:v>Италия 53</c:v>
                </c:pt>
              </c:strCache>
            </c:strRef>
          </c:cat>
          <c:val>
            <c:numRef>
              <c:f>Лист4!$I$75:$I$127</c:f>
              <c:numCache>
                <c:formatCode>_-* #\ ##0_-;\-* #\ ##0_-;_-* "-"??_-;_-@_-</c:formatCode>
                <c:ptCount val="53"/>
                <c:pt idx="0">
                  <c:v>101</c:v>
                </c:pt>
                <c:pt idx="1">
                  <c:v>127</c:v>
                </c:pt>
                <c:pt idx="2">
                  <c:v>138</c:v>
                </c:pt>
                <c:pt idx="3">
                  <c:v>154</c:v>
                </c:pt>
                <c:pt idx="4">
                  <c:v>163</c:v>
                </c:pt>
                <c:pt idx="5">
                  <c:v>167</c:v>
                </c:pt>
                <c:pt idx="6">
                  <c:v>175</c:v>
                </c:pt>
                <c:pt idx="7">
                  <c:v>177</c:v>
                </c:pt>
                <c:pt idx="8">
                  <c:v>178</c:v>
                </c:pt>
                <c:pt idx="9">
                  <c:v>178</c:v>
                </c:pt>
                <c:pt idx="10">
                  <c:v>179</c:v>
                </c:pt>
                <c:pt idx="11">
                  <c:v>184</c:v>
                </c:pt>
                <c:pt idx="12">
                  <c:v>191</c:v>
                </c:pt>
                <c:pt idx="13">
                  <c:v>192</c:v>
                </c:pt>
                <c:pt idx="14">
                  <c:v>194</c:v>
                </c:pt>
                <c:pt idx="15">
                  <c:v>197</c:v>
                </c:pt>
                <c:pt idx="16">
                  <c:v>202</c:v>
                </c:pt>
                <c:pt idx="17">
                  <c:v>204</c:v>
                </c:pt>
                <c:pt idx="18">
                  <c:v>205</c:v>
                </c:pt>
                <c:pt idx="19">
                  <c:v>211</c:v>
                </c:pt>
                <c:pt idx="20">
                  <c:v>220</c:v>
                </c:pt>
                <c:pt idx="21">
                  <c:v>221</c:v>
                </c:pt>
                <c:pt idx="22">
                  <c:v>230</c:v>
                </c:pt>
                <c:pt idx="23">
                  <c:v>238</c:v>
                </c:pt>
                <c:pt idx="24">
                  <c:v>240</c:v>
                </c:pt>
                <c:pt idx="25">
                  <c:v>243</c:v>
                </c:pt>
                <c:pt idx="26">
                  <c:v>250</c:v>
                </c:pt>
                <c:pt idx="27">
                  <c:v>250</c:v>
                </c:pt>
                <c:pt idx="28">
                  <c:v>250</c:v>
                </c:pt>
                <c:pt idx="29">
                  <c:v>252</c:v>
                </c:pt>
                <c:pt idx="30">
                  <c:v>254</c:v>
                </c:pt>
                <c:pt idx="31">
                  <c:v>255</c:v>
                </c:pt>
                <c:pt idx="32">
                  <c:v>262</c:v>
                </c:pt>
                <c:pt idx="33">
                  <c:v>264</c:v>
                </c:pt>
                <c:pt idx="34">
                  <c:v>264</c:v>
                </c:pt>
                <c:pt idx="35">
                  <c:v>268</c:v>
                </c:pt>
                <c:pt idx="36">
                  <c:v>274</c:v>
                </c:pt>
                <c:pt idx="37">
                  <c:v>286</c:v>
                </c:pt>
                <c:pt idx="38">
                  <c:v>293</c:v>
                </c:pt>
                <c:pt idx="39">
                  <c:v>293</c:v>
                </c:pt>
                <c:pt idx="40">
                  <c:v>294</c:v>
                </c:pt>
                <c:pt idx="41">
                  <c:v>295</c:v>
                </c:pt>
                <c:pt idx="42">
                  <c:v>303</c:v>
                </c:pt>
                <c:pt idx="43">
                  <c:v>311</c:v>
                </c:pt>
                <c:pt idx="44">
                  <c:v>312</c:v>
                </c:pt>
                <c:pt idx="45">
                  <c:v>312</c:v>
                </c:pt>
                <c:pt idx="46">
                  <c:v>321</c:v>
                </c:pt>
                <c:pt idx="47">
                  <c:v>322</c:v>
                </c:pt>
                <c:pt idx="48">
                  <c:v>323</c:v>
                </c:pt>
                <c:pt idx="49">
                  <c:v>325</c:v>
                </c:pt>
                <c:pt idx="50">
                  <c:v>327</c:v>
                </c:pt>
                <c:pt idx="51">
                  <c:v>362</c:v>
                </c:pt>
                <c:pt idx="52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96-45E8-BD9A-2F0B779BF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868191"/>
        <c:axId val="657871071"/>
      </c:barChart>
      <c:catAx>
        <c:axId val="65786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657871071"/>
        <c:crosses val="autoZero"/>
        <c:auto val="1"/>
        <c:lblAlgn val="ctr"/>
        <c:lblOffset val="100"/>
        <c:tickLblSkip val="1"/>
        <c:noMultiLvlLbl val="0"/>
      </c:catAx>
      <c:valAx>
        <c:axId val="65787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657868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25416838268692E-2"/>
          <c:y val="2.1236351104424213E-2"/>
          <c:w val="0.93597458316173132"/>
          <c:h val="0.46443143327027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Лист4!$J$136</c:f>
              <c:strCache>
                <c:ptCount val="1"/>
                <c:pt idx="0">
                  <c:v>2009-2023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66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D-4A0E-A423-9A19B6CD00E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D-4A0E-A423-9A19B6CD00E8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FD-4A0E-A423-9A19B6CD00E8}"/>
              </c:ext>
            </c:extLst>
          </c:dPt>
          <c:dPt>
            <c:idx val="5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FD-4A0E-A423-9A19B6CD00E8}"/>
              </c:ext>
            </c:extLst>
          </c:dPt>
          <c:cat>
            <c:strRef>
              <c:f>Лист4!$B$141:$B$193</c:f>
              <c:strCache>
                <c:ptCount val="53"/>
                <c:pt idx="0">
                  <c:v>Малайзия 1</c:v>
                </c:pt>
                <c:pt idx="1">
                  <c:v>Израиль 2</c:v>
                </c:pt>
                <c:pt idx="2">
                  <c:v>Китай 3</c:v>
                </c:pt>
                <c:pt idx="3">
                  <c:v>Индия 4</c:v>
                </c:pt>
                <c:pt idx="4">
                  <c:v>Ю․ Корея 5</c:v>
                </c:pt>
                <c:pt idx="5">
                  <c:v>Перу 6</c:v>
                </c:pt>
                <c:pt idx="6">
                  <c:v>Польша 7</c:v>
                </c:pt>
                <c:pt idx="7">
                  <c:v>Мир (в целом) 8</c:v>
                </c:pt>
                <c:pt idx="8">
                  <c:v>Испания 9</c:v>
                </c:pt>
                <c:pt idx="9">
                  <c:v>Доминиканская Республика 10</c:v>
                </c:pt>
                <c:pt idx="10">
                  <c:v>Индонезия 11</c:v>
                </c:pt>
                <c:pt idx="11">
                  <c:v>Тайвань 12</c:v>
                </c:pt>
                <c:pt idx="12">
                  <c:v>Таиланд 13</c:v>
                </c:pt>
                <c:pt idx="13">
                  <c:v>Египет 14</c:v>
                </c:pt>
                <c:pt idx="14">
                  <c:v>Колумбия 15</c:v>
                </c:pt>
                <c:pt idx="15">
                  <c:v>Канада 16</c:v>
                </c:pt>
                <c:pt idx="16">
                  <c:v>Япония 17</c:v>
                </c:pt>
                <c:pt idx="17">
                  <c:v>Греция 18</c:v>
                </c:pt>
                <c:pt idx="18">
                  <c:v>Вьетнам 19</c:v>
                </c:pt>
                <c:pt idx="19">
                  <c:v>Нидерланды 20</c:v>
                </c:pt>
                <c:pt idx="20">
                  <c:v>Бельгия 21 </c:v>
                </c:pt>
                <c:pt idx="21">
                  <c:v>Новые страны ЕС (в целом) 22</c:v>
                </c:pt>
                <c:pt idx="22">
                  <c:v>Швеция 23</c:v>
                </c:pt>
                <c:pt idx="23">
                  <c:v>Казахстан 24</c:v>
                </c:pt>
                <c:pt idx="24">
                  <c:v>США 25</c:v>
                </c:pt>
                <c:pt idx="25">
                  <c:v>ОАЭ 26</c:v>
                </c:pt>
                <c:pt idx="26">
                  <c:v>Австралия 27</c:v>
                </c:pt>
                <c:pt idx="27">
                  <c:v>Австрия 28</c:v>
                </c:pt>
                <c:pt idx="28">
                  <c:v>Франция 29</c:v>
                </c:pt>
                <c:pt idx="29">
                  <c:v>Великобритания 30</c:v>
                </c:pt>
                <c:pt idx="30">
                  <c:v>Чехия 31</c:v>
                </c:pt>
                <c:pt idx="31">
                  <c:v>ЮАР 32</c:v>
                </c:pt>
                <c:pt idx="32">
                  <c:v>Португалия 33</c:v>
                </c:pt>
                <c:pt idx="33">
                  <c:v>Германия 34</c:v>
                </c:pt>
                <c:pt idx="34">
                  <c:v>Саудовская Аравия 35</c:v>
                </c:pt>
                <c:pt idx="35">
                  <c:v>ОЭСР (в целом) 36</c:v>
                </c:pt>
                <c:pt idx="36">
                  <c:v>Старые страны ЕС (Еврозона) 37</c:v>
                </c:pt>
                <c:pt idx="37">
                  <c:v>Шри-Ланка 38</c:v>
                </c:pt>
                <c:pt idx="38">
                  <c:v>Турция 39</c:v>
                </c:pt>
                <c:pt idx="39">
                  <c:v>Венгрия 40</c:v>
                </c:pt>
                <c:pt idx="40">
                  <c:v>Чили 41</c:v>
                </c:pt>
                <c:pt idx="41">
                  <c:v>Алжир 42</c:v>
                </c:pt>
                <c:pt idx="42">
                  <c:v>Болгария 43</c:v>
                </c:pt>
                <c:pt idx="43">
                  <c:v>Азербайджан 44</c:v>
                </c:pt>
                <c:pt idx="44">
                  <c:v>Румыния 45</c:v>
                </c:pt>
                <c:pt idx="45">
                  <c:v>Бразилия 46</c:v>
                </c:pt>
                <c:pt idx="46">
                  <c:v>Италия 47</c:v>
                </c:pt>
                <c:pt idx="47">
                  <c:v>Сербия (приглашенная) 48</c:v>
                </c:pt>
                <c:pt idx="48">
                  <c:v>Мексика 49</c:v>
                </c:pt>
                <c:pt idx="49">
                  <c:v>Иран 50</c:v>
                </c:pt>
                <c:pt idx="50">
                  <c:v>Россия 51</c:v>
                </c:pt>
                <c:pt idx="51">
                  <c:v>Белоруссия 52</c:v>
                </c:pt>
                <c:pt idx="52">
                  <c:v>Аргентина (приглашенная) 53</c:v>
                </c:pt>
              </c:strCache>
            </c:strRef>
          </c:cat>
          <c:val>
            <c:numRef>
              <c:f>Лист4!$J$141:$J$193</c:f>
              <c:numCache>
                <c:formatCode>_-* #\ ##0_-;\-* #\ ##0_-;_-* "-"??_-;_-@_-</c:formatCode>
                <c:ptCount val="53"/>
                <c:pt idx="0">
                  <c:v>94</c:v>
                </c:pt>
                <c:pt idx="1">
                  <c:v>116</c:v>
                </c:pt>
                <c:pt idx="2">
                  <c:v>136</c:v>
                </c:pt>
                <c:pt idx="3">
                  <c:v>137</c:v>
                </c:pt>
                <c:pt idx="4">
                  <c:v>142</c:v>
                </c:pt>
                <c:pt idx="5">
                  <c:v>154</c:v>
                </c:pt>
                <c:pt idx="6">
                  <c:v>158</c:v>
                </c:pt>
                <c:pt idx="7">
                  <c:v>161</c:v>
                </c:pt>
                <c:pt idx="8">
                  <c:v>162</c:v>
                </c:pt>
                <c:pt idx="9">
                  <c:v>167</c:v>
                </c:pt>
                <c:pt idx="10">
                  <c:v>171</c:v>
                </c:pt>
                <c:pt idx="11">
                  <c:v>173</c:v>
                </c:pt>
                <c:pt idx="12">
                  <c:v>175</c:v>
                </c:pt>
                <c:pt idx="13">
                  <c:v>189</c:v>
                </c:pt>
                <c:pt idx="14">
                  <c:v>198</c:v>
                </c:pt>
                <c:pt idx="15">
                  <c:v>202</c:v>
                </c:pt>
                <c:pt idx="16">
                  <c:v>204</c:v>
                </c:pt>
                <c:pt idx="17">
                  <c:v>204</c:v>
                </c:pt>
                <c:pt idx="18">
                  <c:v>205</c:v>
                </c:pt>
                <c:pt idx="19">
                  <c:v>208</c:v>
                </c:pt>
                <c:pt idx="20">
                  <c:v>212</c:v>
                </c:pt>
                <c:pt idx="21">
                  <c:v>219</c:v>
                </c:pt>
                <c:pt idx="22">
                  <c:v>226</c:v>
                </c:pt>
                <c:pt idx="23">
                  <c:v>231</c:v>
                </c:pt>
                <c:pt idx="24">
                  <c:v>231</c:v>
                </c:pt>
                <c:pt idx="25">
                  <c:v>236</c:v>
                </c:pt>
                <c:pt idx="26">
                  <c:v>238</c:v>
                </c:pt>
                <c:pt idx="27">
                  <c:v>238</c:v>
                </c:pt>
                <c:pt idx="28">
                  <c:v>246</c:v>
                </c:pt>
                <c:pt idx="29">
                  <c:v>246</c:v>
                </c:pt>
                <c:pt idx="30">
                  <c:v>250</c:v>
                </c:pt>
                <c:pt idx="31">
                  <c:v>258</c:v>
                </c:pt>
                <c:pt idx="32">
                  <c:v>260</c:v>
                </c:pt>
                <c:pt idx="33">
                  <c:v>261</c:v>
                </c:pt>
                <c:pt idx="34">
                  <c:v>262</c:v>
                </c:pt>
                <c:pt idx="35">
                  <c:v>263</c:v>
                </c:pt>
                <c:pt idx="36">
                  <c:v>267</c:v>
                </c:pt>
                <c:pt idx="37">
                  <c:v>273</c:v>
                </c:pt>
                <c:pt idx="38">
                  <c:v>275</c:v>
                </c:pt>
                <c:pt idx="39">
                  <c:v>280</c:v>
                </c:pt>
                <c:pt idx="40">
                  <c:v>283</c:v>
                </c:pt>
                <c:pt idx="41">
                  <c:v>293</c:v>
                </c:pt>
                <c:pt idx="42">
                  <c:v>313</c:v>
                </c:pt>
                <c:pt idx="43">
                  <c:v>316</c:v>
                </c:pt>
                <c:pt idx="44">
                  <c:v>320</c:v>
                </c:pt>
                <c:pt idx="45">
                  <c:v>321</c:v>
                </c:pt>
                <c:pt idx="46">
                  <c:v>329</c:v>
                </c:pt>
                <c:pt idx="47">
                  <c:v>346</c:v>
                </c:pt>
                <c:pt idx="48">
                  <c:v>348</c:v>
                </c:pt>
                <c:pt idx="49">
                  <c:v>363</c:v>
                </c:pt>
                <c:pt idx="50">
                  <c:v>412</c:v>
                </c:pt>
                <c:pt idx="51">
                  <c:v>420</c:v>
                </c:pt>
                <c:pt idx="52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FD-4A0E-A423-9A19B6CD0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857151"/>
        <c:axId val="657869151"/>
      </c:barChart>
      <c:catAx>
        <c:axId val="65785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657869151"/>
        <c:crosses val="autoZero"/>
        <c:auto val="1"/>
        <c:lblAlgn val="ctr"/>
        <c:lblOffset val="100"/>
        <c:tickLblSkip val="1"/>
        <c:noMultiLvlLbl val="0"/>
      </c:catAx>
      <c:valAx>
        <c:axId val="6578691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65785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75770206709832"/>
          <c:y val="0.13028533843357812"/>
          <c:w val="0.89653556775576237"/>
          <c:h val="0.64243702467490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1F-4D09-AACA-35677AA08ED3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1F-4D09-AACA-35677AA08ED3}"/>
              </c:ext>
            </c:extLst>
          </c:dPt>
          <c:dPt>
            <c:idx val="16"/>
            <c:invertIfNegative val="0"/>
            <c:bubble3D val="0"/>
            <c:spPr>
              <a:solidFill>
                <a:srgbClr val="202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1F-4D09-AACA-35677AA08ED3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1F-4D09-AACA-35677AA08ED3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1F-4D09-AACA-35677AA08ED3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1F-4D09-AACA-35677AA08ED3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1F-4D09-AACA-35677AA08ED3}"/>
              </c:ext>
            </c:extLst>
          </c:dPt>
          <c:dPt>
            <c:idx val="34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21F-4D09-AACA-35677AA08ED3}"/>
              </c:ext>
            </c:extLst>
          </c:dPt>
          <c:dLbls>
            <c:delete val="1"/>
          </c:dLbls>
          <c:cat>
            <c:strRef>
              <c:f>'ВВП ППС 2022'!$S$2:$S$60</c:f>
              <c:strCache>
                <c:ptCount val="59"/>
                <c:pt idx="0">
                  <c:v>Сингапур</c:v>
                </c:pt>
                <c:pt idx="1">
                  <c:v>Ирландия</c:v>
                </c:pt>
                <c:pt idx="2">
                  <c:v>Норвегия</c:v>
                </c:pt>
                <c:pt idx="3">
                  <c:v>Катар</c:v>
                </c:pt>
                <c:pt idx="4">
                  <c:v>ОАЭ</c:v>
                </c:pt>
                <c:pt idx="5">
                  <c:v>Швейцария</c:v>
                </c:pt>
                <c:pt idx="6">
                  <c:v>США</c:v>
                </c:pt>
                <c:pt idx="7">
                  <c:v>Нидерланды</c:v>
                </c:pt>
                <c:pt idx="8">
                  <c:v>Исландия</c:v>
                </c:pt>
                <c:pt idx="9">
                  <c:v>Бельгия</c:v>
                </c:pt>
                <c:pt idx="10">
                  <c:v>Швеция</c:v>
                </c:pt>
                <c:pt idx="11">
                  <c:v>Германия</c:v>
                </c:pt>
                <c:pt idx="12">
                  <c:v>Австралия</c:v>
                </c:pt>
                <c:pt idx="13">
                  <c:v>Саудовская Аравия</c:v>
                </c:pt>
                <c:pt idx="14">
                  <c:v>Финляндия</c:v>
                </c:pt>
                <c:pt idx="15">
                  <c:v>Канада</c:v>
                </c:pt>
                <c:pt idx="16">
                  <c:v>"Старые" страны ЕС</c:v>
                </c:pt>
                <c:pt idx="17">
                  <c:v>Франция</c:v>
                </c:pt>
                <c:pt idx="18">
                  <c:v>Великобритания</c:v>
                </c:pt>
                <c:pt idx="19">
                  <c:v>ОЭСР</c:v>
                </c:pt>
                <c:pt idx="20">
                  <c:v>Новая Зеландия</c:v>
                </c:pt>
                <c:pt idx="21">
                  <c:v>Италия</c:v>
                </c:pt>
                <c:pt idx="22">
                  <c:v>Корея</c:v>
                </c:pt>
                <c:pt idx="23">
                  <c:v>Чехия</c:v>
                </c:pt>
                <c:pt idx="24">
                  <c:v>Литва</c:v>
                </c:pt>
                <c:pt idx="25">
                  <c:v>Эстония</c:v>
                </c:pt>
                <c:pt idx="26">
                  <c:v>Испания</c:v>
                </c:pt>
                <c:pt idx="27">
                  <c:v>Япония</c:v>
                </c:pt>
                <c:pt idx="28">
                  <c:v>"Новые-8" страны ЕС</c:v>
                </c:pt>
                <c:pt idx="29">
                  <c:v>Польша</c:v>
                </c:pt>
                <c:pt idx="30">
                  <c:v>Румыния</c:v>
                </c:pt>
                <c:pt idx="31">
                  <c:v>Португалия</c:v>
                </c:pt>
                <c:pt idx="32">
                  <c:v>Латвия</c:v>
                </c:pt>
                <c:pt idx="33">
                  <c:v>Турция</c:v>
                </c:pt>
                <c:pt idx="34">
                  <c:v>Россия</c:v>
                </c:pt>
                <c:pt idx="35">
                  <c:v>Малайзия</c:v>
                </c:pt>
                <c:pt idx="36">
                  <c:v>Казахстан</c:v>
                </c:pt>
                <c:pt idx="37">
                  <c:v>Чили</c:v>
                </c:pt>
                <c:pt idx="38">
                  <c:v>Аргентина</c:v>
                </c:pt>
                <c:pt idx="39">
                  <c:v>Беларусь</c:v>
                </c:pt>
                <c:pt idx="40">
                  <c:v>Мексика</c:v>
                </c:pt>
                <c:pt idx="41">
                  <c:v>Китай</c:v>
                </c:pt>
                <c:pt idx="42">
                  <c:v>Таиланд</c:v>
                </c:pt>
                <c:pt idx="43">
                  <c:v>Колумбия</c:v>
                </c:pt>
                <c:pt idx="44">
                  <c:v>Грузия</c:v>
                </c:pt>
                <c:pt idx="45">
                  <c:v>Армения</c:v>
                </c:pt>
                <c:pt idx="46">
                  <c:v>Бразилия</c:v>
                </c:pt>
                <c:pt idx="47">
                  <c:v>Азербайджан</c:v>
                </c:pt>
                <c:pt idx="48">
                  <c:v>ЮАР</c:v>
                </c:pt>
                <c:pt idx="49">
                  <c:v>Египет</c:v>
                </c:pt>
                <c:pt idx="50">
                  <c:v>Индонезия</c:v>
                </c:pt>
                <c:pt idx="51">
                  <c:v>Вьетнам</c:v>
                </c:pt>
                <c:pt idx="52">
                  <c:v>Алжир</c:v>
                </c:pt>
                <c:pt idx="53">
                  <c:v>Украина</c:v>
                </c:pt>
                <c:pt idx="54">
                  <c:v>Филиппины</c:v>
                </c:pt>
                <c:pt idx="55">
                  <c:v>Узбекистан</c:v>
                </c:pt>
                <c:pt idx="56">
                  <c:v>Индия</c:v>
                </c:pt>
                <c:pt idx="57">
                  <c:v>Бангладеш</c:v>
                </c:pt>
                <c:pt idx="58">
                  <c:v>Нигерия</c:v>
                </c:pt>
              </c:strCache>
            </c:strRef>
          </c:cat>
          <c:val>
            <c:numRef>
              <c:f>'ВВП ППС 2022'!$T$2:$T$60</c:f>
              <c:numCache>
                <c:formatCode>_-* #\ ##0_-;\-* #\ ##0_-;_-* "-"??_-;_-@_-</c:formatCode>
                <c:ptCount val="59"/>
                <c:pt idx="0">
                  <c:v>127.56455657377582</c:v>
                </c:pt>
                <c:pt idx="1">
                  <c:v>126.90519853447618</c:v>
                </c:pt>
                <c:pt idx="2">
                  <c:v>114.89875988556916</c:v>
                </c:pt>
                <c:pt idx="3">
                  <c:v>114.64803155038324</c:v>
                </c:pt>
                <c:pt idx="4">
                  <c:v>87.729191263806101</c:v>
                </c:pt>
                <c:pt idx="5">
                  <c:v>83.598453356565003</c:v>
                </c:pt>
                <c:pt idx="6">
                  <c:v>76.398591742205667</c:v>
                </c:pt>
                <c:pt idx="7">
                  <c:v>69.577404579677591</c:v>
                </c:pt>
                <c:pt idx="8">
                  <c:v>69.081261667187945</c:v>
                </c:pt>
                <c:pt idx="9">
                  <c:v>65.02729489540441</c:v>
                </c:pt>
                <c:pt idx="10">
                  <c:v>64.578396332542738</c:v>
                </c:pt>
                <c:pt idx="11">
                  <c:v>63.149598689809793</c:v>
                </c:pt>
                <c:pt idx="12">
                  <c:v>62.625357642365039</c:v>
                </c:pt>
                <c:pt idx="13">
                  <c:v>59.065004640866583</c:v>
                </c:pt>
                <c:pt idx="14">
                  <c:v>59.026707335215129</c:v>
                </c:pt>
                <c:pt idx="15">
                  <c:v>58.399545481318398</c:v>
                </c:pt>
                <c:pt idx="16">
                  <c:v>57.646188840519216</c:v>
                </c:pt>
                <c:pt idx="17">
                  <c:v>55.492565546757113</c:v>
                </c:pt>
                <c:pt idx="18">
                  <c:v>54.602544380158001</c:v>
                </c:pt>
                <c:pt idx="19">
                  <c:v>53.854018663386995</c:v>
                </c:pt>
                <c:pt idx="20">
                  <c:v>51.966862577762576</c:v>
                </c:pt>
                <c:pt idx="21">
                  <c:v>51.864977735482121</c:v>
                </c:pt>
                <c:pt idx="22">
                  <c:v>50.069823387797477</c:v>
                </c:pt>
                <c:pt idx="23">
                  <c:v>49.945500104437528</c:v>
                </c:pt>
                <c:pt idx="24">
                  <c:v>48.396693544988374</c:v>
                </c:pt>
                <c:pt idx="25">
                  <c:v>46.697359736042586</c:v>
                </c:pt>
                <c:pt idx="26">
                  <c:v>45.825195633008704</c:v>
                </c:pt>
                <c:pt idx="27">
                  <c:v>45.572723822821253</c:v>
                </c:pt>
                <c:pt idx="28">
                  <c:v>44.006962727144234</c:v>
                </c:pt>
                <c:pt idx="29">
                  <c:v>43.268543712603147</c:v>
                </c:pt>
                <c:pt idx="30">
                  <c:v>41.887921902073408</c:v>
                </c:pt>
                <c:pt idx="31">
                  <c:v>41.451614865694701</c:v>
                </c:pt>
                <c:pt idx="32">
                  <c:v>39.956190477015234</c:v>
                </c:pt>
                <c:pt idx="33">
                  <c:v>37.273699760604806</c:v>
                </c:pt>
                <c:pt idx="34">
                  <c:v>36.442619104549863</c:v>
                </c:pt>
                <c:pt idx="35">
                  <c:v>33.433617398292149</c:v>
                </c:pt>
                <c:pt idx="36">
                  <c:v>30.809879426567797</c:v>
                </c:pt>
                <c:pt idx="37">
                  <c:v>30.208805531053002</c:v>
                </c:pt>
                <c:pt idx="38">
                  <c:v>26.504590561969604</c:v>
                </c:pt>
                <c:pt idx="39">
                  <c:v>22.590590922336386</c:v>
                </c:pt>
                <c:pt idx="40">
                  <c:v>21.512269544509909</c:v>
                </c:pt>
                <c:pt idx="41">
                  <c:v>21.475610527214005</c:v>
                </c:pt>
                <c:pt idx="42">
                  <c:v>20.671684920165564</c:v>
                </c:pt>
                <c:pt idx="43">
                  <c:v>20.28740026316823</c:v>
                </c:pt>
                <c:pt idx="44">
                  <c:v>20.113377236756104</c:v>
                </c:pt>
                <c:pt idx="45">
                  <c:v>18.941526808052846</c:v>
                </c:pt>
                <c:pt idx="46">
                  <c:v>17.821737260987728</c:v>
                </c:pt>
                <c:pt idx="47">
                  <c:v>17.76444558854395</c:v>
                </c:pt>
                <c:pt idx="48">
                  <c:v>15.904848362637038</c:v>
                </c:pt>
                <c:pt idx="49">
                  <c:v>15.0909908752257</c:v>
                </c:pt>
                <c:pt idx="50">
                  <c:v>14.652928275237633</c:v>
                </c:pt>
                <c:pt idx="51" formatCode="0">
                  <c:v>13.456551425401102</c:v>
                </c:pt>
                <c:pt idx="52" formatCode="0">
                  <c:v>13.209596768596329</c:v>
                </c:pt>
                <c:pt idx="53" formatCode="0">
                  <c:v>11.804259444169237</c:v>
                </c:pt>
                <c:pt idx="54" formatCode="0">
                  <c:v>10.133195894312738</c:v>
                </c:pt>
                <c:pt idx="55" formatCode="0">
                  <c:v>9.5325118650893792</c:v>
                </c:pt>
                <c:pt idx="56" formatCode="0">
                  <c:v>8.3790624873608888</c:v>
                </c:pt>
                <c:pt idx="57" formatCode="0">
                  <c:v>7.3950959867772532</c:v>
                </c:pt>
                <c:pt idx="58" formatCode="0">
                  <c:v>5.8602937360149072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21F-4D09-AACA-35677AA08E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0572640"/>
        <c:axId val="600573888"/>
      </c:barChart>
      <c:catAx>
        <c:axId val="6005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600573888"/>
        <c:crosses val="autoZero"/>
        <c:auto val="1"/>
        <c:lblAlgn val="ctr"/>
        <c:lblOffset val="100"/>
        <c:tickLblSkip val="1"/>
        <c:noMultiLvlLbl val="0"/>
      </c:catAx>
      <c:valAx>
        <c:axId val="600573888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60057264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tt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7295563039366E-2"/>
          <c:y val="3.5341365461847386E-2"/>
          <c:w val="0.92427640935311661"/>
          <c:h val="0.66816633462985797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8-4D64-B67A-545F22F3BCCC}"/>
              </c:ext>
            </c:extLst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D8-4D64-B67A-545F22F3BCCC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D8-4D64-B67A-545F22F3BCCC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D8-4D64-B67A-545F22F3BCC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D8-4D64-B67A-545F22F3BCCC}"/>
              </c:ext>
            </c:extLst>
          </c:dPt>
          <c:dPt>
            <c:idx val="6"/>
            <c:invertIfNegative val="0"/>
            <c:bubble3D val="0"/>
            <c:spPr>
              <a:blipFill dpi="0" rotWithShape="1">
                <a:blip xmlns:r="http://schemas.openxmlformats.org/officeDocument/2006/relationships"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D8-4D64-B67A-545F22F3BCC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D8-4D64-B67A-545F22F3BCCC}"/>
              </c:ext>
            </c:extLst>
          </c:dPt>
          <c:dPt>
            <c:idx val="8"/>
            <c:invertIfNegative val="0"/>
            <c:bubble3D val="0"/>
            <c:spPr>
              <a:blipFill dpi="0" rotWithShape="1">
                <a:blip xmlns:r="http://schemas.openxmlformats.org/officeDocument/2006/relationships"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BD8-4D64-B67A-545F22F3BCCC}"/>
              </c:ext>
            </c:extLst>
          </c:dPt>
          <c:dPt>
            <c:idx val="9"/>
            <c:invertIfNegative val="0"/>
            <c:bubble3D val="0"/>
            <c:spPr>
              <a:blipFill dpi="0" rotWithShape="1">
                <a:blip xmlns:r="http://schemas.openxmlformats.org/officeDocument/2006/relationships"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BD8-4D64-B67A-545F22F3BC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t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'[1]4 (3)'!$BE$24:$BE$33</c:f>
              <c:strCache>
                <c:ptCount val="10"/>
                <c:pt idx="0">
                  <c:v>Китай</c:v>
                </c:pt>
                <c:pt idx="1">
                  <c:v>Турция</c:v>
                </c:pt>
                <c:pt idx="2">
                  <c:v>Индия</c:v>
                </c:pt>
                <c:pt idx="3">
                  <c:v>Иран</c:v>
                </c:pt>
                <c:pt idx="4">
                  <c:v>США</c:v>
                </c:pt>
                <c:pt idx="5">
                  <c:v>"Старые" страны ЕС</c:v>
                </c:pt>
                <c:pt idx="6">
                  <c:v>Южная Корея</c:v>
                </c:pt>
                <c:pt idx="7">
                  <c:v>"Новые-8" страны ЕС</c:v>
                </c:pt>
                <c:pt idx="8">
                  <c:v>Россия</c:v>
                </c:pt>
                <c:pt idx="9">
                  <c:v>Польша</c:v>
                </c:pt>
              </c:strCache>
            </c:strRef>
          </c:cat>
          <c:val>
            <c:numRef>
              <c:f>'[1]4 (3)'!$BF$24:$BF$33</c:f>
              <c:numCache>
                <c:formatCode>0.00</c:formatCode>
                <c:ptCount val="10"/>
                <c:pt idx="0">
                  <c:v>0.4195125320347326</c:v>
                </c:pt>
                <c:pt idx="1">
                  <c:v>0.29612300253318347</c:v>
                </c:pt>
                <c:pt idx="2">
                  <c:v>0.29208816769843982</c:v>
                </c:pt>
                <c:pt idx="3">
                  <c:v>0.29018353626743387</c:v>
                </c:pt>
                <c:pt idx="4">
                  <c:v>0.24131113635627371</c:v>
                </c:pt>
                <c:pt idx="5">
                  <c:v>0.22899901708870754</c:v>
                </c:pt>
                <c:pt idx="6">
                  <c:v>0.22556858587295225</c:v>
                </c:pt>
                <c:pt idx="7">
                  <c:v>0.21249386553917474</c:v>
                </c:pt>
                <c:pt idx="8">
                  <c:v>0.20714756375183024</c:v>
                </c:pt>
                <c:pt idx="9">
                  <c:v>0.16800430286287069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BD8-4D64-B67A-545F22F3B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85760"/>
        <c:axId val="173691648"/>
      </c:barChart>
      <c:catAx>
        <c:axId val="1736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73691648"/>
        <c:crosses val="autoZero"/>
        <c:auto val="1"/>
        <c:lblAlgn val="ctr"/>
        <c:lblOffset val="100"/>
        <c:noMultiLvlLbl val="0"/>
      </c:catAx>
      <c:valAx>
        <c:axId val="173691648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73685760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1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/>
              <a:t>1996-2008</a:t>
            </a:r>
            <a:r>
              <a:rPr lang="ru-RU" sz="1400" b="0" i="0" u="none" strike="noStrike" baseline="0" dirty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40271542014496292"/>
          <c:y val="4.9046030658696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t-RU"/>
        </a:p>
      </c:txPr>
    </c:title>
    <c:autoTitleDeleted val="0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E-4A5B-A6AB-3B53D2CE24A8}"/>
              </c:ext>
            </c:extLst>
          </c:dPt>
          <c:cat>
            <c:strRef>
              <c:f>Лист1!$Q$128:$Q$180</c:f>
              <c:strCache>
                <c:ptCount val="53"/>
                <c:pt idx="0">
                  <c:v>Азербайджан 1</c:v>
                </c:pt>
                <c:pt idx="1">
                  <c:v>Китай 2</c:v>
                </c:pt>
                <c:pt idx="2">
                  <c:v>Белоруссия 3</c:v>
                </c:pt>
                <c:pt idx="3">
                  <c:v>Вьетнам 4</c:v>
                </c:pt>
                <c:pt idx="4">
                  <c:v>Казахстан 5</c:v>
                </c:pt>
                <c:pt idx="5">
                  <c:v>Индия  6</c:v>
                </c:pt>
                <c:pt idx="6">
                  <c:v>ОАЭ 7</c:v>
                </c:pt>
                <c:pt idx="7">
                  <c:v>Доминиканская Респ. 8</c:v>
                </c:pt>
                <c:pt idx="8">
                  <c:v>Ю․ Корея 9</c:v>
                </c:pt>
                <c:pt idx="9">
                  <c:v>Египет 10</c:v>
                </c:pt>
                <c:pt idx="10">
                  <c:v>Шри-Ланка 11</c:v>
                </c:pt>
                <c:pt idx="11">
                  <c:v>Малайзия 12</c:v>
                </c:pt>
                <c:pt idx="12">
                  <c:v>Тайвань  13</c:v>
                </c:pt>
                <c:pt idx="13">
                  <c:v>Сербия 14</c:v>
                </c:pt>
                <c:pt idx="14">
                  <c:v>Чили 15</c:v>
                </c:pt>
                <c:pt idx="15">
                  <c:v>Россия  16</c:v>
                </c:pt>
                <c:pt idx="16">
                  <c:v>Перу 17</c:v>
                </c:pt>
                <c:pt idx="17">
                  <c:v>Турция 18</c:v>
                </c:pt>
                <c:pt idx="18">
                  <c:v>Польша 19</c:v>
                </c:pt>
                <c:pt idx="19">
                  <c:v>Иран 20</c:v>
                </c:pt>
                <c:pt idx="20">
                  <c:v>Новые страны ЕС  21</c:v>
                </c:pt>
                <c:pt idx="21">
                  <c:v>Румыния 22</c:v>
                </c:pt>
                <c:pt idx="22">
                  <c:v>Израиль 23</c:v>
                </c:pt>
                <c:pt idx="23">
                  <c:v>Алжир 24</c:v>
                </c:pt>
                <c:pt idx="24">
                  <c:v>Австралия 25</c:v>
                </c:pt>
                <c:pt idx="25">
                  <c:v>ЮАР 26</c:v>
                </c:pt>
                <c:pt idx="26">
                  <c:v>Индонезия  27</c:v>
                </c:pt>
                <c:pt idx="27">
                  <c:v>Греция 28</c:v>
                </c:pt>
                <c:pt idx="28">
                  <c:v>Аргентина 29</c:v>
                </c:pt>
                <c:pt idx="29">
                  <c:v>Испания 30</c:v>
                </c:pt>
                <c:pt idx="30">
                  <c:v>Мир (в целом) 31</c:v>
                </c:pt>
                <c:pt idx="31">
                  <c:v>Таиланд 32</c:v>
                </c:pt>
                <c:pt idx="32">
                  <c:v>Чехия 33</c:v>
                </c:pt>
                <c:pt idx="33">
                  <c:v>Венгрия 34</c:v>
                </c:pt>
                <c:pt idx="34">
                  <c:v>Мексика 35</c:v>
                </c:pt>
                <c:pt idx="35">
                  <c:v>Бразилия 36</c:v>
                </c:pt>
                <c:pt idx="36">
                  <c:v>Саудовская Аравия 37</c:v>
                </c:pt>
                <c:pt idx="37">
                  <c:v>Колумбия 38</c:v>
                </c:pt>
                <c:pt idx="38">
                  <c:v>США 39</c:v>
                </c:pt>
                <c:pt idx="39">
                  <c:v>Болгария 40</c:v>
                </c:pt>
                <c:pt idx="40">
                  <c:v>Канада 41</c:v>
                </c:pt>
                <c:pt idx="41">
                  <c:v>Швеция 42</c:v>
                </c:pt>
                <c:pt idx="42">
                  <c:v>Нидерланды 43</c:v>
                </c:pt>
                <c:pt idx="43">
                  <c:v>Великобритания 44</c:v>
                </c:pt>
                <c:pt idx="44">
                  <c:v>ОЭСР  45</c:v>
                </c:pt>
                <c:pt idx="45">
                  <c:v>Австрия 46</c:v>
                </c:pt>
                <c:pt idx="46">
                  <c:v>Бельгия 47</c:v>
                </c:pt>
                <c:pt idx="47">
                  <c:v>Португалия 48</c:v>
                </c:pt>
                <c:pt idx="48">
                  <c:v>Старые страны ЕС 49</c:v>
                </c:pt>
                <c:pt idx="49">
                  <c:v>Франция 50</c:v>
                </c:pt>
                <c:pt idx="50">
                  <c:v>Германия 51</c:v>
                </c:pt>
                <c:pt idx="51">
                  <c:v>Италия 52</c:v>
                </c:pt>
                <c:pt idx="52">
                  <c:v>Япония 53</c:v>
                </c:pt>
              </c:strCache>
            </c:strRef>
          </c:cat>
          <c:val>
            <c:numRef>
              <c:f>Лист1!$R$128:$R$180</c:f>
              <c:numCache>
                <c:formatCode>0.00</c:formatCode>
                <c:ptCount val="53"/>
                <c:pt idx="0">
                  <c:v>2.8177966101694918</c:v>
                </c:pt>
                <c:pt idx="1">
                  <c:v>2.0995762711864407</c:v>
                </c:pt>
                <c:pt idx="2">
                  <c:v>1.6016949152542372</c:v>
                </c:pt>
                <c:pt idx="3">
                  <c:v>1.4300847457627119</c:v>
                </c:pt>
                <c:pt idx="4">
                  <c:v>1.4279661016949152</c:v>
                </c:pt>
                <c:pt idx="5">
                  <c:v>1.3305084745762712</c:v>
                </c:pt>
                <c:pt idx="6">
                  <c:v>1.1610169491525424</c:v>
                </c:pt>
                <c:pt idx="7">
                  <c:v>1.1334745762711864</c:v>
                </c:pt>
                <c:pt idx="8">
                  <c:v>1.1207627118644068</c:v>
                </c:pt>
                <c:pt idx="9">
                  <c:v>1.0953389830508475</c:v>
                </c:pt>
                <c:pt idx="10">
                  <c:v>1.0699152542372883</c:v>
                </c:pt>
                <c:pt idx="11">
                  <c:v>1.0677966101694916</c:v>
                </c:pt>
                <c:pt idx="12">
                  <c:v>1.0381355932203391</c:v>
                </c:pt>
                <c:pt idx="13">
                  <c:v>1.0254237288135593</c:v>
                </c:pt>
                <c:pt idx="14">
                  <c:v>1.0042372881355932</c:v>
                </c:pt>
                <c:pt idx="15">
                  <c:v>1</c:v>
                </c:pt>
                <c:pt idx="16">
                  <c:v>0.97245762711864414</c:v>
                </c:pt>
                <c:pt idx="17">
                  <c:v>0.96398305084745761</c:v>
                </c:pt>
                <c:pt idx="18">
                  <c:v>0.96398305084745761</c:v>
                </c:pt>
                <c:pt idx="19">
                  <c:v>0.94067796610169496</c:v>
                </c:pt>
                <c:pt idx="20">
                  <c:v>0.90889830508474578</c:v>
                </c:pt>
                <c:pt idx="21">
                  <c:v>0.84745762711864414</c:v>
                </c:pt>
                <c:pt idx="22">
                  <c:v>0.8347457627118644</c:v>
                </c:pt>
                <c:pt idx="23">
                  <c:v>0.8283898305084747</c:v>
                </c:pt>
                <c:pt idx="24">
                  <c:v>0.78177966101694918</c:v>
                </c:pt>
                <c:pt idx="25">
                  <c:v>0.77118644067796616</c:v>
                </c:pt>
                <c:pt idx="26">
                  <c:v>0.76059322033898313</c:v>
                </c:pt>
                <c:pt idx="27">
                  <c:v>0.75423728813559321</c:v>
                </c:pt>
                <c:pt idx="28">
                  <c:v>0.7478813559322034</c:v>
                </c:pt>
                <c:pt idx="29">
                  <c:v>0.74152542372881369</c:v>
                </c:pt>
                <c:pt idx="30">
                  <c:v>0.73728813559322026</c:v>
                </c:pt>
                <c:pt idx="31">
                  <c:v>0.71186440677966101</c:v>
                </c:pt>
                <c:pt idx="32">
                  <c:v>0.7076271186440678</c:v>
                </c:pt>
                <c:pt idx="33">
                  <c:v>0.68644067796610164</c:v>
                </c:pt>
                <c:pt idx="34">
                  <c:v>0.67372881355932213</c:v>
                </c:pt>
                <c:pt idx="35">
                  <c:v>0.65889830508474578</c:v>
                </c:pt>
                <c:pt idx="36">
                  <c:v>0.65466101694915257</c:v>
                </c:pt>
                <c:pt idx="37">
                  <c:v>0.64830508474576265</c:v>
                </c:pt>
                <c:pt idx="38">
                  <c:v>0.63983050847457634</c:v>
                </c:pt>
                <c:pt idx="39">
                  <c:v>0.63771186440677963</c:v>
                </c:pt>
                <c:pt idx="40">
                  <c:v>0.63347457627118642</c:v>
                </c:pt>
                <c:pt idx="41">
                  <c:v>0.63135593220338981</c:v>
                </c:pt>
                <c:pt idx="42">
                  <c:v>0.61652542372881358</c:v>
                </c:pt>
                <c:pt idx="43">
                  <c:v>0.5826271186440678</c:v>
                </c:pt>
                <c:pt idx="44">
                  <c:v>0.56144067796610164</c:v>
                </c:pt>
                <c:pt idx="45">
                  <c:v>0.52966101694915257</c:v>
                </c:pt>
                <c:pt idx="46">
                  <c:v>0.5021186440677966</c:v>
                </c:pt>
                <c:pt idx="47">
                  <c:v>0.47669491525423729</c:v>
                </c:pt>
                <c:pt idx="48">
                  <c:v>0.46822033898305088</c:v>
                </c:pt>
                <c:pt idx="49">
                  <c:v>0.4597457627118644</c:v>
                </c:pt>
                <c:pt idx="50">
                  <c:v>0.32415254237288132</c:v>
                </c:pt>
                <c:pt idx="51">
                  <c:v>0.27966101694915257</c:v>
                </c:pt>
                <c:pt idx="52">
                  <c:v>0.20974576271186443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E-4A5B-A6AB-3B53D2CE2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2009-2023</a:t>
            </a:r>
          </a:p>
        </c:rich>
      </c:tx>
      <c:layout>
        <c:manualLayout>
          <c:xMode val="edge"/>
          <c:yMode val="edge"/>
          <c:x val="0.36746675415573055"/>
          <c:y val="0.16976207613294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t-RU"/>
        </a:p>
      </c:txPr>
    </c:title>
    <c:autoTitleDeleted val="0"/>
    <c:plotArea>
      <c:layout>
        <c:manualLayout>
          <c:layoutTarget val="inner"/>
          <c:xMode val="edge"/>
          <c:yMode val="edge"/>
          <c:x val="8.3573761548901379E-2"/>
          <c:y val="1.675792575053309E-2"/>
          <c:w val="0.8958673725888685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1-4E08-9B2B-AD716078C20D}"/>
              </c:ext>
            </c:extLst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1-4E08-9B2B-AD716078C20D}"/>
              </c:ext>
            </c:extLst>
          </c:dPt>
          <c:dPt>
            <c:idx val="4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1-4E08-9B2B-AD716078C20D}"/>
              </c:ext>
            </c:extLst>
          </c:dPt>
          <c:cat>
            <c:strRef>
              <c:f>Общая!$V$128:$V$180</c:f>
              <c:strCache>
                <c:ptCount val="53"/>
                <c:pt idx="0">
                  <c:v>Китай 1</c:v>
                </c:pt>
                <c:pt idx="1">
                  <c:v>Индия  2</c:v>
                </c:pt>
                <c:pt idx="2">
                  <c:v>Вьетнам 3</c:v>
                </c:pt>
                <c:pt idx="3">
                  <c:v>Турция 4</c:v>
                </c:pt>
                <c:pt idx="4">
                  <c:v>Индонезия  5</c:v>
                </c:pt>
                <c:pt idx="5">
                  <c:v>Доминиканская Респ. 6</c:v>
                </c:pt>
                <c:pt idx="6">
                  <c:v>Малайзия 7</c:v>
                </c:pt>
                <c:pt idx="7">
                  <c:v>Египет 8</c:v>
                </c:pt>
                <c:pt idx="8">
                  <c:v>Израиль 9</c:v>
                </c:pt>
                <c:pt idx="9">
                  <c:v>Казахстан 10</c:v>
                </c:pt>
                <c:pt idx="10">
                  <c:v>Перу 11</c:v>
                </c:pt>
                <c:pt idx="11">
                  <c:v>Польша 12</c:v>
                </c:pt>
                <c:pt idx="12">
                  <c:v>Тайвань  13</c:v>
                </c:pt>
                <c:pt idx="13">
                  <c:v>Колумбия 14</c:v>
                </c:pt>
                <c:pt idx="14">
                  <c:v>Шри-Ланка 15</c:v>
                </c:pt>
                <c:pt idx="15">
                  <c:v>Саудовская Аравия 16</c:v>
                </c:pt>
                <c:pt idx="16">
                  <c:v>Ю․ Корея 17</c:v>
                </c:pt>
                <c:pt idx="17">
                  <c:v>ОАЭ 18</c:v>
                </c:pt>
                <c:pt idx="18">
                  <c:v>Мир (в целом) 19</c:v>
                </c:pt>
                <c:pt idx="19">
                  <c:v>Чили 20</c:v>
                </c:pt>
                <c:pt idx="20">
                  <c:v>Австралия 21</c:v>
                </c:pt>
                <c:pt idx="21">
                  <c:v>Таиланд 22</c:v>
                </c:pt>
                <c:pt idx="22">
                  <c:v>Азербайджан 23</c:v>
                </c:pt>
                <c:pt idx="23">
                  <c:v>Алжир 24</c:v>
                </c:pt>
                <c:pt idx="24">
                  <c:v>Румыния 25</c:v>
                </c:pt>
                <c:pt idx="25">
                  <c:v>Новые страны ЕС  26</c:v>
                </c:pt>
                <c:pt idx="26">
                  <c:v>Иран 27</c:v>
                </c:pt>
                <c:pt idx="27">
                  <c:v>США 28</c:v>
                </c:pt>
                <c:pt idx="28">
                  <c:v>Сербия 29</c:v>
                </c:pt>
                <c:pt idx="29">
                  <c:v>Швеция 30</c:v>
                </c:pt>
                <c:pt idx="30">
                  <c:v>Венгрия 31</c:v>
                </c:pt>
                <c:pt idx="31">
                  <c:v>Болгария 32</c:v>
                </c:pt>
                <c:pt idx="32">
                  <c:v>Канада 33</c:v>
                </c:pt>
                <c:pt idx="33">
                  <c:v>ОЭСР  34</c:v>
                </c:pt>
                <c:pt idx="34">
                  <c:v>Бразилия 35</c:v>
                </c:pt>
                <c:pt idx="35">
                  <c:v>Мексика 36</c:v>
                </c:pt>
                <c:pt idx="36">
                  <c:v>Чехия 37</c:v>
                </c:pt>
                <c:pt idx="37">
                  <c:v>Бельгия 38</c:v>
                </c:pt>
                <c:pt idx="38">
                  <c:v>Белоруссия 39</c:v>
                </c:pt>
                <c:pt idx="39">
                  <c:v>Россия  40</c:v>
                </c:pt>
                <c:pt idx="40">
                  <c:v>Великобритания 41</c:v>
                </c:pt>
                <c:pt idx="41">
                  <c:v>ЮАР 42</c:v>
                </c:pt>
                <c:pt idx="42">
                  <c:v>Нидерланды 43</c:v>
                </c:pt>
                <c:pt idx="43">
                  <c:v>Германия 44</c:v>
                </c:pt>
                <c:pt idx="44">
                  <c:v>Старые страны ЕС 45</c:v>
                </c:pt>
                <c:pt idx="45">
                  <c:v>Франция 46</c:v>
                </c:pt>
                <c:pt idx="46">
                  <c:v>Австрия 47</c:v>
                </c:pt>
                <c:pt idx="47">
                  <c:v>Аргентина 48</c:v>
                </c:pt>
                <c:pt idx="48">
                  <c:v>Португалия 49</c:v>
                </c:pt>
                <c:pt idx="49">
                  <c:v>Испания 50</c:v>
                </c:pt>
                <c:pt idx="50">
                  <c:v>Япония 51</c:v>
                </c:pt>
                <c:pt idx="51">
                  <c:v>Италия 52</c:v>
                </c:pt>
                <c:pt idx="52">
                  <c:v>Греция 53</c:v>
                </c:pt>
              </c:strCache>
            </c:strRef>
          </c:cat>
          <c:val>
            <c:numRef>
              <c:f>Общая!$W$128:$W$180</c:f>
              <c:numCache>
                <c:formatCode>0.00</c:formatCode>
                <c:ptCount val="53"/>
                <c:pt idx="0">
                  <c:v>5.7851239669421499</c:v>
                </c:pt>
                <c:pt idx="1">
                  <c:v>5.1074380165289259</c:v>
                </c:pt>
                <c:pt idx="2">
                  <c:v>5.0330578512396702</c:v>
                </c:pt>
                <c:pt idx="3">
                  <c:v>4.2479338842975212</c:v>
                </c:pt>
                <c:pt idx="4">
                  <c:v>3.9008264462809916</c:v>
                </c:pt>
                <c:pt idx="5">
                  <c:v>3.8595041322314048</c:v>
                </c:pt>
                <c:pt idx="6">
                  <c:v>3.4214876033057853</c:v>
                </c:pt>
                <c:pt idx="7">
                  <c:v>3.3140495867768593</c:v>
                </c:pt>
                <c:pt idx="8">
                  <c:v>3.2066115702479339</c:v>
                </c:pt>
                <c:pt idx="9">
                  <c:v>3.0826446280991737</c:v>
                </c:pt>
                <c:pt idx="10">
                  <c:v>2.8016528925619837</c:v>
                </c:pt>
                <c:pt idx="11">
                  <c:v>2.7685950413223144</c:v>
                </c:pt>
                <c:pt idx="12">
                  <c:v>2.7520661157024797</c:v>
                </c:pt>
                <c:pt idx="13">
                  <c:v>2.7438016528925622</c:v>
                </c:pt>
                <c:pt idx="14">
                  <c:v>2.553719008264463</c:v>
                </c:pt>
                <c:pt idx="15">
                  <c:v>2.5123966942148761</c:v>
                </c:pt>
                <c:pt idx="16">
                  <c:v>2.2975206611570247</c:v>
                </c:pt>
                <c:pt idx="17">
                  <c:v>2.1900826446280992</c:v>
                </c:pt>
                <c:pt idx="18">
                  <c:v>2.1818181818181817</c:v>
                </c:pt>
                <c:pt idx="19">
                  <c:v>2.1818181818181817</c:v>
                </c:pt>
                <c:pt idx="20">
                  <c:v>2.0165289256198351</c:v>
                </c:pt>
                <c:pt idx="21">
                  <c:v>1.9586776859504131</c:v>
                </c:pt>
                <c:pt idx="22">
                  <c:v>1.9008264462809918</c:v>
                </c:pt>
                <c:pt idx="23">
                  <c:v>1.9008264462809918</c:v>
                </c:pt>
                <c:pt idx="24">
                  <c:v>1.8925619834710745</c:v>
                </c:pt>
                <c:pt idx="25">
                  <c:v>1.8099173553719008</c:v>
                </c:pt>
                <c:pt idx="26">
                  <c:v>1.71900826446281</c:v>
                </c:pt>
                <c:pt idx="27">
                  <c:v>1.6198347107438016</c:v>
                </c:pt>
                <c:pt idx="28">
                  <c:v>1.5371900826446281</c:v>
                </c:pt>
                <c:pt idx="29">
                  <c:v>1.5289256198347108</c:v>
                </c:pt>
                <c:pt idx="30">
                  <c:v>1.5289256198347108</c:v>
                </c:pt>
                <c:pt idx="31">
                  <c:v>1.4793388429752066</c:v>
                </c:pt>
                <c:pt idx="32">
                  <c:v>1.3636363636363638</c:v>
                </c:pt>
                <c:pt idx="33">
                  <c:v>1.2727272727272727</c:v>
                </c:pt>
                <c:pt idx="34">
                  <c:v>1.1983471074380165</c:v>
                </c:pt>
                <c:pt idx="35">
                  <c:v>1.1818181818181819</c:v>
                </c:pt>
                <c:pt idx="36">
                  <c:v>1.1239669421487604</c:v>
                </c:pt>
                <c:pt idx="37">
                  <c:v>1.115702479338843</c:v>
                </c:pt>
                <c:pt idx="38">
                  <c:v>1.0743801652892562</c:v>
                </c:pt>
                <c:pt idx="39">
                  <c:v>1</c:v>
                </c:pt>
                <c:pt idx="40">
                  <c:v>0.98347107438016534</c:v>
                </c:pt>
                <c:pt idx="41">
                  <c:v>0.97520661157024791</c:v>
                </c:pt>
                <c:pt idx="42">
                  <c:v>0.96694214876033069</c:v>
                </c:pt>
                <c:pt idx="43">
                  <c:v>0.80991735537190079</c:v>
                </c:pt>
                <c:pt idx="44">
                  <c:v>0.73553719008264462</c:v>
                </c:pt>
                <c:pt idx="45">
                  <c:v>0.73553719008264462</c:v>
                </c:pt>
                <c:pt idx="46">
                  <c:v>0.71900826446280985</c:v>
                </c:pt>
                <c:pt idx="47">
                  <c:v>0.66942148760330578</c:v>
                </c:pt>
                <c:pt idx="48">
                  <c:v>0.66942148760330578</c:v>
                </c:pt>
                <c:pt idx="49">
                  <c:v>0.56198347107438018</c:v>
                </c:pt>
                <c:pt idx="50">
                  <c:v>0.42148760330578516</c:v>
                </c:pt>
                <c:pt idx="51">
                  <c:v>9.0909090909090912E-2</c:v>
                </c:pt>
                <c:pt idx="52">
                  <c:v>-1.0165289256198347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B1-4E08-9B2B-AD716078C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259736"/>
        <c:axId val="1261252176"/>
      </c:barChart>
      <c:catAx>
        <c:axId val="12612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2176"/>
        <c:crosses val="autoZero"/>
        <c:auto val="1"/>
        <c:lblAlgn val="ctr"/>
        <c:lblOffset val="100"/>
        <c:tickLblSkip val="1"/>
        <c:noMultiLvlLbl val="0"/>
      </c:catAx>
      <c:valAx>
        <c:axId val="1261252176"/>
        <c:scaling>
          <c:orientation val="minMax"/>
          <c:max val="6.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1261259736"/>
        <c:crosses val="autoZero"/>
        <c:crossBetween val="between"/>
        <c:majorUnit val="0.5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296967351062207E-2"/>
          <c:y val="9.2720592448958025E-3"/>
          <c:w val="0.91616433973488798"/>
          <c:h val="0.8903231031860247"/>
        </c:manualLayout>
      </c:layout>
      <c:lineChart>
        <c:grouping val="standard"/>
        <c:varyColors val="0"/>
        <c:ser>
          <c:idx val="0"/>
          <c:order val="0"/>
          <c:tx>
            <c:strRef>
              <c:f>'Россия макро 2023'!$B$38</c:f>
              <c:strCache>
                <c:ptCount val="1"/>
                <c:pt idx="0">
                  <c:v>ИОК%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'Россия макро 2023'!$C$2:$BC$2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'Россия макро 2023'!$C$38:$BC$38</c:f>
              <c:numCache>
                <c:formatCode>0.0%</c:formatCode>
                <c:ptCount val="53"/>
                <c:pt idx="1">
                  <c:v>8.0999999999999947E-2</c:v>
                </c:pt>
                <c:pt idx="2">
                  <c:v>7.2999999999999968E-2</c:v>
                </c:pt>
                <c:pt idx="3">
                  <c:v>4.5999999999999944E-2</c:v>
                </c:pt>
                <c:pt idx="4">
                  <c:v>7.4999999999999997E-2</c:v>
                </c:pt>
                <c:pt idx="5">
                  <c:v>0.10200000000000004</c:v>
                </c:pt>
                <c:pt idx="6">
                  <c:v>0.05</c:v>
                </c:pt>
                <c:pt idx="7">
                  <c:v>3.4000000000000058E-2</c:v>
                </c:pt>
                <c:pt idx="8">
                  <c:v>6.0999999999999943E-2</c:v>
                </c:pt>
                <c:pt idx="9">
                  <c:v>0.01</c:v>
                </c:pt>
                <c:pt idx="10">
                  <c:v>2.9000000000000057E-2</c:v>
                </c:pt>
                <c:pt idx="11">
                  <c:v>0.04</c:v>
                </c:pt>
                <c:pt idx="12">
                  <c:v>3.7000000000000026E-2</c:v>
                </c:pt>
                <c:pt idx="13">
                  <c:v>4.200000000000003E-2</c:v>
                </c:pt>
                <c:pt idx="14">
                  <c:v>1.2000000000000028E-2</c:v>
                </c:pt>
                <c:pt idx="15">
                  <c:v>3.4000000000000058E-2</c:v>
                </c:pt>
                <c:pt idx="16">
                  <c:v>9.2000000000000026E-2</c:v>
                </c:pt>
                <c:pt idx="17">
                  <c:v>0.06</c:v>
                </c:pt>
                <c:pt idx="18">
                  <c:v>7.7000000000000027E-2</c:v>
                </c:pt>
                <c:pt idx="19">
                  <c:v>4.0999999999999946E-2</c:v>
                </c:pt>
                <c:pt idx="20">
                  <c:v>9.9999999999994321E-4</c:v>
                </c:pt>
                <c:pt idx="21" formatCode="0%">
                  <c:v>-0.14900000000000005</c:v>
                </c:pt>
                <c:pt idx="22" formatCode="0%">
                  <c:v>-0.39700000000000002</c:v>
                </c:pt>
                <c:pt idx="23" formatCode="0%">
                  <c:v>-0.11700000000000003</c:v>
                </c:pt>
                <c:pt idx="24" formatCode="0%">
                  <c:v>-0.24299999999999997</c:v>
                </c:pt>
                <c:pt idx="25" formatCode="0%">
                  <c:v>-0.10099999999999994</c:v>
                </c:pt>
                <c:pt idx="26" formatCode="0%">
                  <c:v>-0.18099999999999994</c:v>
                </c:pt>
                <c:pt idx="27" formatCode="0%">
                  <c:v>-0.05</c:v>
                </c:pt>
                <c:pt idx="28" formatCode="0%">
                  <c:v>-0.12</c:v>
                </c:pt>
                <c:pt idx="29" formatCode="0%">
                  <c:v>5.2999999999999971E-2</c:v>
                </c:pt>
                <c:pt idx="30" formatCode="0%">
                  <c:v>0.17400000000000004</c:v>
                </c:pt>
                <c:pt idx="31" formatCode="0%">
                  <c:v>0.11700000000000003</c:v>
                </c:pt>
                <c:pt idx="32" formatCode="0%">
                  <c:v>2.9000000000000057E-2</c:v>
                </c:pt>
                <c:pt idx="33" formatCode="0%">
                  <c:v>0.12700000000000003</c:v>
                </c:pt>
                <c:pt idx="34" formatCode="0%">
                  <c:v>0.16799999999999998</c:v>
                </c:pt>
                <c:pt idx="35" formatCode="0%">
                  <c:v>0.10200000000000004</c:v>
                </c:pt>
                <c:pt idx="36" formatCode="0%">
                  <c:v>0.17799999999999996</c:v>
                </c:pt>
                <c:pt idx="37" formatCode="0%">
                  <c:v>0.23799999999999996</c:v>
                </c:pt>
                <c:pt idx="38" formatCode="0%">
                  <c:v>9.5000000000000001E-2</c:v>
                </c:pt>
                <c:pt idx="39" formatCode="0%">
                  <c:v>-0.13500000000000001</c:v>
                </c:pt>
                <c:pt idx="40" formatCode="0%">
                  <c:v>6.2999999999999973E-2</c:v>
                </c:pt>
                <c:pt idx="41" formatCode="0%">
                  <c:v>0.10799999999999997</c:v>
                </c:pt>
                <c:pt idx="42" formatCode="0%">
                  <c:v>6.7999999999999977E-2</c:v>
                </c:pt>
                <c:pt idx="43" formatCode="0%">
                  <c:v>7.9999999999999724E-3</c:v>
                </c:pt>
                <c:pt idx="44" formatCode="0%">
                  <c:v>-1.4999999999999999E-2</c:v>
                </c:pt>
                <c:pt idx="45" formatCode="0%">
                  <c:v>-0.10099999999999994</c:v>
                </c:pt>
                <c:pt idx="46" formatCode="0%">
                  <c:v>-2.0000000000000282E-3</c:v>
                </c:pt>
                <c:pt idx="47" formatCode="0%">
                  <c:v>4.7999999999999973E-2</c:v>
                </c:pt>
                <c:pt idx="48" formatCode="0%">
                  <c:v>5.4000000000000055E-2</c:v>
                </c:pt>
                <c:pt idx="49" formatCode="0%">
                  <c:v>2.0999999999999942E-2</c:v>
                </c:pt>
                <c:pt idx="50" formatCode="0%">
                  <c:v>-9.9999999999994321E-4</c:v>
                </c:pt>
                <c:pt idx="51" formatCode="0%">
                  <c:v>8.5999999999999938E-2</c:v>
                </c:pt>
                <c:pt idx="52" formatCode="0%">
                  <c:v>4.5999999999999944E-2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62-40B1-9A77-51BCD683BFB3}"/>
            </c:ext>
          </c:extLst>
        </c:ser>
        <c:ser>
          <c:idx val="1"/>
          <c:order val="1"/>
          <c:tx>
            <c:strRef>
              <c:f>'Россия макро 2023'!$B$44</c:f>
              <c:strCache>
                <c:ptCount val="1"/>
                <c:pt idx="0">
                  <c:v>ВВП %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'Россия макро 2023'!$C$2:$BC$2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'Россия макро 2023'!$C$44:$BC$44</c:f>
              <c:numCache>
                <c:formatCode>0.0%</c:formatCode>
                <c:ptCount val="53"/>
                <c:pt idx="1">
                  <c:v>5.5E-2</c:v>
                </c:pt>
                <c:pt idx="2">
                  <c:v>3.7999999999999999E-2</c:v>
                </c:pt>
                <c:pt idx="3">
                  <c:v>0.1</c:v>
                </c:pt>
                <c:pt idx="4">
                  <c:v>5.8000000000000003E-2</c:v>
                </c:pt>
                <c:pt idx="5">
                  <c:v>5.5E-2</c:v>
                </c:pt>
                <c:pt idx="6">
                  <c:v>4.9000000000000002E-2</c:v>
                </c:pt>
                <c:pt idx="7">
                  <c:v>4.7E-2</c:v>
                </c:pt>
                <c:pt idx="8">
                  <c:v>5.0999999999999997E-2</c:v>
                </c:pt>
                <c:pt idx="9">
                  <c:v>2.8000000000000001E-2</c:v>
                </c:pt>
                <c:pt idx="10">
                  <c:v>4.3999999999999997E-2</c:v>
                </c:pt>
                <c:pt idx="11">
                  <c:v>3.1E-2</c:v>
                </c:pt>
                <c:pt idx="12">
                  <c:v>3.1E-2</c:v>
                </c:pt>
                <c:pt idx="13">
                  <c:v>3.1E-2</c:v>
                </c:pt>
                <c:pt idx="14">
                  <c:v>1.9E-2</c:v>
                </c:pt>
                <c:pt idx="15">
                  <c:v>3.5000000000000003E-2</c:v>
                </c:pt>
                <c:pt idx="16">
                  <c:v>4.3999999999999997E-2</c:v>
                </c:pt>
                <c:pt idx="17">
                  <c:v>1.7000000000000001E-2</c:v>
                </c:pt>
                <c:pt idx="18">
                  <c:v>4.2000000000000003E-2</c:v>
                </c:pt>
                <c:pt idx="19">
                  <c:v>2.5999999999999999E-2</c:v>
                </c:pt>
                <c:pt idx="20">
                  <c:v>-2.9999956424312604E-2</c:v>
                </c:pt>
                <c:pt idx="21">
                  <c:v>-5.0345732551825159E-2</c:v>
                </c:pt>
                <c:pt idx="22">
                  <c:v>-0.14501932878022933</c:v>
                </c:pt>
                <c:pt idx="23">
                  <c:v>-8.671151502543524E-2</c:v>
                </c:pt>
                <c:pt idx="24">
                  <c:v>-0.1265638349424125</c:v>
                </c:pt>
                <c:pt idx="25">
                  <c:v>-0.15924438690914625</c:v>
                </c:pt>
                <c:pt idx="26">
                  <c:v>-3.6077689419745512E-2</c:v>
                </c:pt>
                <c:pt idx="27">
                  <c:v>1.3811452878328084E-2</c:v>
                </c:pt>
                <c:pt idx="28">
                  <c:v>-5.3448641191232847E-2</c:v>
                </c:pt>
                <c:pt idx="29">
                  <c:v>6.3510999982766603E-2</c:v>
                </c:pt>
                <c:pt idx="30">
                  <c:v>0.10000066815788046</c:v>
                </c:pt>
                <c:pt idx="31">
                  <c:v>5.1000512252750527E-2</c:v>
                </c:pt>
                <c:pt idx="32">
                  <c:v>4.6999919087352425E-2</c:v>
                </c:pt>
                <c:pt idx="33">
                  <c:v>7.2999523445386807E-2</c:v>
                </c:pt>
                <c:pt idx="34">
                  <c:v>7.1999478699447506E-2</c:v>
                </c:pt>
                <c:pt idx="35">
                  <c:v>6.3999654478538157E-2</c:v>
                </c:pt>
                <c:pt idx="36">
                  <c:v>8.2000682550559964E-2</c:v>
                </c:pt>
                <c:pt idx="37">
                  <c:v>8.4999777684635666E-2</c:v>
                </c:pt>
                <c:pt idx="38">
                  <c:v>5.1999692649884251E-2</c:v>
                </c:pt>
                <c:pt idx="39">
                  <c:v>-7.7999939134311094E-2</c:v>
                </c:pt>
                <c:pt idx="40">
                  <c:v>4.5000000000306531E-2</c:v>
                </c:pt>
                <c:pt idx="41">
                  <c:v>4.300029185794102E-2</c:v>
                </c:pt>
                <c:pt idx="42">
                  <c:v>4.0240861572097941E-2</c:v>
                </c:pt>
                <c:pt idx="43">
                  <c:v>1.7554221490936755E-2</c:v>
                </c:pt>
                <c:pt idx="44">
                  <c:v>7.3626722141557363E-3</c:v>
                </c:pt>
                <c:pt idx="45">
                  <c:v>-1.9727192263754176E-2</c:v>
                </c:pt>
                <c:pt idx="46">
                  <c:v>1.9369007172953445E-3</c:v>
                </c:pt>
                <c:pt idx="47">
                  <c:v>1.8257900635511248E-2</c:v>
                </c:pt>
                <c:pt idx="48">
                  <c:v>2.8072454104941757E-2</c:v>
                </c:pt>
                <c:pt idx="49">
                  <c:v>2.1980757138086348E-2</c:v>
                </c:pt>
                <c:pt idx="50">
                  <c:v>-2.6637575111133314E-2</c:v>
                </c:pt>
                <c:pt idx="51">
                  <c:v>4.7495840999639827E-2</c:v>
                </c:pt>
                <c:pt idx="52">
                  <c:v>-2.1000000000000001E-2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62-40B1-9A77-51BCD683B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13472"/>
        <c:axId val="174315008"/>
      </c:lineChart>
      <c:catAx>
        <c:axId val="17431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315008"/>
        <c:crosses val="autoZero"/>
        <c:auto val="1"/>
        <c:lblAlgn val="ctr"/>
        <c:lblOffset val="100"/>
        <c:tickLblSkip val="2"/>
        <c:noMultiLvlLbl val="0"/>
      </c:catAx>
      <c:valAx>
        <c:axId val="174315008"/>
        <c:scaling>
          <c:orientation val="minMax"/>
          <c:max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t-RU"/>
          </a:p>
        </c:txPr>
        <c:crossAx val="174313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90992355799227E-2"/>
          <c:y val="3.8189368578096829E-2"/>
          <c:w val="0.9184580594312024"/>
          <c:h val="0.83564868014706983"/>
        </c:manualLayout>
      </c:layout>
      <c:lineChart>
        <c:grouping val="standard"/>
        <c:varyColors val="0"/>
        <c:ser>
          <c:idx val="0"/>
          <c:order val="0"/>
          <c:tx>
            <c:strRef>
              <c:f>'Инвестиц. сц. мир (кввп и цикл)'!$C$16</c:f>
              <c:strCache>
                <c:ptCount val="1"/>
                <c:pt idx="0">
                  <c:v>Мир темпы роста ВВП (инвест. Сц.)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'Инвестиц. сц. мир (кввп и цикл)'!$D$2:$BE$2</c:f>
              <c:strCach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strCache>
            </c:strRef>
          </c:cat>
          <c:val>
            <c:numRef>
              <c:f>'Инвестиц. сц. мир (кввп и цикл)'!$D$16:$BE$16</c:f>
              <c:numCache>
                <c:formatCode>0.0%</c:formatCode>
                <c:ptCount val="54"/>
                <c:pt idx="0">
                  <c:v>3.9603689612021355E-2</c:v>
                </c:pt>
                <c:pt idx="1">
                  <c:v>4.2766529350353154E-2</c:v>
                </c:pt>
                <c:pt idx="2">
                  <c:v>5.6160370593684235E-2</c:v>
                </c:pt>
                <c:pt idx="3">
                  <c:v>6.4068951884044906E-2</c:v>
                </c:pt>
                <c:pt idx="4">
                  <c:v>1.7969992512566223E-2</c:v>
                </c:pt>
                <c:pt idx="5">
                  <c:v>6.3545722978281564E-3</c:v>
                </c:pt>
                <c:pt idx="6">
                  <c:v>5.3043100951211813E-2</c:v>
                </c:pt>
                <c:pt idx="7">
                  <c:v>4.0999712913449005E-2</c:v>
                </c:pt>
                <c:pt idx="8">
                  <c:v>4.1366659841192185E-2</c:v>
                </c:pt>
                <c:pt idx="9">
                  <c:v>4.1761092168755877E-2</c:v>
                </c:pt>
                <c:pt idx="10">
                  <c:v>1.8686040541596328E-2</c:v>
                </c:pt>
                <c:pt idx="11">
                  <c:v>1.952000364430333E-2</c:v>
                </c:pt>
                <c:pt idx="12">
                  <c:v>3.0337867149124518E-3</c:v>
                </c:pt>
                <c:pt idx="13">
                  <c:v>2.6245941076959555E-2</c:v>
                </c:pt>
                <c:pt idx="14">
                  <c:v>4.7096955460672663E-2</c:v>
                </c:pt>
                <c:pt idx="15">
                  <c:v>3.7207267886890064E-2</c:v>
                </c:pt>
                <c:pt idx="16">
                  <c:v>3.3952781409734172E-2</c:v>
                </c:pt>
                <c:pt idx="17">
                  <c:v>3.7476817901833638E-2</c:v>
                </c:pt>
                <c:pt idx="18">
                  <c:v>4.63338150040353E-2</c:v>
                </c:pt>
                <c:pt idx="19">
                  <c:v>3.7063702308208948E-2</c:v>
                </c:pt>
                <c:pt idx="20">
                  <c:v>2.7991263587144034E-2</c:v>
                </c:pt>
                <c:pt idx="21">
                  <c:v>1.3698336445977901E-2</c:v>
                </c:pt>
                <c:pt idx="22">
                  <c:v>2.0404032248706017E-2</c:v>
                </c:pt>
                <c:pt idx="23">
                  <c:v>1.8482831702540777E-2</c:v>
                </c:pt>
                <c:pt idx="24">
                  <c:v>3.3347605018132782E-2</c:v>
                </c:pt>
                <c:pt idx="25">
                  <c:v>3.081403486679463E-2</c:v>
                </c:pt>
                <c:pt idx="26">
                  <c:v>3.5479151751924579E-2</c:v>
                </c:pt>
                <c:pt idx="27">
                  <c:v>3.8944281219542208E-2</c:v>
                </c:pt>
                <c:pt idx="28">
                  <c:v>2.8201759686661488E-2</c:v>
                </c:pt>
                <c:pt idx="29">
                  <c:v>3.5530276828660876E-2</c:v>
                </c:pt>
                <c:pt idx="30">
                  <c:v>4.5155363352957778E-2</c:v>
                </c:pt>
                <c:pt idx="31">
                  <c:v>2.0097752248686901E-2</c:v>
                </c:pt>
                <c:pt idx="32">
                  <c:v>2.3048192225164143E-2</c:v>
                </c:pt>
                <c:pt idx="33">
                  <c:v>3.1112933872447002E-2</c:v>
                </c:pt>
                <c:pt idx="34">
                  <c:v>4.4715610695197083E-2</c:v>
                </c:pt>
                <c:pt idx="35">
                  <c:v>4.0048882028023203E-2</c:v>
                </c:pt>
                <c:pt idx="36">
                  <c:v>4.4217169020039221E-2</c:v>
                </c:pt>
                <c:pt idx="37">
                  <c:v>4.3814955640022933E-2</c:v>
                </c:pt>
                <c:pt idx="38">
                  <c:v>2.0702649331972224E-2</c:v>
                </c:pt>
                <c:pt idx="39">
                  <c:v>-1.3416462091510652E-2</c:v>
                </c:pt>
                <c:pt idx="40">
                  <c:v>4.5403329479701E-2</c:v>
                </c:pt>
                <c:pt idx="41">
                  <c:v>3.3200932597517295E-2</c:v>
                </c:pt>
                <c:pt idx="42">
                  <c:v>2.7101909701870711E-2</c:v>
                </c:pt>
                <c:pt idx="43">
                  <c:v>2.8092459780016982E-2</c:v>
                </c:pt>
                <c:pt idx="44">
                  <c:v>3.0735313009523396E-2</c:v>
                </c:pt>
                <c:pt idx="45">
                  <c:v>3.0829369296739201E-2</c:v>
                </c:pt>
                <c:pt idx="46">
                  <c:v>2.8086309612175314E-2</c:v>
                </c:pt>
                <c:pt idx="47">
                  <c:v>3.3898654053770939E-2</c:v>
                </c:pt>
                <c:pt idx="48">
                  <c:v>3.2880497812861904E-2</c:v>
                </c:pt>
                <c:pt idx="49">
                  <c:v>2.5945500825221613E-2</c:v>
                </c:pt>
                <c:pt idx="50">
                  <c:v>-3.0722254934718335E-2</c:v>
                </c:pt>
                <c:pt idx="51">
                  <c:v>6.0238127640891717E-2</c:v>
                </c:pt>
                <c:pt idx="52">
                  <c:v>3.0594266842860613E-2</c:v>
                </c:pt>
                <c:pt idx="53">
                  <c:v>3.0594266842860613E-2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B6-4F70-82F1-052E9B655CAC}"/>
            </c:ext>
          </c:extLst>
        </c:ser>
        <c:ser>
          <c:idx val="1"/>
          <c:order val="1"/>
          <c:tx>
            <c:strRef>
              <c:f>'Инвестиц. сц. мир (кввп и цикл)'!$C$30</c:f>
              <c:strCache>
                <c:ptCount val="1"/>
                <c:pt idx="0">
                  <c:v>Мир темпы роста ИОК (инвест. Сц.) 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'Инвестиц. сц. мир (кввп и цикл)'!$D$2:$BE$2</c:f>
              <c:strCach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strCache>
            </c:strRef>
          </c:cat>
          <c:val>
            <c:numRef>
              <c:f>'Инвестиц. сц. мир (кввп и цикл)'!$D$30:$BC$30</c:f>
              <c:numCache>
                <c:formatCode>0.0%</c:formatCode>
                <c:ptCount val="52"/>
                <c:pt idx="0">
                  <c:v>3.0927835051546448E-2</c:v>
                </c:pt>
                <c:pt idx="1">
                  <c:v>4.1384593368583501E-2</c:v>
                </c:pt>
                <c:pt idx="2">
                  <c:v>6.9551529950492061E-2</c:v>
                </c:pt>
                <c:pt idx="3">
                  <c:v>7.6626336219431976E-2</c:v>
                </c:pt>
                <c:pt idx="4">
                  <c:v>-1.870623715754223E-2</c:v>
                </c:pt>
                <c:pt idx="5">
                  <c:v>-1.7024809606822452E-2</c:v>
                </c:pt>
                <c:pt idx="6">
                  <c:v>4.9098693932561985E-2</c:v>
                </c:pt>
                <c:pt idx="7">
                  <c:v>4.0907224012239181E-2</c:v>
                </c:pt>
                <c:pt idx="8">
                  <c:v>5.775874986703862E-2</c:v>
                </c:pt>
                <c:pt idx="9">
                  <c:v>4.375020251989107E-2</c:v>
                </c:pt>
                <c:pt idx="10">
                  <c:v>1.2342263985308292E-2</c:v>
                </c:pt>
                <c:pt idx="11">
                  <c:v>9.1354044209969053E-4</c:v>
                </c:pt>
                <c:pt idx="12">
                  <c:v>-2.8392026073421187E-2</c:v>
                </c:pt>
                <c:pt idx="13">
                  <c:v>5.6901752598890482E-3</c:v>
                </c:pt>
                <c:pt idx="14">
                  <c:v>4.7987542748478787E-2</c:v>
                </c:pt>
                <c:pt idx="15">
                  <c:v>4.3950107478051538E-2</c:v>
                </c:pt>
                <c:pt idx="16">
                  <c:v>4.4125238900624607E-2</c:v>
                </c:pt>
                <c:pt idx="17">
                  <c:v>4.7525359935682833E-2</c:v>
                </c:pt>
                <c:pt idx="18">
                  <c:v>6.793346992204638E-2</c:v>
                </c:pt>
                <c:pt idx="19">
                  <c:v>5.6998598970160762E-2</c:v>
                </c:pt>
                <c:pt idx="20">
                  <c:v>3.4742639669057732E-2</c:v>
                </c:pt>
                <c:pt idx="21">
                  <c:v>-1.3609275156386666E-2</c:v>
                </c:pt>
                <c:pt idx="22">
                  <c:v>-1.3855402170014177E-2</c:v>
                </c:pt>
                <c:pt idx="23">
                  <c:v>-1.2349711974866534E-2</c:v>
                </c:pt>
                <c:pt idx="24">
                  <c:v>3.3101745416251709E-2</c:v>
                </c:pt>
                <c:pt idx="25">
                  <c:v>3.6813786792298214E-2</c:v>
                </c:pt>
                <c:pt idx="26">
                  <c:v>6.5358923524610785E-2</c:v>
                </c:pt>
                <c:pt idx="27">
                  <c:v>5.0213064748246383E-2</c:v>
                </c:pt>
                <c:pt idx="28">
                  <c:v>2.986908943396125E-2</c:v>
                </c:pt>
                <c:pt idx="29">
                  <c:v>3.5165246065499429E-2</c:v>
                </c:pt>
                <c:pt idx="30">
                  <c:v>5.7370459536708794E-2</c:v>
                </c:pt>
                <c:pt idx="31">
                  <c:v>2.3069840141933928E-3</c:v>
                </c:pt>
                <c:pt idx="32">
                  <c:v>2.7201855909382136E-5</c:v>
                </c:pt>
                <c:pt idx="33">
                  <c:v>3.5531091026386699E-2</c:v>
                </c:pt>
                <c:pt idx="34">
                  <c:v>5.5554211496787902E-2</c:v>
                </c:pt>
                <c:pt idx="35">
                  <c:v>5.877777018327858E-2</c:v>
                </c:pt>
                <c:pt idx="36">
                  <c:v>5.8103981974170035E-2</c:v>
                </c:pt>
                <c:pt idx="37">
                  <c:v>4.7349891006666513E-2</c:v>
                </c:pt>
                <c:pt idx="38">
                  <c:v>5.7723696400406518E-3</c:v>
                </c:pt>
                <c:pt idx="39">
                  <c:v>-0.10013503254496368</c:v>
                </c:pt>
                <c:pt idx="40">
                  <c:v>2.9796687128831802E-2</c:v>
                </c:pt>
                <c:pt idx="41">
                  <c:v>4.2694768228263465E-2</c:v>
                </c:pt>
                <c:pt idx="42">
                  <c:v>1.0847141977735361E-2</c:v>
                </c:pt>
                <c:pt idx="43">
                  <c:v>1.7713741779904951E-2</c:v>
                </c:pt>
                <c:pt idx="44">
                  <c:v>2.7149803275526459E-2</c:v>
                </c:pt>
                <c:pt idx="45">
                  <c:v>2.5371668939084911E-2</c:v>
                </c:pt>
                <c:pt idx="46">
                  <c:v>1.888876341578492E-2</c:v>
                </c:pt>
                <c:pt idx="47">
                  <c:v>3.7215596555540825E-2</c:v>
                </c:pt>
                <c:pt idx="48">
                  <c:v>3.4399744505758292E-2</c:v>
                </c:pt>
                <c:pt idx="49">
                  <c:v>2.5260792512522542E-2</c:v>
                </c:pt>
                <c:pt idx="50">
                  <c:v>-4.7021871289696655E-2</c:v>
                </c:pt>
                <c:pt idx="51">
                  <c:v>6.3369030649484862E-2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B6-4F70-82F1-052E9B655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04032"/>
        <c:axId val="238205568"/>
      </c:lineChart>
      <c:catAx>
        <c:axId val="238204032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38205568"/>
        <c:crosses val="autoZero"/>
        <c:auto val="1"/>
        <c:lblAlgn val="ctr"/>
        <c:lblOffset val="100"/>
        <c:tickLblSkip val="2"/>
        <c:noMultiLvlLbl val="0"/>
      </c:catAx>
      <c:valAx>
        <c:axId val="238205568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23820403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t-R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/>
              <a:t>1996-2008</a:t>
            </a:r>
            <a:endParaRPr lang="ru-RU"/>
          </a:p>
        </c:rich>
      </c:tx>
      <c:layout>
        <c:manualLayout>
          <c:xMode val="edge"/>
          <c:yMode val="edge"/>
          <c:x val="0.41341095233928665"/>
          <c:y val="2.20070696574303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11820824718692E-2"/>
          <c:y val="2.4761722290324924E-2"/>
          <c:w val="0.91483348985046598"/>
          <c:h val="0.56374593160593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A5-49ED-997C-5EBD5B3C37D7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A5-49ED-997C-5EBD5B3C37D7}"/>
              </c:ext>
            </c:extLst>
          </c:dPt>
          <c:dPt>
            <c:idx val="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FA5-49ED-997C-5EBD5B3C37D7}"/>
              </c:ext>
            </c:extLst>
          </c:dPt>
          <c:cat>
            <c:strRef>
              <c:f>Общая!$Q$190:$Q$242</c:f>
              <c:strCache>
                <c:ptCount val="53"/>
                <c:pt idx="0">
                  <c:v>Белоруссия 1</c:v>
                </c:pt>
                <c:pt idx="1">
                  <c:v>Азербайджан 2</c:v>
                </c:pt>
                <c:pt idx="2">
                  <c:v>Мир (в целом) 3</c:v>
                </c:pt>
                <c:pt idx="3">
                  <c:v>Китай 4</c:v>
                </c:pt>
                <c:pt idx="4">
                  <c:v>Индия  5</c:v>
                </c:pt>
                <c:pt idx="5">
                  <c:v>Бразилия 6</c:v>
                </c:pt>
                <c:pt idx="6">
                  <c:v>Египет 7</c:v>
                </c:pt>
                <c:pt idx="7">
                  <c:v>Иран 8</c:v>
                </c:pt>
                <c:pt idx="8">
                  <c:v>ЮАР 9</c:v>
                </c:pt>
                <c:pt idx="9">
                  <c:v>ОАЭ 10</c:v>
                </c:pt>
                <c:pt idx="10">
                  <c:v>ОЭСР  11</c:v>
                </c:pt>
                <c:pt idx="11">
                  <c:v>США 12</c:v>
                </c:pt>
                <c:pt idx="12">
                  <c:v>Канада 13</c:v>
                </c:pt>
                <c:pt idx="13">
                  <c:v>Австралия 14</c:v>
                </c:pt>
                <c:pt idx="14">
                  <c:v>Старые страны ЕС 15</c:v>
                </c:pt>
                <c:pt idx="15">
                  <c:v>Франция 16</c:v>
                </c:pt>
                <c:pt idx="16">
                  <c:v>Испания 17</c:v>
                </c:pt>
                <c:pt idx="17">
                  <c:v>Нидерланды 18</c:v>
                </c:pt>
                <c:pt idx="18">
                  <c:v>Бельгия 19</c:v>
                </c:pt>
                <c:pt idx="19">
                  <c:v>Австрия 20</c:v>
                </c:pt>
                <c:pt idx="20">
                  <c:v>Новые страны ЕС  21</c:v>
                </c:pt>
                <c:pt idx="21">
                  <c:v>Польша 22</c:v>
                </c:pt>
                <c:pt idx="22">
                  <c:v>Венгрия 23</c:v>
                </c:pt>
                <c:pt idx="23">
                  <c:v>Алжир 24</c:v>
                </c:pt>
                <c:pt idx="24">
                  <c:v>Вьетнам 25</c:v>
                </c:pt>
                <c:pt idx="25">
                  <c:v>Казахстан 26</c:v>
                </c:pt>
                <c:pt idx="26">
                  <c:v>Великобритания 27</c:v>
                </c:pt>
                <c:pt idx="27">
                  <c:v>Ю․ Корея 28</c:v>
                </c:pt>
                <c:pt idx="28">
                  <c:v>Колумбия 29</c:v>
                </c:pt>
                <c:pt idx="29">
                  <c:v>Чили 30</c:v>
                </c:pt>
                <c:pt idx="30">
                  <c:v>Израиль 31</c:v>
                </c:pt>
                <c:pt idx="31">
                  <c:v>Италия 32</c:v>
                </c:pt>
                <c:pt idx="32">
                  <c:v>Швеция 33</c:v>
                </c:pt>
                <c:pt idx="33">
                  <c:v>Португалия 34</c:v>
                </c:pt>
                <c:pt idx="34">
                  <c:v>Греция 35</c:v>
                </c:pt>
                <c:pt idx="35">
                  <c:v>Сербия 36</c:v>
                </c:pt>
                <c:pt idx="36">
                  <c:v>Перу 37</c:v>
                </c:pt>
                <c:pt idx="37">
                  <c:v>Тайвань  38</c:v>
                </c:pt>
                <c:pt idx="38">
                  <c:v>Шри-Ланка 39</c:v>
                </c:pt>
                <c:pt idx="39">
                  <c:v>Доминиканская Респ. 40</c:v>
                </c:pt>
                <c:pt idx="40">
                  <c:v>Малайзия 41</c:v>
                </c:pt>
                <c:pt idx="41">
                  <c:v>Индонезия  42</c:v>
                </c:pt>
                <c:pt idx="42">
                  <c:v>Мексика 43</c:v>
                </c:pt>
                <c:pt idx="43">
                  <c:v>Турция 44</c:v>
                </c:pt>
                <c:pt idx="44">
                  <c:v>Германия 45</c:v>
                </c:pt>
                <c:pt idx="45">
                  <c:v>Чехия 46</c:v>
                </c:pt>
                <c:pt idx="46">
                  <c:v>Таиланд 47</c:v>
                </c:pt>
                <c:pt idx="47">
                  <c:v>Россия  48</c:v>
                </c:pt>
                <c:pt idx="48">
                  <c:v>Саудовская Аравия 49</c:v>
                </c:pt>
                <c:pt idx="49">
                  <c:v>Япония 50</c:v>
                </c:pt>
                <c:pt idx="50">
                  <c:v>Румыния 51</c:v>
                </c:pt>
                <c:pt idx="51">
                  <c:v>Аргентина 52</c:v>
                </c:pt>
                <c:pt idx="52">
                  <c:v>Болгария 53</c:v>
                </c:pt>
              </c:strCache>
            </c:strRef>
          </c:cat>
          <c:val>
            <c:numRef>
              <c:f>Общая!$R$190:$R$242</c:f>
              <c:numCache>
                <c:formatCode>0.00</c:formatCode>
                <c:ptCount val="53"/>
                <c:pt idx="0">
                  <c:v>1.2987012987012987</c:v>
                </c:pt>
                <c:pt idx="1">
                  <c:v>1.2987012987012987</c:v>
                </c:pt>
                <c:pt idx="2">
                  <c:v>1.2987012987012987</c:v>
                </c:pt>
                <c:pt idx="3">
                  <c:v>1.2987012987012987</c:v>
                </c:pt>
                <c:pt idx="4">
                  <c:v>1.2987012987012987</c:v>
                </c:pt>
                <c:pt idx="5">
                  <c:v>1.2987012987012987</c:v>
                </c:pt>
                <c:pt idx="6">
                  <c:v>1.2987012987012987</c:v>
                </c:pt>
                <c:pt idx="7">
                  <c:v>1.2987012987012987</c:v>
                </c:pt>
                <c:pt idx="8">
                  <c:v>1.2987012987012987</c:v>
                </c:pt>
                <c:pt idx="9">
                  <c:v>1.2987012987012987</c:v>
                </c:pt>
                <c:pt idx="10">
                  <c:v>1.2987012987012987</c:v>
                </c:pt>
                <c:pt idx="11">
                  <c:v>1.2987012987012987</c:v>
                </c:pt>
                <c:pt idx="12">
                  <c:v>1.2987012987012987</c:v>
                </c:pt>
                <c:pt idx="13">
                  <c:v>1.2987012987012987</c:v>
                </c:pt>
                <c:pt idx="14">
                  <c:v>1.2987012987012987</c:v>
                </c:pt>
                <c:pt idx="15">
                  <c:v>1.2987012987012987</c:v>
                </c:pt>
                <c:pt idx="16">
                  <c:v>1.2987012987012987</c:v>
                </c:pt>
                <c:pt idx="17">
                  <c:v>1.2987012987012987</c:v>
                </c:pt>
                <c:pt idx="18">
                  <c:v>1.2987012987012987</c:v>
                </c:pt>
                <c:pt idx="19">
                  <c:v>1.2987012987012987</c:v>
                </c:pt>
                <c:pt idx="20">
                  <c:v>1.2987012987012987</c:v>
                </c:pt>
                <c:pt idx="21">
                  <c:v>1.2987012987012987</c:v>
                </c:pt>
                <c:pt idx="22">
                  <c:v>1.2987012987012987</c:v>
                </c:pt>
                <c:pt idx="23">
                  <c:v>1.2987012987012987</c:v>
                </c:pt>
                <c:pt idx="24">
                  <c:v>1.2987012987012987</c:v>
                </c:pt>
                <c:pt idx="25">
                  <c:v>1.1948051948051948</c:v>
                </c:pt>
                <c:pt idx="26">
                  <c:v>1.1948051948051948</c:v>
                </c:pt>
                <c:pt idx="27">
                  <c:v>1.1948051948051948</c:v>
                </c:pt>
                <c:pt idx="28">
                  <c:v>1.1948051948051948</c:v>
                </c:pt>
                <c:pt idx="29">
                  <c:v>1.1948051948051948</c:v>
                </c:pt>
                <c:pt idx="30">
                  <c:v>1.1948051948051948</c:v>
                </c:pt>
                <c:pt idx="31">
                  <c:v>1.1948051948051948</c:v>
                </c:pt>
                <c:pt idx="32">
                  <c:v>1.1948051948051948</c:v>
                </c:pt>
                <c:pt idx="33">
                  <c:v>1.1948051948051948</c:v>
                </c:pt>
                <c:pt idx="34">
                  <c:v>1.1948051948051948</c:v>
                </c:pt>
                <c:pt idx="35">
                  <c:v>1.1948051948051948</c:v>
                </c:pt>
                <c:pt idx="36">
                  <c:v>1.1948051948051948</c:v>
                </c:pt>
                <c:pt idx="37">
                  <c:v>1.1948051948051948</c:v>
                </c:pt>
                <c:pt idx="38">
                  <c:v>1.1948051948051948</c:v>
                </c:pt>
                <c:pt idx="39">
                  <c:v>1.1948051948051948</c:v>
                </c:pt>
                <c:pt idx="40">
                  <c:v>1.1948051948051948</c:v>
                </c:pt>
                <c:pt idx="41">
                  <c:v>1.1948051948051948</c:v>
                </c:pt>
                <c:pt idx="42">
                  <c:v>1.1038961038961039</c:v>
                </c:pt>
                <c:pt idx="43">
                  <c:v>1.1038961038961039</c:v>
                </c:pt>
                <c:pt idx="44">
                  <c:v>1.1038961038961039</c:v>
                </c:pt>
                <c:pt idx="45">
                  <c:v>1.1038961038961039</c:v>
                </c:pt>
                <c:pt idx="46">
                  <c:v>1.1038961038961039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0.89610389610389607</c:v>
                </c:pt>
                <c:pt idx="52">
                  <c:v>0.89610389610389607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A5-49ED-997C-5EBD5B3C3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432256"/>
        <c:axId val="454433792"/>
      </c:barChart>
      <c:catAx>
        <c:axId val="4544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4433792"/>
        <c:crosses val="autoZero"/>
        <c:auto val="1"/>
        <c:lblAlgn val="ctr"/>
        <c:lblOffset val="100"/>
        <c:tickLblSkip val="1"/>
        <c:noMultiLvlLbl val="0"/>
      </c:catAx>
      <c:valAx>
        <c:axId val="454433792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443225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t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2009-2023 </a:t>
            </a:r>
          </a:p>
        </c:rich>
      </c:tx>
      <c:layout>
        <c:manualLayout>
          <c:xMode val="edge"/>
          <c:yMode val="edge"/>
          <c:x val="0.23960313509280731"/>
          <c:y val="5.87182831111515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740414328942826E-2"/>
          <c:y val="1.6256064417408098E-2"/>
          <c:w val="0.91483348985046598"/>
          <c:h val="0.6910059569130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D9-49C3-8A36-058142A34FBD}"/>
              </c:ext>
            </c:extLst>
          </c:dPt>
          <c:cat>
            <c:strRef>
              <c:f>Лист1!$V$190:$V$242</c:f>
              <c:strCache>
                <c:ptCount val="53"/>
                <c:pt idx="0">
                  <c:v>Китай 1</c:v>
                </c:pt>
                <c:pt idx="1">
                  <c:v>Египет 2</c:v>
                </c:pt>
                <c:pt idx="2">
                  <c:v>Вьетнам 3</c:v>
                </c:pt>
                <c:pt idx="3">
                  <c:v>Казахстан 4</c:v>
                </c:pt>
                <c:pt idx="4">
                  <c:v>Индия  5</c:v>
                </c:pt>
                <c:pt idx="5">
                  <c:v>Турция 6</c:v>
                </c:pt>
                <c:pt idx="6">
                  <c:v>Ю․ Корея 7</c:v>
                </c:pt>
                <c:pt idx="7">
                  <c:v>Колумбия 8</c:v>
                </c:pt>
                <c:pt idx="8">
                  <c:v>Австралия 9</c:v>
                </c:pt>
                <c:pt idx="9">
                  <c:v>Израиль 10</c:v>
                </c:pt>
                <c:pt idx="10">
                  <c:v>Польша 11</c:v>
                </c:pt>
                <c:pt idx="11">
                  <c:v>Алжир 12</c:v>
                </c:pt>
                <c:pt idx="12">
                  <c:v>Тайвань  13</c:v>
                </c:pt>
                <c:pt idx="13">
                  <c:v>Доминиканская Респ. 14</c:v>
                </c:pt>
                <c:pt idx="14">
                  <c:v>Индонезия  15</c:v>
                </c:pt>
                <c:pt idx="15">
                  <c:v>Азербайджан 16</c:v>
                </c:pt>
                <c:pt idx="16">
                  <c:v>Мир (в целом) 17</c:v>
                </c:pt>
                <c:pt idx="17">
                  <c:v>ЮАР 18</c:v>
                </c:pt>
                <c:pt idx="18">
                  <c:v>ОАЭ 19</c:v>
                </c:pt>
                <c:pt idx="19">
                  <c:v>ОЭСР  20</c:v>
                </c:pt>
                <c:pt idx="20">
                  <c:v>США 21</c:v>
                </c:pt>
                <c:pt idx="21">
                  <c:v>Великобритания 22</c:v>
                </c:pt>
                <c:pt idx="22">
                  <c:v>Канада 23</c:v>
                </c:pt>
                <c:pt idx="23">
                  <c:v>Чили 24</c:v>
                </c:pt>
                <c:pt idx="24">
                  <c:v>Франция 25</c:v>
                </c:pt>
                <c:pt idx="25">
                  <c:v>Бельгия 26</c:v>
                </c:pt>
                <c:pt idx="26">
                  <c:v>Новые страны ЕС  27</c:v>
                </c:pt>
                <c:pt idx="27">
                  <c:v>Перу 28</c:v>
                </c:pt>
                <c:pt idx="28">
                  <c:v>Таиланд 29</c:v>
                </c:pt>
                <c:pt idx="29">
                  <c:v>Малайзия 30</c:v>
                </c:pt>
                <c:pt idx="30">
                  <c:v>Саудовская Аравия 31</c:v>
                </c:pt>
                <c:pt idx="31">
                  <c:v>Мексика 32</c:v>
                </c:pt>
                <c:pt idx="32">
                  <c:v>Япония 33</c:v>
                </c:pt>
                <c:pt idx="33">
                  <c:v>Германия 34</c:v>
                </c:pt>
                <c:pt idx="34">
                  <c:v>Австрия 35</c:v>
                </c:pt>
                <c:pt idx="35">
                  <c:v>Румыния 36</c:v>
                </c:pt>
                <c:pt idx="36">
                  <c:v>Болгария 37</c:v>
                </c:pt>
                <c:pt idx="37">
                  <c:v>Россия  38</c:v>
                </c:pt>
                <c:pt idx="38">
                  <c:v>Белоруссия 39</c:v>
                </c:pt>
                <c:pt idx="39">
                  <c:v>Бразилия 40</c:v>
                </c:pt>
                <c:pt idx="40">
                  <c:v>Старые страны ЕС 41</c:v>
                </c:pt>
                <c:pt idx="41">
                  <c:v>Италия 42</c:v>
                </c:pt>
                <c:pt idx="42">
                  <c:v>Нидерланды 43</c:v>
                </c:pt>
                <c:pt idx="43">
                  <c:v>Швеция 44</c:v>
                </c:pt>
                <c:pt idx="44">
                  <c:v>Венгрия 45</c:v>
                </c:pt>
                <c:pt idx="45">
                  <c:v>Сербия 46</c:v>
                </c:pt>
                <c:pt idx="46">
                  <c:v>Шри-Ланка 47</c:v>
                </c:pt>
                <c:pt idx="47">
                  <c:v>Иран 48</c:v>
                </c:pt>
                <c:pt idx="48">
                  <c:v>Испания 49</c:v>
                </c:pt>
                <c:pt idx="49">
                  <c:v>Португалия 50</c:v>
                </c:pt>
                <c:pt idx="50">
                  <c:v>Чехия 51</c:v>
                </c:pt>
                <c:pt idx="51">
                  <c:v>Аргентина 52</c:v>
                </c:pt>
                <c:pt idx="52">
                  <c:v>Греция 53</c:v>
                </c:pt>
              </c:strCache>
            </c:strRef>
          </c:cat>
          <c:val>
            <c:numRef>
              <c:f>Лист1!$W$190:$W$242</c:f>
              <c:numCache>
                <c:formatCode>0.00</c:formatCode>
                <c:ptCount val="53"/>
                <c:pt idx="0">
                  <c:v>1.3698630136986301</c:v>
                </c:pt>
                <c:pt idx="1">
                  <c:v>1.3698630136986301</c:v>
                </c:pt>
                <c:pt idx="2">
                  <c:v>1.3698630136986301</c:v>
                </c:pt>
                <c:pt idx="3">
                  <c:v>1.2739726027397262</c:v>
                </c:pt>
                <c:pt idx="4">
                  <c:v>1.2739726027397262</c:v>
                </c:pt>
                <c:pt idx="5">
                  <c:v>1.2739726027397262</c:v>
                </c:pt>
                <c:pt idx="6">
                  <c:v>1.2739726027397262</c:v>
                </c:pt>
                <c:pt idx="7">
                  <c:v>1.2739726027397262</c:v>
                </c:pt>
                <c:pt idx="8">
                  <c:v>1.2739726027397262</c:v>
                </c:pt>
                <c:pt idx="9">
                  <c:v>1.2739726027397262</c:v>
                </c:pt>
                <c:pt idx="10">
                  <c:v>1.2739726027397262</c:v>
                </c:pt>
                <c:pt idx="11">
                  <c:v>1.2739726027397262</c:v>
                </c:pt>
                <c:pt idx="12">
                  <c:v>1.2739726027397262</c:v>
                </c:pt>
                <c:pt idx="13">
                  <c:v>1.2739726027397262</c:v>
                </c:pt>
                <c:pt idx="14">
                  <c:v>1.2739726027397262</c:v>
                </c:pt>
                <c:pt idx="15">
                  <c:v>1.1917808219178083</c:v>
                </c:pt>
                <c:pt idx="16">
                  <c:v>1.1917808219178083</c:v>
                </c:pt>
                <c:pt idx="17">
                  <c:v>1.1917808219178083</c:v>
                </c:pt>
                <c:pt idx="18">
                  <c:v>1.1917808219178083</c:v>
                </c:pt>
                <c:pt idx="19">
                  <c:v>1.1917808219178083</c:v>
                </c:pt>
                <c:pt idx="20">
                  <c:v>1.1917808219178083</c:v>
                </c:pt>
                <c:pt idx="21">
                  <c:v>1.1917808219178083</c:v>
                </c:pt>
                <c:pt idx="22">
                  <c:v>1.1917808219178083</c:v>
                </c:pt>
                <c:pt idx="23">
                  <c:v>1.1917808219178083</c:v>
                </c:pt>
                <c:pt idx="24">
                  <c:v>1.1917808219178083</c:v>
                </c:pt>
                <c:pt idx="25">
                  <c:v>1.1917808219178083</c:v>
                </c:pt>
                <c:pt idx="26">
                  <c:v>1.1917808219178083</c:v>
                </c:pt>
                <c:pt idx="27">
                  <c:v>1.1917808219178083</c:v>
                </c:pt>
                <c:pt idx="28">
                  <c:v>1.1917808219178083</c:v>
                </c:pt>
                <c:pt idx="29">
                  <c:v>1.1917808219178083</c:v>
                </c:pt>
                <c:pt idx="30">
                  <c:v>1.0958904109589043</c:v>
                </c:pt>
                <c:pt idx="31">
                  <c:v>1.0958904109589043</c:v>
                </c:pt>
                <c:pt idx="32">
                  <c:v>1.0958904109589043</c:v>
                </c:pt>
                <c:pt idx="33">
                  <c:v>1.0958904109589043</c:v>
                </c:pt>
                <c:pt idx="34">
                  <c:v>1.0958904109589043</c:v>
                </c:pt>
                <c:pt idx="35">
                  <c:v>1.0958904109589043</c:v>
                </c:pt>
                <c:pt idx="36">
                  <c:v>1.0958904109589043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0.91780821917808231</c:v>
                </c:pt>
                <c:pt idx="48">
                  <c:v>0.91780821917808231</c:v>
                </c:pt>
                <c:pt idx="49">
                  <c:v>0.91780821917808231</c:v>
                </c:pt>
                <c:pt idx="50">
                  <c:v>0.91780821917808231</c:v>
                </c:pt>
                <c:pt idx="51">
                  <c:v>0.64383561643835618</c:v>
                </c:pt>
                <c:pt idx="52">
                  <c:v>0.64383561643835618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9-49C3-8A36-058142A34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484736"/>
        <c:axId val="454486272"/>
      </c:barChart>
      <c:catAx>
        <c:axId val="4544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4486272"/>
        <c:crosses val="autoZero"/>
        <c:auto val="1"/>
        <c:lblAlgn val="ctr"/>
        <c:lblOffset val="100"/>
        <c:tickLblSkip val="1"/>
        <c:noMultiLvlLbl val="0"/>
      </c:catAx>
      <c:valAx>
        <c:axId val="454486272"/>
        <c:scaling>
          <c:orientation val="minMax"/>
          <c:max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t-RU"/>
          </a:p>
        </c:txPr>
        <c:crossAx val="45448473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t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0.06502</cdr:x>
      <cdr:y>0.83245</cdr:y>
    </cdr:from>
    <cdr:to>
      <cdr:x>0.28897</cdr:x>
      <cdr:y>0.83792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F700B2A8-C1DA-EEA7-C303-DA918B8D3F76}"/>
            </a:ext>
          </a:extLst>
        </cdr:cNvPr>
        <cdr:cNvCxnSpPr/>
      </cdr:nvCxnSpPr>
      <cdr:spPr>
        <a:xfrm xmlns:a="http://schemas.openxmlformats.org/drawingml/2006/main" flipV="1">
          <a:off x="553958" y="4881559"/>
          <a:ext cx="1908000" cy="3207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0.28856</cdr:x>
      <cdr:y>0.63853</cdr:y>
    </cdr:from>
    <cdr:to>
      <cdr:x>0.65612</cdr:x>
      <cdr:y>0.83392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EB6D4BE7-E9A5-0B70-1BE8-688F28D70EA6}"/>
            </a:ext>
          </a:extLst>
        </cdr:cNvPr>
        <cdr:cNvCxnSpPr/>
      </cdr:nvCxnSpPr>
      <cdr:spPr>
        <a:xfrm xmlns:a="http://schemas.openxmlformats.org/drawingml/2006/main" flipV="1">
          <a:off x="2458480" y="3744416"/>
          <a:ext cx="3131526" cy="114576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0.07684</cdr:x>
      <cdr:y>0.72307</cdr:y>
    </cdr:from>
    <cdr:to>
      <cdr:x>0.30134</cdr:x>
      <cdr:y>0.78629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id="{2F70D916-7AA9-ADD9-9E47-6D281AEF5CD7}"/>
            </a:ext>
          </a:extLst>
        </cdr:cNvPr>
        <cdr:cNvCxnSpPr/>
      </cdr:nvCxnSpPr>
      <cdr:spPr>
        <a:xfrm xmlns:a="http://schemas.openxmlformats.org/drawingml/2006/main" flipV="1">
          <a:off x="481340" y="3117147"/>
          <a:ext cx="1406330" cy="27254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0.3088</cdr:x>
      <cdr:y>0.70933</cdr:y>
    </cdr:from>
    <cdr:to>
      <cdr:x>0.44551</cdr:x>
      <cdr:y>0.72365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D34EE8BF-EC7D-10C2-B32B-F3BF7AB67D1C}"/>
            </a:ext>
          </a:extLst>
        </cdr:cNvPr>
        <cdr:cNvCxnSpPr/>
      </cdr:nvCxnSpPr>
      <cdr:spPr>
        <a:xfrm xmlns:a="http://schemas.openxmlformats.org/drawingml/2006/main" flipV="1">
          <a:off x="1934415" y="3057914"/>
          <a:ext cx="856389" cy="6173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0.47167</cdr:x>
      <cdr:y>0.59602</cdr:y>
    </cdr:from>
    <cdr:to>
      <cdr:x>0.67249</cdr:x>
      <cdr:y>0.69409</cdr:y>
    </cdr:to>
    <cdr:cxnSp macro="">
      <cdr:nvCxnSpPr>
        <cdr:cNvPr id="15" name="Прямая соединительная линия 14">
          <a:extLst xmlns:a="http://schemas.openxmlformats.org/drawingml/2006/main">
            <a:ext uri="{FF2B5EF4-FFF2-40B4-BE49-F238E27FC236}">
              <a16:creationId xmlns:a16="http://schemas.microsoft.com/office/drawing/2014/main" id="{56DC0084-A625-53DE-6A3B-58FBEEE9839C}"/>
            </a:ext>
          </a:extLst>
        </cdr:cNvPr>
        <cdr:cNvCxnSpPr/>
      </cdr:nvCxnSpPr>
      <cdr:spPr>
        <a:xfrm xmlns:a="http://schemas.openxmlformats.org/drawingml/2006/main" flipV="1">
          <a:off x="2954691" y="2569464"/>
          <a:ext cx="1257991" cy="42278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0.05242</cdr:x>
      <cdr:y>0.72972</cdr:y>
    </cdr:from>
    <cdr:to>
      <cdr:x>0.28716</cdr:x>
      <cdr:y>0.80057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F6E56322-C18C-7407-087E-503DA0649A4E}"/>
            </a:ext>
          </a:extLst>
        </cdr:cNvPr>
        <cdr:cNvCxnSpPr/>
      </cdr:nvCxnSpPr>
      <cdr:spPr>
        <a:xfrm xmlns:a="http://schemas.openxmlformats.org/drawingml/2006/main" flipV="1">
          <a:off x="328400" y="3145835"/>
          <a:ext cx="1470476" cy="30543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0.30192</cdr:x>
      <cdr:y>0.65785</cdr:y>
    </cdr:from>
    <cdr:to>
      <cdr:x>0.53028</cdr:x>
      <cdr:y>0.72409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id="{D073B131-9677-4C0C-8E91-BB563CCEC687}"/>
            </a:ext>
          </a:extLst>
        </cdr:cNvPr>
        <cdr:cNvCxnSpPr/>
      </cdr:nvCxnSpPr>
      <cdr:spPr>
        <a:xfrm xmlns:a="http://schemas.openxmlformats.org/drawingml/2006/main" flipV="1">
          <a:off x="1891300" y="2836012"/>
          <a:ext cx="1430510" cy="28556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0.53268</cdr:x>
      <cdr:y>0.58289</cdr:y>
    </cdr:from>
    <cdr:to>
      <cdr:x>0.72893</cdr:x>
      <cdr:y>0.65984</cdr:y>
    </cdr:to>
    <cdr:cxnSp macro="">
      <cdr:nvCxnSpPr>
        <cdr:cNvPr id="19" name="Прямая соединительная линия 18">
          <a:extLst xmlns:a="http://schemas.openxmlformats.org/drawingml/2006/main">
            <a:ext uri="{FF2B5EF4-FFF2-40B4-BE49-F238E27FC236}">
              <a16:creationId xmlns:a16="http://schemas.microsoft.com/office/drawing/2014/main" id="{317EF958-8043-C45D-CC53-0BF277A65342}"/>
            </a:ext>
          </a:extLst>
        </cdr:cNvPr>
        <cdr:cNvCxnSpPr/>
      </cdr:nvCxnSpPr>
      <cdr:spPr>
        <a:xfrm xmlns:a="http://schemas.openxmlformats.org/drawingml/2006/main" flipV="1">
          <a:off x="3336874" y="2512858"/>
          <a:ext cx="1229364" cy="33173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0.67207</cdr:x>
      <cdr:y>0.41685</cdr:y>
    </cdr:from>
    <cdr:to>
      <cdr:x>0.77648</cdr:x>
      <cdr:y>0.41685</cdr:y>
    </cdr:to>
    <cdr:cxnSp macro="">
      <cdr:nvCxnSpPr>
        <cdr:cNvPr id="24" name="Прямая соединительная линия 23">
          <a:extLst xmlns:a="http://schemas.openxmlformats.org/drawingml/2006/main">
            <a:ext uri="{FF2B5EF4-FFF2-40B4-BE49-F238E27FC236}">
              <a16:creationId xmlns:a16="http://schemas.microsoft.com/office/drawing/2014/main" id="{94D8AB61-880D-496C-9328-253C4B79FD82}"/>
            </a:ext>
          </a:extLst>
        </cdr:cNvPr>
        <cdr:cNvCxnSpPr/>
      </cdr:nvCxnSpPr>
      <cdr:spPr>
        <a:xfrm xmlns:a="http://schemas.openxmlformats.org/drawingml/2006/main">
          <a:off x="4210050" y="1797050"/>
          <a:ext cx="65405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99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0.66872</cdr:x>
      <cdr:y>0.1273</cdr:y>
    </cdr:from>
    <cdr:to>
      <cdr:x>0.79652</cdr:x>
      <cdr:y>0.18506</cdr:y>
    </cdr:to>
    <cdr:sp macro="" textlink="">
      <cdr:nvSpPr>
        <cdr:cNvPr id="10" name="Надпись 1">
          <a:extLst xmlns:a="http://schemas.openxmlformats.org/drawingml/2006/main">
            <a:ext uri="{FF2B5EF4-FFF2-40B4-BE49-F238E27FC236}">
              <a16:creationId xmlns:a16="http://schemas.microsoft.com/office/drawing/2014/main" id="{2422E965-289D-0560-158E-D66B68C6B728}"/>
            </a:ext>
          </a:extLst>
        </cdr:cNvPr>
        <cdr:cNvSpPr txBox="1"/>
      </cdr:nvSpPr>
      <cdr:spPr>
        <a:xfrm xmlns:a="http://schemas.openxmlformats.org/drawingml/2006/main">
          <a:off x="3539327" y="492780"/>
          <a:ext cx="676414" cy="223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>
            <a:solidFill>
              <a:srgbClr val="008000"/>
            </a:solidFill>
          </a:endParaRPr>
        </a:p>
      </cdr:txBody>
    </cdr:sp>
  </cdr:relSizeAnchor>
  <cdr:relSizeAnchor xmlns:cdr="http://schemas.openxmlformats.org/drawingml/2006/chartDrawing">
    <cdr:from>
      <cdr:x>0.06451</cdr:x>
      <cdr:y>0.63065</cdr:y>
    </cdr:from>
    <cdr:to>
      <cdr:x>0.14129</cdr:x>
      <cdr:y>0.68075</cdr:y>
    </cdr:to>
    <cdr:sp macro="" textlink="">
      <cdr:nvSpPr>
        <cdr:cNvPr id="27" name="Надпись 7">
          <a:extLst xmlns:a="http://schemas.openxmlformats.org/drawingml/2006/main">
            <a:ext uri="{FF2B5EF4-FFF2-40B4-BE49-F238E27FC236}">
              <a16:creationId xmlns:a16="http://schemas.microsoft.com/office/drawing/2014/main" id="{8358EE22-CF17-1F4E-577C-449C7432B070}"/>
            </a:ext>
          </a:extLst>
        </cdr:cNvPr>
        <cdr:cNvSpPr txBox="1"/>
      </cdr:nvSpPr>
      <cdr:spPr>
        <a:xfrm xmlns:a="http://schemas.openxmlformats.org/drawingml/2006/main">
          <a:off x="341429" y="2441233"/>
          <a:ext cx="406376" cy="19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1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0.65447</cdr:x>
      <cdr:y>0.63893</cdr:y>
    </cdr:from>
    <cdr:to>
      <cdr:x>0.81255</cdr:x>
      <cdr:y>0.64289</cdr:y>
    </cdr:to>
    <cdr:cxnSp macro="">
      <cdr:nvCxnSpPr>
        <cdr:cNvPr id="31" name="Прямая соединительная линия 30">
          <a:extLst xmlns:a="http://schemas.openxmlformats.org/drawingml/2006/main">
            <a:ext uri="{FF2B5EF4-FFF2-40B4-BE49-F238E27FC236}">
              <a16:creationId xmlns:a16="http://schemas.microsoft.com/office/drawing/2014/main" id="{F2134BA9-FD39-6B44-601C-3114144F3683}"/>
            </a:ext>
          </a:extLst>
        </cdr:cNvPr>
        <cdr:cNvCxnSpPr/>
      </cdr:nvCxnSpPr>
      <cdr:spPr>
        <a:xfrm xmlns:a="http://schemas.openxmlformats.org/drawingml/2006/main">
          <a:off x="4099810" y="2754442"/>
          <a:ext cx="990227" cy="1706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0.07817</cdr:x>
      <cdr:y>0.54005</cdr:y>
    </cdr:from>
    <cdr:to>
      <cdr:x>0.31057</cdr:x>
      <cdr:y>0.64441</cdr:y>
    </cdr:to>
    <cdr:cxnSp macro="">
      <cdr:nvCxnSpPr>
        <cdr:cNvPr id="33" name="Прямая соединительная линия 32">
          <a:extLst xmlns:a="http://schemas.openxmlformats.org/drawingml/2006/main">
            <a:ext uri="{FF2B5EF4-FFF2-40B4-BE49-F238E27FC236}">
              <a16:creationId xmlns:a16="http://schemas.microsoft.com/office/drawing/2014/main" id="{113C7ACF-EDDA-BB3C-4B3D-C5D5D635BF22}"/>
            </a:ext>
          </a:extLst>
        </cdr:cNvPr>
        <cdr:cNvCxnSpPr/>
      </cdr:nvCxnSpPr>
      <cdr:spPr>
        <a:xfrm xmlns:a="http://schemas.openxmlformats.org/drawingml/2006/main" flipV="1">
          <a:off x="666009" y="3166878"/>
          <a:ext cx="1980000" cy="61200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70C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0.81992</cdr:x>
      <cdr:y>0.27959</cdr:y>
    </cdr:from>
    <cdr:to>
      <cdr:x>0.95936</cdr:x>
      <cdr:y>0.38396</cdr:y>
    </cdr:to>
    <cdr:cxnSp macro="">
      <cdr:nvCxnSpPr>
        <cdr:cNvPr id="52" name="Прямая соединительная линия 51">
          <a:extLst xmlns:a="http://schemas.openxmlformats.org/drawingml/2006/main">
            <a:ext uri="{FF2B5EF4-FFF2-40B4-BE49-F238E27FC236}">
              <a16:creationId xmlns:a16="http://schemas.microsoft.com/office/drawing/2014/main" id="{9895560A-43F4-BFEE-75A1-EA5C73841791}"/>
            </a:ext>
          </a:extLst>
        </cdr:cNvPr>
        <cdr:cNvCxnSpPr/>
      </cdr:nvCxnSpPr>
      <cdr:spPr>
        <a:xfrm xmlns:a="http://schemas.openxmlformats.org/drawingml/2006/main" flipH="1">
          <a:off x="6985614" y="1639546"/>
          <a:ext cx="1188000" cy="61200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70C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0.07338</cdr:x>
      <cdr:y>0.67677</cdr:y>
    </cdr:from>
    <cdr:to>
      <cdr:x>0.27355</cdr:x>
      <cdr:y>0.67825</cdr:y>
    </cdr:to>
    <cdr:cxnSp macro="">
      <cdr:nvCxnSpPr>
        <cdr:cNvPr id="58" name="Прямая соединительная линия 57">
          <a:extLst xmlns:a="http://schemas.openxmlformats.org/drawingml/2006/main">
            <a:ext uri="{FF2B5EF4-FFF2-40B4-BE49-F238E27FC236}">
              <a16:creationId xmlns:a16="http://schemas.microsoft.com/office/drawing/2014/main" id="{91DC9878-2B0F-CC7F-CA84-BFB5ABE7766B}"/>
            </a:ext>
          </a:extLst>
        </cdr:cNvPr>
        <cdr:cNvCxnSpPr/>
      </cdr:nvCxnSpPr>
      <cdr:spPr>
        <a:xfrm xmlns:a="http://schemas.openxmlformats.org/drawingml/2006/main" flipV="1">
          <a:off x="625179" y="3968644"/>
          <a:ext cx="1705413" cy="8678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99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0.26733</cdr:x>
      <cdr:y>0.36838</cdr:y>
    </cdr:from>
    <cdr:to>
      <cdr:x>0.52934</cdr:x>
      <cdr:y>0.67537</cdr:y>
    </cdr:to>
    <cdr:cxnSp macro="">
      <cdr:nvCxnSpPr>
        <cdr:cNvPr id="60" name="Прямая соединительная линия 59">
          <a:extLst xmlns:a="http://schemas.openxmlformats.org/drawingml/2006/main">
            <a:ext uri="{FF2B5EF4-FFF2-40B4-BE49-F238E27FC236}">
              <a16:creationId xmlns:a16="http://schemas.microsoft.com/office/drawing/2014/main" id="{58D60E96-275E-FEF2-58B1-0A7ED33981A0}"/>
            </a:ext>
          </a:extLst>
        </cdr:cNvPr>
        <cdr:cNvCxnSpPr/>
      </cdr:nvCxnSpPr>
      <cdr:spPr>
        <a:xfrm xmlns:a="http://schemas.openxmlformats.org/drawingml/2006/main" flipV="1">
          <a:off x="2277638" y="2160240"/>
          <a:ext cx="2232248" cy="180020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99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0.63397</cdr:x>
      <cdr:y>0.47296</cdr:y>
    </cdr:from>
    <cdr:to>
      <cdr:x>0.96666</cdr:x>
      <cdr:y>0.61935</cdr:y>
    </cdr:to>
    <cdr:cxnSp macro="">
      <cdr:nvCxnSpPr>
        <cdr:cNvPr id="103" name="Прямая соединительная линия 102">
          <a:extLst xmlns:a="http://schemas.openxmlformats.org/drawingml/2006/main">
            <a:ext uri="{FF2B5EF4-FFF2-40B4-BE49-F238E27FC236}">
              <a16:creationId xmlns:a16="http://schemas.microsoft.com/office/drawing/2014/main" id="{6248FAD0-7398-0719-249A-AAE53B7854DC}"/>
            </a:ext>
          </a:extLst>
        </cdr:cNvPr>
        <cdr:cNvCxnSpPr/>
      </cdr:nvCxnSpPr>
      <cdr:spPr>
        <a:xfrm xmlns:a="http://schemas.openxmlformats.org/drawingml/2006/main" flipV="1">
          <a:off x="3971382" y="2038953"/>
          <a:ext cx="2084062" cy="63108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0.72088</cdr:x>
      <cdr:y>0.45821</cdr:y>
    </cdr:from>
    <cdr:to>
      <cdr:x>0.95402</cdr:x>
      <cdr:y>0.58314</cdr:y>
    </cdr:to>
    <cdr:cxnSp macro="">
      <cdr:nvCxnSpPr>
        <cdr:cNvPr id="111" name="Прямая соединительная линия 110">
          <a:extLst xmlns:a="http://schemas.openxmlformats.org/drawingml/2006/main">
            <a:ext uri="{FF2B5EF4-FFF2-40B4-BE49-F238E27FC236}">
              <a16:creationId xmlns:a16="http://schemas.microsoft.com/office/drawing/2014/main" id="{64BEF757-E74F-1892-4BBF-0E8CA461EDC4}"/>
            </a:ext>
          </a:extLst>
        </cdr:cNvPr>
        <cdr:cNvCxnSpPr/>
      </cdr:nvCxnSpPr>
      <cdr:spPr>
        <a:xfrm xmlns:a="http://schemas.openxmlformats.org/drawingml/2006/main" flipV="1">
          <a:off x="4515810" y="1975370"/>
          <a:ext cx="1460453" cy="53857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0.05185</cdr:y>
    </cdr:from>
    <cdr:to>
      <cdr:x>0</cdr:x>
      <cdr:y>0.88324</cdr:y>
    </cdr:to>
    <cdr:cxnSp macro="">
      <cdr:nvCxnSpPr>
        <cdr:cNvPr id="40" name="Прямая соединительная линия 39">
          <a:extLst xmlns:a="http://schemas.openxmlformats.org/drawingml/2006/main">
            <a:ext uri="{FF2B5EF4-FFF2-40B4-BE49-F238E27FC236}">
              <a16:creationId xmlns:a16="http://schemas.microsoft.com/office/drawing/2014/main" id="{B4A4DB1E-7A1A-EFD5-73FC-1440F8C35650}"/>
            </a:ext>
          </a:extLst>
        </cdr:cNvPr>
        <cdr:cNvCxnSpPr/>
      </cdr:nvCxnSpPr>
      <cdr:spPr>
        <a:xfrm xmlns:a="http://schemas.openxmlformats.org/drawingml/2006/main" flipV="1">
          <a:off x="-494162" y="304032"/>
          <a:ext cx="0" cy="4875343"/>
        </a:xfrm>
        <a:prstGeom xmlns:a="http://schemas.openxmlformats.org/drawingml/2006/main" prst="line">
          <a:avLst/>
        </a:prstGeom>
        <a:ln xmlns:a="http://schemas.openxmlformats.org/drawingml/2006/main" w="19050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0.7989</cdr:x>
      <cdr:y>0.52802</cdr:y>
    </cdr:from>
    <cdr:to>
      <cdr:x>0.98209</cdr:x>
      <cdr:y>0.65081</cdr:y>
    </cdr:to>
    <cdr:cxnSp macro="">
      <cdr:nvCxnSpPr>
        <cdr:cNvPr id="47" name="Прямая соединительная линия 46">
          <a:extLst xmlns:a="http://schemas.openxmlformats.org/drawingml/2006/main">
            <a:ext uri="{FF2B5EF4-FFF2-40B4-BE49-F238E27FC236}">
              <a16:creationId xmlns:a16="http://schemas.microsoft.com/office/drawing/2014/main" id="{5F57A041-691B-C55F-C778-9412A052F6C2}"/>
            </a:ext>
          </a:extLst>
        </cdr:cNvPr>
        <cdr:cNvCxnSpPr/>
      </cdr:nvCxnSpPr>
      <cdr:spPr>
        <a:xfrm xmlns:a="http://schemas.openxmlformats.org/drawingml/2006/main" flipV="1">
          <a:off x="6806479" y="3096344"/>
          <a:ext cx="1560752" cy="72008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0.52415</cdr:x>
      <cdr:y>0.36325</cdr:y>
    </cdr:from>
    <cdr:to>
      <cdr:x>0.72269</cdr:x>
      <cdr:y>0.4188</cdr:y>
    </cdr:to>
    <cdr:cxnSp macro="">
      <cdr:nvCxnSpPr>
        <cdr:cNvPr id="64" name="Прямая соединительная линия 63">
          <a:extLst xmlns:a="http://schemas.openxmlformats.org/drawingml/2006/main">
            <a:ext uri="{FF2B5EF4-FFF2-40B4-BE49-F238E27FC236}">
              <a16:creationId xmlns:a16="http://schemas.microsoft.com/office/drawing/2014/main" id="{B447C48C-B0E0-22C1-CD45-778B950E804C}"/>
            </a:ext>
          </a:extLst>
        </cdr:cNvPr>
        <cdr:cNvCxnSpPr/>
      </cdr:nvCxnSpPr>
      <cdr:spPr>
        <a:xfrm xmlns:a="http://schemas.openxmlformats.org/drawingml/2006/main">
          <a:off x="3283449" y="1565966"/>
          <a:ext cx="1243710" cy="23947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99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0.72943</cdr:x>
      <cdr:y>0.08698</cdr:y>
    </cdr:from>
    <cdr:to>
      <cdr:x>0.98467</cdr:x>
      <cdr:y>0.41745</cdr:y>
    </cdr:to>
    <cdr:sp macro="" textlink="">
      <cdr:nvSpPr>
        <cdr:cNvPr id="3" name="Полилиния: фигура 2">
          <a:extLst xmlns:a="http://schemas.openxmlformats.org/drawingml/2006/main">
            <a:ext uri="{FF2B5EF4-FFF2-40B4-BE49-F238E27FC236}">
              <a16:creationId xmlns:a16="http://schemas.microsoft.com/office/drawing/2014/main" id="{0703073B-6ECA-41B7-813A-7CDAC6E1A977}"/>
            </a:ext>
          </a:extLst>
        </cdr:cNvPr>
        <cdr:cNvSpPr/>
      </cdr:nvSpPr>
      <cdr:spPr>
        <a:xfrm xmlns:a="http://schemas.openxmlformats.org/drawingml/2006/main">
          <a:off x="6214609" y="510087"/>
          <a:ext cx="2174599" cy="1937905"/>
        </a:xfrm>
        <a:custGeom xmlns:a="http://schemas.openxmlformats.org/drawingml/2006/main">
          <a:avLst/>
          <a:gdLst>
            <a:gd name="connsiteX0" fmla="*/ 0 w 2174615"/>
            <a:gd name="connsiteY0" fmla="*/ 1937913 h 1937913"/>
            <a:gd name="connsiteX1" fmla="*/ 350982 w 2174615"/>
            <a:gd name="connsiteY1" fmla="*/ 1864022 h 1937913"/>
            <a:gd name="connsiteX2" fmla="*/ 600364 w 2174615"/>
            <a:gd name="connsiteY2" fmla="*/ 1739331 h 1937913"/>
            <a:gd name="connsiteX3" fmla="*/ 992909 w 2174615"/>
            <a:gd name="connsiteY3" fmla="*/ 1429913 h 1937913"/>
            <a:gd name="connsiteX4" fmla="*/ 1223818 w 2174615"/>
            <a:gd name="connsiteY4" fmla="*/ 1180531 h 1937913"/>
            <a:gd name="connsiteX5" fmla="*/ 1496291 w 2174615"/>
            <a:gd name="connsiteY5" fmla="*/ 880349 h 1937913"/>
            <a:gd name="connsiteX6" fmla="*/ 1782618 w 2174615"/>
            <a:gd name="connsiteY6" fmla="*/ 552459 h 1937913"/>
            <a:gd name="connsiteX7" fmla="*/ 2142837 w 2174615"/>
            <a:gd name="connsiteY7" fmla="*/ 39840 h 1937913"/>
            <a:gd name="connsiteX8" fmla="*/ 2133600 w 2174615"/>
            <a:gd name="connsiteY8" fmla="*/ 72168 h 193791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2174615" h="1937913">
              <a:moveTo>
                <a:pt x="0" y="1937913"/>
              </a:moveTo>
              <a:cubicBezTo>
                <a:pt x="125460" y="1917516"/>
                <a:pt x="250921" y="1897119"/>
                <a:pt x="350982" y="1864022"/>
              </a:cubicBezTo>
              <a:cubicBezTo>
                <a:pt x="451043" y="1830925"/>
                <a:pt x="493376" y="1811682"/>
                <a:pt x="600364" y="1739331"/>
              </a:cubicBezTo>
              <a:cubicBezTo>
                <a:pt x="707352" y="1666980"/>
                <a:pt x="889000" y="1523046"/>
                <a:pt x="992909" y="1429913"/>
              </a:cubicBezTo>
              <a:cubicBezTo>
                <a:pt x="1096818" y="1336780"/>
                <a:pt x="1223818" y="1180531"/>
                <a:pt x="1223818" y="1180531"/>
              </a:cubicBezTo>
              <a:cubicBezTo>
                <a:pt x="1307715" y="1088937"/>
                <a:pt x="1403158" y="985028"/>
                <a:pt x="1496291" y="880349"/>
              </a:cubicBezTo>
              <a:cubicBezTo>
                <a:pt x="1589424" y="775670"/>
                <a:pt x="1674860" y="692544"/>
                <a:pt x="1782618" y="552459"/>
              </a:cubicBezTo>
              <a:cubicBezTo>
                <a:pt x="1890376" y="412374"/>
                <a:pt x="2084340" y="119888"/>
                <a:pt x="2142837" y="39840"/>
              </a:cubicBezTo>
              <a:cubicBezTo>
                <a:pt x="2201334" y="-40208"/>
                <a:pt x="2167467" y="15980"/>
                <a:pt x="2133600" y="72168"/>
              </a:cubicBezTo>
            </a:path>
          </a:pathLst>
        </a:custGeom>
        <a:noFill xmlns:a="http://schemas.openxmlformats.org/drawingml/2006/main"/>
        <a:ln xmlns:a="http://schemas.openxmlformats.org/drawingml/2006/main" w="57150">
          <a:solidFill>
            <a:srgbClr val="00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t-RU"/>
        </a:p>
      </cdr:txBody>
    </cdr:sp>
  </cdr:relSizeAnchor>
  <cdr:relSizeAnchor xmlns:cdr="http://schemas.openxmlformats.org/drawingml/2006/chartDrawing">
    <cdr:from>
      <cdr:x>0.31057</cdr:x>
      <cdr:y>0.38522</cdr:y>
    </cdr:from>
    <cdr:to>
      <cdr:x>0.82185</cdr:x>
      <cdr:y>0.54299</cdr:y>
    </cdr:to>
    <cdr:cxnSp macro="">
      <cdr:nvCxnSpPr>
        <cdr:cNvPr id="32" name="Прямая соединительная линия 31">
          <a:extLst xmlns:a="http://schemas.openxmlformats.org/drawingml/2006/main">
            <a:ext uri="{FF2B5EF4-FFF2-40B4-BE49-F238E27FC236}">
              <a16:creationId xmlns:a16="http://schemas.microsoft.com/office/drawing/2014/main" id="{1F4D0A28-EAA3-41A9-A62C-A3DE36089413}"/>
            </a:ext>
          </a:extLst>
        </cdr:cNvPr>
        <cdr:cNvCxnSpPr/>
      </cdr:nvCxnSpPr>
      <cdr:spPr>
        <a:xfrm xmlns:a="http://schemas.openxmlformats.org/drawingml/2006/main" flipV="1">
          <a:off x="2646009" y="2258960"/>
          <a:ext cx="4356014" cy="92517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70C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0.40256</cdr:x>
      <cdr:y>0.05185</cdr:y>
    </cdr:from>
    <cdr:to>
      <cdr:x>0.40256</cdr:x>
      <cdr:y>0.88324</cdr:y>
    </cdr:to>
    <cdr:cxnSp macro="">
      <cdr:nvCxnSpPr>
        <cdr:cNvPr id="122" name="Прямая соединительная линия 121">
          <a:extLst xmlns:a="http://schemas.openxmlformats.org/drawingml/2006/main">
            <a:ext uri="{FF2B5EF4-FFF2-40B4-BE49-F238E27FC236}">
              <a16:creationId xmlns:a16="http://schemas.microsoft.com/office/drawing/2014/main" id="{F60F47FC-10B1-446D-816C-78501DDC04C7}"/>
            </a:ext>
          </a:extLst>
        </cdr:cNvPr>
        <cdr:cNvCxnSpPr/>
      </cdr:nvCxnSpPr>
      <cdr:spPr>
        <a:xfrm xmlns:a="http://schemas.openxmlformats.org/drawingml/2006/main" flipV="1">
          <a:off x="3429766" y="304032"/>
          <a:ext cx="0" cy="487534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0.88183</cdr:x>
      <cdr:y>0.06826</cdr:y>
    </cdr:from>
    <cdr:to>
      <cdr:x>0.88183</cdr:x>
      <cdr:y>0.89964</cdr:y>
    </cdr:to>
    <cdr:cxnSp macro="">
      <cdr:nvCxnSpPr>
        <cdr:cNvPr id="28" name="Прямая соединительная линия 27">
          <a:extLst xmlns:a="http://schemas.openxmlformats.org/drawingml/2006/main">
            <a:ext uri="{FF2B5EF4-FFF2-40B4-BE49-F238E27FC236}">
              <a16:creationId xmlns:a16="http://schemas.microsoft.com/office/drawing/2014/main" id="{6368BC25-4316-4F35-8562-9402A4C7D3CB}"/>
            </a:ext>
          </a:extLst>
        </cdr:cNvPr>
        <cdr:cNvCxnSpPr/>
      </cdr:nvCxnSpPr>
      <cdr:spPr>
        <a:xfrm xmlns:a="http://schemas.openxmlformats.org/drawingml/2006/main" flipV="1">
          <a:off x="7513056" y="400300"/>
          <a:ext cx="0" cy="487528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0.7576</cdr:x>
      <cdr:y>0.39425</cdr:y>
    </cdr:from>
    <cdr:to>
      <cdr:x>0.95184</cdr:x>
      <cdr:y>0.45877</cdr:y>
    </cdr:to>
    <cdr:sp macro="" textlink="">
      <cdr:nvSpPr>
        <cdr:cNvPr id="3" name="Надпись 8">
          <a:extLst xmlns:a="http://schemas.openxmlformats.org/drawingml/2006/main">
            <a:ext uri="{FF2B5EF4-FFF2-40B4-BE49-F238E27FC236}">
              <a16:creationId xmlns:a16="http://schemas.microsoft.com/office/drawing/2014/main" id="{47FF8BBD-76D8-44B5-ADE7-C16153B75028}"/>
            </a:ext>
          </a:extLst>
        </cdr:cNvPr>
        <cdr:cNvSpPr txBox="1"/>
      </cdr:nvSpPr>
      <cdr:spPr>
        <a:xfrm xmlns:a="http://schemas.openxmlformats.org/drawingml/2006/main">
          <a:off x="6963213" y="1589636"/>
          <a:ext cx="1785328" cy="2601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6000"/>
            </a:lnSpc>
            <a:spcAft>
              <a:spcPts val="800"/>
            </a:spcAft>
          </a:pPr>
          <a:r>
            <a:rPr lang="ru-RU" sz="1800" b="1" i="0" dirty="0">
              <a:solidFill>
                <a:srgbClr val="C00000"/>
              </a:solidFill>
              <a:latin typeface="Cambria Math" panose="02040503050406030204" pitchFamily="18" charset="0"/>
            </a:rPr>
            <a:t>(</a:t>
          </a:r>
          <a:r>
            <a:rPr lang="ru-RU" sz="1800" b="1" i="0">
              <a:solidFill>
                <a:srgbClr val="C00000"/>
              </a:solidFill>
              <a:latin typeface="Cambria Math" panose="02040503050406030204" pitchFamily="18" charset="0"/>
              <a:sym typeface="Symbol" panose="05050102010706020507" pitchFamily="18" charset="2"/>
            </a:rPr>
            <a:t> ̅</a:t>
          </a:r>
          <a:r>
            <a:rPr lang="en-US" sz="1800" b="1" i="0" baseline="-25000" dirty="0">
              <a:solidFill>
                <a:srgbClr val="C00000"/>
              </a:solidFill>
              <a:latin typeface="Cambria Math" panose="02040503050406030204" pitchFamily="18" charset="0"/>
            </a:rPr>
            <a:t>𝐂</a:t>
          </a:r>
          <a:r>
            <a:rPr lang="en-US" sz="1800" b="1" baseline="-25000" dirty="0">
              <a:solidFill>
                <a:srgbClr val="C00000"/>
              </a:solidFill>
            </a:rPr>
            <a:t> </a:t>
          </a:r>
          <a:r>
            <a:rPr lang="ru-RU" sz="1800" b="1" dirty="0">
              <a:solidFill>
                <a:srgbClr val="C00000"/>
              </a:solidFill>
              <a:latin typeface="Georgia" panose="02040502050405020303" pitchFamily="18" charset="0"/>
            </a:rPr>
            <a:t>)</a:t>
          </a:r>
          <a:r>
            <a:rPr lang="ru-RU" sz="1800" b="1" baseline="30000" dirty="0">
              <a:solidFill>
                <a:srgbClr val="C00000"/>
              </a:solidFill>
            </a:rPr>
            <a:t>Россия</a:t>
          </a:r>
          <a:r>
            <a:rPr lang="ru-RU" sz="1800" b="1" dirty="0">
              <a:solidFill>
                <a:srgbClr val="C00000"/>
              </a:solidFill>
            </a:rPr>
            <a:t> = </a:t>
          </a:r>
          <a:r>
            <a:rPr lang="en-US" sz="1800" b="1" kern="1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800" b="1" kern="1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,57</a:t>
          </a:r>
          <a:endParaRPr lang="tt-RU" sz="1800" b="1" kern="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0.48841</cdr:x>
      <cdr:y>0.04582</cdr:y>
    </cdr:from>
    <cdr:to>
      <cdr:x>0.6921</cdr:x>
      <cdr:y>0.17747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0254DF79-969E-4B25-A7CD-F2B56063AD1D}"/>
            </a:ext>
          </a:extLst>
        </cdr:cNvPr>
        <cdr:cNvSpPr/>
      </cdr:nvSpPr>
      <cdr:spPr>
        <a:xfrm xmlns:a="http://schemas.openxmlformats.org/drawingml/2006/main">
          <a:off x="4437743" y="148693"/>
          <a:ext cx="1850712" cy="4272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t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0.37694</cdr:x>
      <cdr:y>0.36091</cdr:y>
    </cdr:from>
    <cdr:to>
      <cdr:x>0.39879</cdr:x>
      <cdr:y>0.98888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238928" y="1589799"/>
          <a:ext cx="129784" cy="27662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0.51378</cdr:x>
      <cdr:y>0.44282</cdr:y>
    </cdr:from>
    <cdr:to>
      <cdr:x>0.53366</cdr:x>
      <cdr:y>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851200" y="2307879"/>
          <a:ext cx="187710" cy="290389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0.60412</cdr:x>
      <cdr:y>0.50522</cdr:y>
    </cdr:from>
    <cdr:to>
      <cdr:x>0.63502</cdr:x>
      <cdr:y>0.92701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588368" y="2225488"/>
          <a:ext cx="183532" cy="18580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0.33009</cdr:x>
      <cdr:y>0.3648</cdr:y>
    </cdr:from>
    <cdr:to>
      <cdr:x>0.35996</cdr:x>
      <cdr:y>0.98932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1960686" y="1606924"/>
          <a:ext cx="177396" cy="275100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202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0.28721</cdr:x>
      <cdr:y>0.09996</cdr:y>
    </cdr:from>
    <cdr:to>
      <cdr:x>0.29551</cdr:x>
      <cdr:y>1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3FE0AC3C-342C-49CA-A70B-8175D7AE75A2}"/>
            </a:ext>
          </a:extLst>
        </cdr:cNvPr>
        <cdr:cNvCxnSpPr/>
      </cdr:nvCxnSpPr>
      <cdr:spPr>
        <a:xfrm xmlns:a="http://schemas.openxmlformats.org/drawingml/2006/main" flipH="1">
          <a:off x="1699218" y="446227"/>
          <a:ext cx="49114" cy="4017823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0.67568</cdr:x>
      <cdr:y>0.09996</cdr:y>
    </cdr:from>
    <cdr:to>
      <cdr:x>0.68398</cdr:x>
      <cdr:y>1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13E6A70B-02CC-47D4-8EDF-85525DE72269}"/>
            </a:ext>
          </a:extLst>
        </cdr:cNvPr>
        <cdr:cNvCxnSpPr/>
      </cdr:nvCxnSpPr>
      <cdr:spPr>
        <a:xfrm xmlns:a="http://schemas.openxmlformats.org/drawingml/2006/main" flipH="1">
          <a:off x="6379844" y="520969"/>
          <a:ext cx="78370" cy="4690807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0.89671</cdr:x>
      <cdr:y>0.09996</cdr:y>
    </cdr:from>
    <cdr:to>
      <cdr:x>0.90501</cdr:x>
      <cdr:y>1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B479CB45-A74B-4B2D-B073-4FE8FDDD48E5}"/>
            </a:ext>
          </a:extLst>
        </cdr:cNvPr>
        <cdr:cNvCxnSpPr/>
      </cdr:nvCxnSpPr>
      <cdr:spPr>
        <a:xfrm xmlns:a="http://schemas.openxmlformats.org/drawingml/2006/main" flipH="1">
          <a:off x="5305205" y="446227"/>
          <a:ext cx="49114" cy="4017823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0.25668</cdr:x>
      <cdr:y>0</cdr:y>
    </cdr:from>
    <cdr:to>
      <cdr:x>0.86316</cdr:x>
      <cdr:y>0.06907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A722A29-19EA-4880-A4DB-F736F4352BB2}"/>
            </a:ext>
          </a:extLst>
        </cdr:cNvPr>
        <cdr:cNvSpPr txBox="1"/>
      </cdr:nvSpPr>
      <cdr:spPr>
        <a:xfrm xmlns:a="http://schemas.openxmlformats.org/drawingml/2006/main">
          <a:off x="2423617" y="0"/>
          <a:ext cx="5726473" cy="36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ВВП на душу населения </a:t>
          </a:r>
          <a:r>
            <a:rPr lang="en-US" sz="2000" b="1" i="1" dirty="0" err="1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rPr>
            <a:t>g</a:t>
          </a:r>
          <a:r>
            <a:rPr lang="en-US" sz="2000" b="1" i="1" baseline="-25000" dirty="0" err="1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rPr>
            <a:t>N</a:t>
          </a:r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k$</a:t>
          </a:r>
          <a:r>
            <a:rPr lang="ru-RU" sz="18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ППС</a:t>
          </a:r>
          <a:r>
            <a: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</a:t>
          </a:r>
          <a:r>
            <a:rPr lang="ru-RU" sz="1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год</a:t>
          </a:r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t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0.55838</cdr:x>
      <cdr:y>0.17497</cdr:y>
    </cdr:from>
    <cdr:to>
      <cdr:x>0.6619</cdr:x>
      <cdr:y>0.25583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0EC455BE-FCB5-4F93-8F81-0DF22E630C6A}"/>
            </a:ext>
          </a:extLst>
        </cdr:cNvPr>
        <cdr:cNvSpPr txBox="1"/>
      </cdr:nvSpPr>
      <cdr:spPr>
        <a:xfrm xmlns:a="http://schemas.openxmlformats.org/drawingml/2006/main">
          <a:off x="5272353" y="911924"/>
          <a:ext cx="977454" cy="4214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2022 г.</a:t>
          </a:r>
          <a:endParaRPr lang="tt-RU" sz="1800" b="1" dirty="0"/>
        </a:p>
      </cdr:txBody>
    </cdr:sp>
  </cdr:relSizeAnchor>
  <cdr:relSizeAnchor xmlns:cdr="http://schemas.openxmlformats.org/drawingml/2006/chartDrawing">
    <cdr:from>
      <cdr:x>0.54716</cdr:x>
      <cdr:y>0.0744</cdr:y>
    </cdr:from>
    <cdr:to>
      <cdr:x>0.54716</cdr:x>
      <cdr:y>1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4C3699A6-A50D-4889-A52A-C7FD0A14E601}"/>
            </a:ext>
          </a:extLst>
        </cdr:cNvPr>
        <cdr:cNvCxnSpPr/>
      </cdr:nvCxnSpPr>
      <cdr:spPr>
        <a:xfrm xmlns:a="http://schemas.openxmlformats.org/drawingml/2006/main" flipH="1">
          <a:off x="5166350" y="438576"/>
          <a:ext cx="0" cy="4824000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0.4754</cdr:x>
      <cdr:y>0.5324</cdr:y>
    </cdr:from>
    <cdr:to>
      <cdr:x>0.4754</cdr:x>
      <cdr:y>0.77416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id="{1926CA8C-6CBC-4AC4-91C0-513F051D034F}"/>
            </a:ext>
          </a:extLst>
        </cdr:cNvPr>
        <cdr:cNvCxnSpPr/>
      </cdr:nvCxnSpPr>
      <cdr:spPr>
        <a:xfrm xmlns:a="http://schemas.openxmlformats.org/drawingml/2006/main">
          <a:off x="4488851" y="2774755"/>
          <a:ext cx="0" cy="126000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CC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0.70078</cdr:x>
      <cdr:y>0.50648</cdr:y>
    </cdr:from>
    <cdr:to>
      <cdr:x>0.70078</cdr:x>
      <cdr:y>0.60162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7272A058-1E46-4D79-8936-49882244749F}"/>
            </a:ext>
          </a:extLst>
        </cdr:cNvPr>
        <cdr:cNvCxnSpPr/>
      </cdr:nvCxnSpPr>
      <cdr:spPr>
        <a:xfrm xmlns:a="http://schemas.openxmlformats.org/drawingml/2006/main">
          <a:off x="6569536" y="2108246"/>
          <a:ext cx="0" cy="39600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4FA7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0.34292</cdr:x>
      <cdr:y>0.07759</cdr:y>
    </cdr:from>
    <cdr:to>
      <cdr:x>0.34315</cdr:x>
      <cdr:y>0.86973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2941246" y="481549"/>
          <a:ext cx="1973" cy="49162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0.1742</cdr:x>
      <cdr:y>0.06647</cdr:y>
    </cdr:from>
    <cdr:to>
      <cdr:x>0.17443</cdr:x>
      <cdr:y>0.85861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1494109" y="412555"/>
          <a:ext cx="1973" cy="49162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0.03377</cdr:x>
      <cdr:y>0.86265</cdr:y>
    </cdr:from>
    <cdr:to>
      <cdr:x>1</cdr:x>
      <cdr:y>0.92986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1BA83630-E213-436D-B863-00D83369CA03}"/>
            </a:ext>
          </a:extLst>
        </cdr:cNvPr>
        <cdr:cNvSpPr txBox="1"/>
      </cdr:nvSpPr>
      <cdr:spPr>
        <a:xfrm xmlns:a="http://schemas.openxmlformats.org/drawingml/2006/main">
          <a:off x="289629" y="7210598"/>
          <a:ext cx="8287526" cy="5618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70000"/>
            </a:lnSpc>
          </a:pPr>
          <a:r>
            <a:rPr lang="ru-RU" sz="1400" b="1" dirty="0">
              <a:solidFill>
                <a:srgbClr val="0070C0"/>
              </a:solidFill>
            </a:rPr>
            <a:t>   </a:t>
          </a:r>
          <a:r>
            <a:rPr lang="en-US" sz="1400" b="1" dirty="0">
              <a:solidFill>
                <a:srgbClr val="0070C0"/>
              </a:solidFill>
            </a:rPr>
            <a:t>1970          1975      </a:t>
          </a:r>
          <a:r>
            <a:rPr lang="ru-RU" sz="1400" b="1" dirty="0">
              <a:solidFill>
                <a:srgbClr val="0070C0"/>
              </a:solidFill>
            </a:rPr>
            <a:t>  </a:t>
          </a:r>
          <a:r>
            <a:rPr lang="en-US" sz="1400" b="1" dirty="0">
              <a:solidFill>
                <a:srgbClr val="0070C0"/>
              </a:solidFill>
            </a:rPr>
            <a:t>  1980       </a:t>
          </a:r>
          <a:r>
            <a:rPr lang="ru-RU" sz="1400" b="1" dirty="0">
              <a:solidFill>
                <a:srgbClr val="0070C0"/>
              </a:solidFill>
            </a:rPr>
            <a:t>  </a:t>
          </a:r>
          <a:r>
            <a:rPr lang="en-US" sz="1400" b="1" dirty="0">
              <a:solidFill>
                <a:srgbClr val="0070C0"/>
              </a:solidFill>
            </a:rPr>
            <a:t>1985         </a:t>
          </a:r>
          <a:r>
            <a:rPr lang="ru-RU" sz="1400" b="1" dirty="0">
              <a:solidFill>
                <a:srgbClr val="0070C0"/>
              </a:solidFill>
            </a:rPr>
            <a:t> </a:t>
          </a:r>
          <a:r>
            <a:rPr lang="en-US" sz="1400" b="1" dirty="0">
              <a:solidFill>
                <a:srgbClr val="0070C0"/>
              </a:solidFill>
            </a:rPr>
            <a:t>1990   </a:t>
          </a:r>
          <a:r>
            <a:rPr lang="ru-RU" sz="1400" b="1" dirty="0">
              <a:solidFill>
                <a:srgbClr val="0070C0"/>
              </a:solidFill>
            </a:rPr>
            <a:t> </a:t>
          </a:r>
          <a:r>
            <a:rPr lang="en-US" sz="1400" b="1" dirty="0">
              <a:solidFill>
                <a:srgbClr val="0070C0"/>
              </a:solidFill>
            </a:rPr>
            <a:t>      </a:t>
          </a:r>
          <a:r>
            <a:rPr lang="ru-RU" sz="1400" b="1" dirty="0">
              <a:solidFill>
                <a:srgbClr val="0070C0"/>
              </a:solidFill>
            </a:rPr>
            <a:t> </a:t>
          </a:r>
          <a:r>
            <a:rPr lang="en-US" sz="1400" b="1" dirty="0">
              <a:solidFill>
                <a:srgbClr val="0070C0"/>
              </a:solidFill>
            </a:rPr>
            <a:t>1995       </a:t>
          </a:r>
          <a:r>
            <a:rPr lang="ru-RU" sz="1400" b="1" dirty="0">
              <a:solidFill>
                <a:srgbClr val="0070C0"/>
              </a:solidFill>
            </a:rPr>
            <a:t> </a:t>
          </a:r>
          <a:r>
            <a:rPr lang="en-US" sz="1400" b="1" dirty="0">
              <a:solidFill>
                <a:srgbClr val="0070C0"/>
              </a:solidFill>
            </a:rPr>
            <a:t>2000         </a:t>
          </a:r>
          <a:r>
            <a:rPr lang="ru-RU" sz="1400" b="1" dirty="0">
              <a:solidFill>
                <a:srgbClr val="0070C0"/>
              </a:solidFill>
            </a:rPr>
            <a:t>  </a:t>
          </a:r>
          <a:r>
            <a:rPr lang="en-US" sz="1400" b="1" dirty="0">
              <a:solidFill>
                <a:srgbClr val="0070C0"/>
              </a:solidFill>
            </a:rPr>
            <a:t>2005         2010         2015          2020</a:t>
          </a:r>
          <a:endParaRPr lang="tt-RU" sz="14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0.51816</cdr:x>
      <cdr:y>0.07111</cdr:y>
    </cdr:from>
    <cdr:to>
      <cdr:x>0.51839</cdr:x>
      <cdr:y>0.86325</cdr:y>
    </cdr:to>
    <cdr:sp macro="" textlink="">
      <cdr:nvSpPr>
        <cdr:cNvPr id="20" name="Прямая соединительная линия 19">
          <a:extLst xmlns:a="http://schemas.openxmlformats.org/drawingml/2006/main">
            <a:ext uri="{FF2B5EF4-FFF2-40B4-BE49-F238E27FC236}">
              <a16:creationId xmlns:a16="http://schemas.microsoft.com/office/drawing/2014/main" id="{66EC3D98-90F9-4722-BCD2-22241F6ECDB2}"/>
            </a:ext>
          </a:extLst>
        </cdr:cNvPr>
        <cdr:cNvSpPr/>
      </cdr:nvSpPr>
      <cdr:spPr>
        <a:xfrm xmlns:a="http://schemas.openxmlformats.org/drawingml/2006/main">
          <a:off x="4444328" y="441322"/>
          <a:ext cx="1973" cy="49162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0.69134</cdr:x>
      <cdr:y>0.07911</cdr:y>
    </cdr:from>
    <cdr:to>
      <cdr:x>0.69157</cdr:x>
      <cdr:y>0.87125</cdr:y>
    </cdr:to>
    <cdr:sp macro="" textlink="">
      <cdr:nvSpPr>
        <cdr:cNvPr id="21" name="Прямая соединительная линия 20">
          <a:extLst xmlns:a="http://schemas.openxmlformats.org/drawingml/2006/main">
            <a:ext uri="{FF2B5EF4-FFF2-40B4-BE49-F238E27FC236}">
              <a16:creationId xmlns:a16="http://schemas.microsoft.com/office/drawing/2014/main" id="{66EC3D98-90F9-4722-BCD2-22241F6ECDB2}"/>
            </a:ext>
          </a:extLst>
        </cdr:cNvPr>
        <cdr:cNvSpPr/>
      </cdr:nvSpPr>
      <cdr:spPr>
        <a:xfrm xmlns:a="http://schemas.openxmlformats.org/drawingml/2006/main">
          <a:off x="5929711" y="490974"/>
          <a:ext cx="1973" cy="49162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0.86114</cdr:x>
      <cdr:y>0.06911</cdr:y>
    </cdr:from>
    <cdr:to>
      <cdr:x>0.86137</cdr:x>
      <cdr:y>0.86125</cdr:y>
    </cdr:to>
    <cdr:sp macro="" textlink="">
      <cdr:nvSpPr>
        <cdr:cNvPr id="23" name="Прямая соединительная линия 22">
          <a:extLst xmlns:a="http://schemas.openxmlformats.org/drawingml/2006/main">
            <a:ext uri="{FF2B5EF4-FFF2-40B4-BE49-F238E27FC236}">
              <a16:creationId xmlns:a16="http://schemas.microsoft.com/office/drawing/2014/main" id="{66EC3D98-90F9-4722-BCD2-22241F6ECDB2}"/>
            </a:ext>
          </a:extLst>
        </cdr:cNvPr>
        <cdr:cNvSpPr/>
      </cdr:nvSpPr>
      <cdr:spPr>
        <a:xfrm xmlns:a="http://schemas.openxmlformats.org/drawingml/2006/main">
          <a:off x="7386131" y="428910"/>
          <a:ext cx="1973" cy="49162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0.26583</cdr:x>
      <cdr:y>0.05945</cdr:y>
    </cdr:from>
    <cdr:to>
      <cdr:x>0.26606</cdr:x>
      <cdr:y>0.85159</cdr:y>
    </cdr:to>
    <cdr:sp macro="" textlink="">
      <cdr:nv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:a16="http://schemas.microsoft.com/office/drawing/2014/main" id="{54E18190-99DD-415E-AB5D-B395F1AE76BA}"/>
            </a:ext>
          </a:extLst>
        </cdr:cNvPr>
        <cdr:cNvSpPr/>
      </cdr:nvSpPr>
      <cdr:spPr>
        <a:xfrm xmlns:a="http://schemas.openxmlformats.org/drawingml/2006/main">
          <a:off x="2280039" y="496962"/>
          <a:ext cx="1973" cy="662122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0.12745</cdr:x>
      <cdr:y>0.0403</cdr:y>
    </cdr:from>
    <cdr:to>
      <cdr:x>0.15914</cdr:x>
      <cdr:y>0.88145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2388" y="151445"/>
          <a:ext cx="197025" cy="3160982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9000"/>
          </a:srgbClr>
        </a:solidFill>
        <a:ln xmlns:a="http://schemas.openxmlformats.org/drawingml/2006/main" w="127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0.25274</cdr:x>
      <cdr:y>0.04143</cdr:y>
    </cdr:from>
    <cdr:to>
      <cdr:x>0.29971</cdr:x>
      <cdr:y>0.8825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71340" y="155709"/>
          <a:ext cx="292026" cy="3160682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9000"/>
          </a:srgbClr>
        </a:solidFill>
        <a:ln xmlns:a="http://schemas.openxmlformats.org/drawingml/2006/main" w="127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0.415</cdr:x>
      <cdr:y>0.03806</cdr:y>
    </cdr:from>
    <cdr:to>
      <cdr:x>0.4638</cdr:x>
      <cdr:y>0.87667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80182" y="143037"/>
          <a:ext cx="303403" cy="3151437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9000"/>
          </a:srgbClr>
        </a:solidFill>
        <a:ln xmlns:a="http://schemas.openxmlformats.org/drawingml/2006/main" w="127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0.5883</cdr:x>
      <cdr:y>0.03213</cdr:y>
    </cdr:from>
    <cdr:to>
      <cdr:x>0.62422</cdr:x>
      <cdr:y>0.87592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657637" y="120752"/>
          <a:ext cx="223325" cy="3170904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9000"/>
          </a:srgbClr>
        </a:solidFill>
        <a:ln xmlns:a="http://schemas.openxmlformats.org/drawingml/2006/main" w="127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0.70856</cdr:x>
      <cdr:y>0.03477</cdr:y>
    </cdr:from>
    <cdr:to>
      <cdr:x>0.74277</cdr:x>
      <cdr:y>0.86946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74526" y="136634"/>
          <a:ext cx="220837" cy="3279814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9000"/>
          </a:srgbClr>
        </a:solidFill>
        <a:ln xmlns:a="http://schemas.openxmlformats.org/drawingml/2006/main" w="127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0.90866</cdr:x>
      <cdr:y>0.04507</cdr:y>
    </cdr:from>
    <cdr:to>
      <cdr:x>0.92782</cdr:x>
      <cdr:y>0.87976</cdr:y>
    </cdr:to>
    <cdr:sp macro="" textlink="">
      <cdr:nvSpPr>
        <cdr:cNvPr id="19" name="Прямоугольник 18">
          <a:extLst xmlns:a="http://schemas.openxmlformats.org/drawingml/2006/main">
            <a:ext uri="{FF2B5EF4-FFF2-40B4-BE49-F238E27FC236}">
              <a16:creationId xmlns:a16="http://schemas.microsoft.com/office/drawing/2014/main" id="{B810AAB3-CC22-4452-962B-38CED1DB3DBD}"/>
            </a:ext>
          </a:extLst>
        </cdr:cNvPr>
        <cdr:cNvSpPr/>
      </cdr:nvSpPr>
      <cdr:spPr>
        <a:xfrm xmlns:a="http://schemas.openxmlformats.org/drawingml/2006/main">
          <a:off x="5649380" y="169360"/>
          <a:ext cx="119123" cy="3136707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alpha val="29000"/>
          </a:srgbClr>
        </a:solidFill>
        <a:ln xmlns:a="http://schemas.openxmlformats.org/drawingml/2006/main" w="127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0">
            <a:solidFill>
              <a:sysClr val="windowText" lastClr="000000"/>
            </a:solidFill>
            <a:effectLst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0.84743</cdr:x>
      <cdr:y>0.11821</cdr:y>
    </cdr:from>
    <cdr:to>
      <cdr:x>0.99159</cdr:x>
      <cdr:y>0.17604</cdr:y>
    </cdr:to>
    <cdr:sp macro="" textlink="">
      <cdr:nvSpPr>
        <cdr:cNvPr id="3" name="Надпись 274"/>
        <cdr:cNvSpPr txBox="1"/>
      </cdr:nvSpPr>
      <cdr:spPr>
        <a:xfrm xmlns:a="http://schemas.openxmlformats.org/drawingml/2006/main">
          <a:off x="7811444" y="393634"/>
          <a:ext cx="1328843" cy="19257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6000"/>
            </a:lnSpc>
            <a:spcAft>
              <a:spcPts val="800"/>
            </a:spcAft>
          </a:pPr>
          <a:r>
            <a:rPr lang="ru-RU" sz="1400" b="1" kern="1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</a:t>
          </a:r>
          <a:r>
            <a:rPr lang="en-US" sz="1400" b="1" kern="1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(Ru)</a:t>
          </a:r>
          <a:r>
            <a:rPr lang="tt-RU" sz="1400" b="1" kern="1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 = 0,77</a:t>
          </a:r>
          <a:endParaRPr lang="ru-RU" sz="1400" b="1" kern="100" dirty="0">
            <a:solidFill>
              <a:srgbClr val="FF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0.00856</cdr:x>
      <cdr:y>0.00399</cdr:y>
    </cdr:from>
    <cdr:to>
      <cdr:x>0.07467</cdr:x>
      <cdr:y>0.06182</cdr:y>
    </cdr:to>
    <cdr:sp macro="" textlink="">
      <cdr:nvSpPr>
        <cdr:cNvPr id="4" name="Надпись 274"/>
        <cdr:cNvSpPr txBox="1"/>
      </cdr:nvSpPr>
      <cdr:spPr>
        <a:xfrm xmlns:a="http://schemas.openxmlformats.org/drawingml/2006/main">
          <a:off x="53611" y="21648"/>
          <a:ext cx="414027" cy="31375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6000"/>
            </a:lnSpc>
            <a:spcAft>
              <a:spcPts val="800"/>
            </a:spcAft>
          </a:pPr>
          <a:r>
            <a:rPr lang="ru-RU" sz="1400" b="1" kern="100" spc="-5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</a:t>
          </a:r>
          <a:endParaRPr lang="ru-RU" sz="1400" b="0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0.0623</cdr:x>
      <cdr:y>0.17325</cdr:y>
    </cdr:from>
    <cdr:to>
      <cdr:x>0.0623</cdr:x>
      <cdr:y>0.71609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2331E6C1-FEAC-404B-96D8-8CD106C5286F}"/>
            </a:ext>
          </a:extLst>
        </cdr:cNvPr>
        <cdr:cNvCxnSpPr/>
      </cdr:nvCxnSpPr>
      <cdr:spPr>
        <a:xfrm xmlns:a="http://schemas.openxmlformats.org/drawingml/2006/main">
          <a:off x="390194" y="939957"/>
          <a:ext cx="0" cy="294515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0.05567</cdr:x>
      <cdr:y>0.59314</cdr:y>
    </cdr:from>
    <cdr:to>
      <cdr:x>0.9926</cdr:x>
      <cdr:y>0.59314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4071F51F-B58E-4C8B-96F9-D4D5087FEE2F}"/>
            </a:ext>
          </a:extLst>
        </cdr:cNvPr>
        <cdr:cNvCxnSpPr/>
      </cdr:nvCxnSpPr>
      <cdr:spPr>
        <a:xfrm xmlns:a="http://schemas.openxmlformats.org/drawingml/2006/main" flipH="1">
          <a:off x="513169" y="1975123"/>
          <a:ext cx="8636465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0.90102</cdr:x>
      <cdr:y>0.8178</cdr:y>
    </cdr:from>
    <cdr:to>
      <cdr:x>0.90336</cdr:x>
      <cdr:y>0.87468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6DE48C7E-4FF5-4931-AAF6-912BF8A34184}"/>
            </a:ext>
          </a:extLst>
        </cdr:cNvPr>
        <cdr:cNvCxnSpPr/>
      </cdr:nvCxnSpPr>
      <cdr:spPr>
        <a:xfrm xmlns:a="http://schemas.openxmlformats.org/drawingml/2006/main">
          <a:off x="5643112" y="4436909"/>
          <a:ext cx="14605" cy="30861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0.00553</cdr:y>
    </cdr:from>
    <cdr:to>
      <cdr:x>0.06612</cdr:x>
      <cdr:y>0.07742</cdr:y>
    </cdr:to>
    <cdr:sp macro="" textlink="">
      <cdr:nvSpPr>
        <cdr:cNvPr id="2" name="Надпись 274"/>
        <cdr:cNvSpPr txBox="1"/>
      </cdr:nvSpPr>
      <cdr:spPr>
        <a:xfrm xmlns:a="http://schemas.openxmlformats.org/drawingml/2006/main">
          <a:off x="0" y="24135"/>
          <a:ext cx="413359" cy="31375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6000"/>
            </a:lnSpc>
            <a:spcAft>
              <a:spcPts val="800"/>
            </a:spcAft>
          </a:pPr>
          <a:r>
            <a:rPr lang="ru-RU" sz="1400" b="1" kern="100" spc="-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</a:t>
          </a:r>
          <a:endParaRPr lang="ru-RU" sz="1100" b="0" kern="1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0.67202</cdr:x>
      <cdr:y>0.16645</cdr:y>
    </cdr:from>
    <cdr:to>
      <cdr:x>0.81644</cdr:x>
      <cdr:y>0.23834</cdr:y>
    </cdr:to>
    <cdr:sp macro="" textlink="">
      <cdr:nvSpPr>
        <cdr:cNvPr id="3" name="Надпись 274"/>
        <cdr:cNvSpPr txBox="1"/>
      </cdr:nvSpPr>
      <cdr:spPr>
        <a:xfrm xmlns:a="http://schemas.openxmlformats.org/drawingml/2006/main">
          <a:off x="6069180" y="570744"/>
          <a:ext cx="1304283" cy="24651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6000"/>
            </a:lnSpc>
            <a:spcAft>
              <a:spcPts val="800"/>
            </a:spcAft>
          </a:pPr>
          <a:r>
            <a:rPr lang="ru-RU" sz="1400" b="1" kern="1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</a:t>
          </a:r>
          <a:r>
            <a:rPr lang="en-US" sz="1400" b="1" kern="1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(Ru)</a:t>
          </a:r>
          <a:r>
            <a:rPr lang="tt-RU" sz="1400" b="1" kern="1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 = 0,73</a:t>
          </a:r>
          <a:endParaRPr lang="ru-RU" sz="1400" b="1" kern="100" dirty="0">
            <a:solidFill>
              <a:srgbClr val="FF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0.06062</cdr:x>
      <cdr:y>0.07527</cdr:y>
    </cdr:from>
    <cdr:to>
      <cdr:x>0.06062</cdr:x>
      <cdr:y>0.75009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268677C8-C1BA-4EC1-8E2B-BF7C461322C2}"/>
            </a:ext>
          </a:extLst>
        </cdr:cNvPr>
        <cdr:cNvCxnSpPr/>
      </cdr:nvCxnSpPr>
      <cdr:spPr>
        <a:xfrm xmlns:a="http://schemas.openxmlformats.org/drawingml/2006/main">
          <a:off x="378974" y="328487"/>
          <a:ext cx="0" cy="294515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0.04151</cdr:x>
      <cdr:y>0.60283</cdr:y>
    </cdr:from>
    <cdr:to>
      <cdr:x>1</cdr:x>
      <cdr:y>0.60283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947658F7-A6A8-4AB7-943A-1C57BFD70024}"/>
            </a:ext>
          </a:extLst>
        </cdr:cNvPr>
        <cdr:cNvCxnSpPr/>
      </cdr:nvCxnSpPr>
      <cdr:spPr>
        <a:xfrm xmlns:a="http://schemas.openxmlformats.org/drawingml/2006/main">
          <a:off x="374847" y="2067101"/>
          <a:ext cx="865633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0.42753</cdr:x>
      <cdr:y>0.15361</cdr:y>
    </cdr:from>
    <cdr:to>
      <cdr:x>0.65244</cdr:x>
      <cdr:y>0.28506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503BDF-31D2-41B6-BA3E-86AA69FD489C}"/>
            </a:ext>
          </a:extLst>
        </cdr:cNvPr>
        <cdr:cNvSpPr txBox="1"/>
      </cdr:nvSpPr>
      <cdr:spPr>
        <a:xfrm xmlns:a="http://schemas.openxmlformats.org/drawingml/2006/main">
          <a:off x="3938110" y="495746"/>
          <a:ext cx="2071698" cy="424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1996 - 2008</a:t>
          </a:r>
          <a:endParaRPr lang="tt-RU" sz="18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0.80496</cdr:x>
      <cdr:y>0.1708</cdr:y>
    </cdr:from>
    <cdr:to>
      <cdr:x>0.99591</cdr:x>
      <cdr:y>0.25108</cdr:y>
    </cdr:to>
    <cdr:sp macro="" textlink="">
      <cdr:nvSpPr>
        <cdr:cNvPr id="5" name="Надпись 8">
          <a:extLst xmlns:a="http://schemas.openxmlformats.org/drawingml/2006/main">
            <a:ext uri="{FF2B5EF4-FFF2-40B4-BE49-F238E27FC236}">
              <a16:creationId xmlns:a16="http://schemas.microsoft.com/office/drawing/2014/main" id="{EFEFC77E-8E64-4DE9-8931-6C84FA9E693C}"/>
            </a:ext>
          </a:extLst>
        </cdr:cNvPr>
        <cdr:cNvSpPr txBox="1"/>
      </cdr:nvSpPr>
      <cdr:spPr>
        <a:xfrm xmlns:a="http://schemas.openxmlformats.org/drawingml/2006/main">
          <a:off x="7526151" y="553398"/>
          <a:ext cx="1785328" cy="2601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6000"/>
            </a:lnSpc>
            <a:spcAft>
              <a:spcPts val="800"/>
            </a:spcAft>
          </a:pPr>
          <a:r>
            <a:rPr lang="ru-RU" sz="1800" b="1" i="0" dirty="0">
              <a:solidFill>
                <a:srgbClr val="C00000"/>
              </a:solidFill>
              <a:latin typeface="Cambria Math" panose="02040503050406030204" pitchFamily="18" charset="0"/>
            </a:rPr>
            <a:t>(</a:t>
          </a:r>
          <a:r>
            <a:rPr lang="ru-RU" sz="1800" b="1" i="0">
              <a:solidFill>
                <a:srgbClr val="C00000"/>
              </a:solidFill>
              <a:latin typeface="Cambria Math" panose="02040503050406030204" pitchFamily="18" charset="0"/>
              <a:sym typeface="Symbol" panose="05050102010706020507" pitchFamily="18" charset="2"/>
            </a:rPr>
            <a:t> ̅</a:t>
          </a:r>
          <a:r>
            <a:rPr lang="en-US" sz="1800" b="1" i="0" baseline="-25000" dirty="0">
              <a:solidFill>
                <a:srgbClr val="C00000"/>
              </a:solidFill>
              <a:latin typeface="Cambria Math" panose="02040503050406030204" pitchFamily="18" charset="0"/>
            </a:rPr>
            <a:t>𝐂</a:t>
          </a:r>
          <a:r>
            <a:rPr lang="en-US" sz="1800" b="1" baseline="-25000" dirty="0">
              <a:solidFill>
                <a:srgbClr val="C00000"/>
              </a:solidFill>
            </a:rPr>
            <a:t> </a:t>
          </a:r>
          <a:r>
            <a:rPr lang="ru-RU" sz="1800" b="1" dirty="0">
              <a:solidFill>
                <a:srgbClr val="C00000"/>
              </a:solidFill>
              <a:latin typeface="Georgia" panose="02040502050405020303" pitchFamily="18" charset="0"/>
            </a:rPr>
            <a:t>)</a:t>
          </a:r>
          <a:r>
            <a:rPr lang="ru-RU" sz="1800" b="1" baseline="30000" dirty="0">
              <a:solidFill>
                <a:srgbClr val="C00000"/>
              </a:solidFill>
            </a:rPr>
            <a:t>Россия</a:t>
          </a:r>
          <a:r>
            <a:rPr lang="ru-RU" sz="1800" b="1" dirty="0">
              <a:solidFill>
                <a:srgbClr val="C00000"/>
              </a:solidFill>
            </a:rPr>
            <a:t> = </a:t>
          </a:r>
          <a:r>
            <a:rPr lang="en-US" sz="1800" b="1" kern="1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800" b="1" kern="1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,59</a:t>
          </a:r>
          <a:endParaRPr lang="tt-RU" sz="1800" b="1" kern="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0.22235</cdr:x>
      <cdr:y>0.60562</cdr:y>
    </cdr:from>
    <cdr:to>
      <cdr:x>0.2322</cdr:x>
      <cdr:y>0.75216</cdr:y>
    </cdr:to>
    <cdr:sp macro="" textlink="">
      <cdr:nvSpPr>
        <cdr:cNvPr id="7" name="Прямоугольник 6">
          <a:extLst xmlns:a="http://schemas.openxmlformats.org/drawingml/2006/main">
            <a:ext uri="{FF2B5EF4-FFF2-40B4-BE49-F238E27FC236}">
              <a16:creationId xmlns:a16="http://schemas.microsoft.com/office/drawing/2014/main" id="{65BC425E-A8B9-4ABA-857D-C06944F56B99}"/>
            </a:ext>
          </a:extLst>
        </cdr:cNvPr>
        <cdr:cNvSpPr/>
      </cdr:nvSpPr>
      <cdr:spPr>
        <a:xfrm xmlns:a="http://schemas.openxmlformats.org/drawingml/2006/main">
          <a:off x="2078943" y="1962216"/>
          <a:ext cx="92054" cy="4747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t-RU"/>
        </a:p>
      </cdr:txBody>
    </cdr:sp>
  </cdr:relSizeAnchor>
  <cdr:relSizeAnchor xmlns:cdr="http://schemas.openxmlformats.org/drawingml/2006/chartDrawing">
    <cdr:from>
      <cdr:x>0.21515</cdr:x>
      <cdr:y>0.57266</cdr:y>
    </cdr:from>
    <cdr:to>
      <cdr:x>0.24478</cdr:x>
      <cdr:y>0.81374</cdr:y>
    </cdr:to>
    <cdr:sp macro="" textlink="">
      <cdr:nvSpPr>
        <cdr:cNvPr id="8" name="TextBox 28">
          <a:extLst xmlns:a="http://schemas.openxmlformats.org/drawingml/2006/main">
            <a:ext uri="{FF2B5EF4-FFF2-40B4-BE49-F238E27FC236}">
              <a16:creationId xmlns:a16="http://schemas.microsoft.com/office/drawing/2014/main" id="{4289C20E-E001-4908-865C-41B2F7608793}"/>
            </a:ext>
          </a:extLst>
        </cdr:cNvPr>
        <cdr:cNvSpPr txBox="1"/>
      </cdr:nvSpPr>
      <cdr:spPr>
        <a:xfrm xmlns:a="http://schemas.openxmlformats.org/drawingml/2006/main" rot="16200000">
          <a:off x="1759577" y="2107471"/>
          <a:ext cx="78110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spc="-30" dirty="0">
              <a:solidFill>
                <a:srgbClr val="C00000"/>
              </a:solidFill>
            </a:rPr>
            <a:t>Китай  10</a:t>
          </a:r>
          <a:endParaRPr lang="tt-RU" sz="1200" b="1" spc="-3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0.59015</cdr:x>
      <cdr:y>0.12613</cdr:y>
    </cdr:from>
    <cdr:to>
      <cdr:x>0.80568</cdr:x>
      <cdr:y>0.27772</cdr:y>
    </cdr:to>
    <cdr:sp macro="" textlink="">
      <cdr:nvSpPr>
        <cdr:cNvPr id="10" name="TextBox 133">
          <a:extLst xmlns:a="http://schemas.openxmlformats.org/drawingml/2006/main">
            <a:ext uri="{FF2B5EF4-FFF2-40B4-BE49-F238E27FC236}">
              <a16:creationId xmlns:a16="http://schemas.microsoft.com/office/drawing/2014/main" id="{34D4A2BE-0411-4B7C-AE7C-0D194C99B4EC}"/>
            </a:ext>
          </a:extLst>
        </cdr:cNvPr>
        <cdr:cNvSpPr txBox="1"/>
      </cdr:nvSpPr>
      <cdr:spPr>
        <a:xfrm xmlns:a="http://schemas.openxmlformats.org/drawingml/2006/main">
          <a:off x="5517760" y="408673"/>
          <a:ext cx="2015078" cy="491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ru-RU" sz="1600" b="1" dirty="0">
              <a:solidFill>
                <a:srgbClr val="C00000"/>
              </a:solidFill>
            </a:rPr>
            <a:t>На 1% ИОК </a:t>
          </a:r>
        </a:p>
        <a:p xmlns:a="http://schemas.openxmlformats.org/drawingml/2006/main">
          <a:pPr>
            <a:lnSpc>
              <a:spcPct val="80000"/>
            </a:lnSpc>
          </a:pPr>
          <a:r>
            <a:rPr lang="ru-RU" sz="1600" b="1" dirty="0">
              <a:solidFill>
                <a:srgbClr val="C00000"/>
              </a:solidFill>
            </a:rPr>
            <a:t>прирост ВВП = 0,59%</a:t>
          </a:r>
          <a:endParaRPr lang="tt-RU" sz="16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22765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23116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7304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6876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428764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37775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89764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6491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27766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05227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41774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EF1D-956D-467A-94A3-A69A7A3186EE}" type="datetimeFigureOut">
              <a:rPr lang="tt-RU" smtClean="0"/>
              <a:t>26.02.2025</a:t>
            </a:fld>
            <a:endParaRPr lang="tt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t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0515-D252-42B0-89BC-15F7A89821FF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68020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image" Target="../media/image181.png"/><Relationship Id="rId10" Type="http://schemas.openxmlformats.org/officeDocument/2006/relationships/image" Target="../media/image25.png"/><Relationship Id="rId4" Type="http://schemas.openxmlformats.org/officeDocument/2006/relationships/image" Target="../media/image171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1.png"/><Relationship Id="rId7" Type="http://schemas.openxmlformats.org/officeDocument/2006/relationships/image" Target="../media/image2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10" Type="http://schemas.openxmlformats.org/officeDocument/2006/relationships/image" Target="../media/image29.png"/><Relationship Id="rId4" Type="http://schemas.openxmlformats.org/officeDocument/2006/relationships/chart" Target="../charts/chart15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hart" Target="../charts/chart19.xml"/><Relationship Id="rId4" Type="http://schemas.openxmlformats.org/officeDocument/2006/relationships/image" Target="../media/image2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../clipboard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.png"/><Relationship Id="rId7" Type="http://schemas.openxmlformats.org/officeDocument/2006/relationships/image" Target="../media/image11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D74F7-D813-435C-B68E-E98CE518A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465" y="1092369"/>
            <a:ext cx="6424869" cy="17732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ДИФФЕРЕНЦИРОВАНИЕ </a:t>
            </a:r>
            <a:b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ЭФФЕКТИВНОСТЬ </a:t>
            </a:r>
            <a:b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экономической теории</a:t>
            </a:r>
            <a:endParaRPr lang="tt-RU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F47B96-3F72-465A-BB94-FA2A73F73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734" y="3520521"/>
            <a:ext cx="6804329" cy="69733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33CC"/>
                </a:solidFill>
              </a:rPr>
              <a:t>Б.И. Нигматулин</a:t>
            </a:r>
            <a:r>
              <a:rPr lang="tt-RU" b="1" dirty="0">
                <a:solidFill>
                  <a:srgbClr val="0033CC"/>
                </a:solidFill>
              </a:rPr>
              <a:t>, </a:t>
            </a:r>
            <a:r>
              <a:rPr lang="tt-RU" b="1" dirty="0" err="1">
                <a:solidFill>
                  <a:srgbClr val="0033CC"/>
                </a:solidFill>
              </a:rPr>
              <a:t>д.т.н</a:t>
            </a:r>
            <a:r>
              <a:rPr lang="tt-RU" b="1" dirty="0">
                <a:solidFill>
                  <a:srgbClr val="0033CC"/>
                </a:solidFill>
              </a:rPr>
              <a:t>., профессор</a:t>
            </a:r>
            <a:endParaRPr lang="ru-RU" b="1" dirty="0">
              <a:solidFill>
                <a:srgbClr val="0033CC"/>
              </a:solidFill>
            </a:endParaRPr>
          </a:p>
          <a:p>
            <a:pPr algn="l">
              <a:spcBef>
                <a:spcPts val="0"/>
              </a:spcBef>
            </a:pPr>
            <a:r>
              <a:rPr lang="tt-RU" b="1" dirty="0">
                <a:solidFill>
                  <a:srgbClr val="0033CC"/>
                </a:solidFill>
              </a:rPr>
              <a:t>Р.И. Нигматулин, д.ф.-</a:t>
            </a:r>
            <a:r>
              <a:rPr lang="tt-RU" b="1" dirty="0" err="1">
                <a:solidFill>
                  <a:srgbClr val="0033CC"/>
                </a:solidFill>
              </a:rPr>
              <a:t>м.н</a:t>
            </a:r>
            <a:r>
              <a:rPr lang="tt-RU" b="1" dirty="0">
                <a:solidFill>
                  <a:srgbClr val="0033CC"/>
                </a:solidFill>
              </a:rPr>
              <a:t>., профессор, академик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330B0-B364-4C39-A656-46D9F9697515}"/>
              </a:ext>
            </a:extLst>
          </p:cNvPr>
          <p:cNvSpPr txBox="1"/>
          <p:nvPr/>
        </p:nvSpPr>
        <p:spPr>
          <a:xfrm>
            <a:off x="61369" y="5280965"/>
            <a:ext cx="9021262" cy="1577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33CC"/>
                </a:solidFill>
              </a:rPr>
              <a:t>Международная научно-практическая конференция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33CC"/>
                </a:solidFill>
              </a:rPr>
              <a:t>«</a:t>
            </a:r>
            <a:r>
              <a:rPr lang="ru-RU" sz="2400" b="1" dirty="0">
                <a:solidFill>
                  <a:srgbClr val="0033CC"/>
                </a:solidFill>
              </a:rPr>
              <a:t>Инновационные, экономико-математические и финансовые технологии развития предприятий</a:t>
            </a:r>
            <a:r>
              <a:rPr lang="ru-RU" sz="2400" dirty="0">
                <a:solidFill>
                  <a:srgbClr val="0033CC"/>
                </a:solidFill>
              </a:rPr>
              <a:t>»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33CC"/>
                </a:solidFill>
              </a:rPr>
              <a:t>МГТУ им. Баумана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33CC"/>
                </a:solidFill>
              </a:rPr>
              <a:t>7 февраля 2025 г.</a:t>
            </a:r>
            <a:endParaRPr lang="tt-RU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1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2F9548F-AF49-4C94-87A1-D9F4E60CF6D2}"/>
              </a:ext>
            </a:extLst>
          </p:cNvPr>
          <p:cNvGrpSpPr/>
          <p:nvPr/>
        </p:nvGrpSpPr>
        <p:grpSpPr>
          <a:xfrm>
            <a:off x="261577" y="584271"/>
            <a:ext cx="8827952" cy="5915852"/>
            <a:chOff x="261577" y="584271"/>
            <a:chExt cx="8827952" cy="591585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Диаграмма 1">
                  <a:extLst>
                    <a:ext uri="{FF2B5EF4-FFF2-40B4-BE49-F238E27FC236}">
                      <a16:creationId xmlns:a16="http://schemas.microsoft.com/office/drawing/2014/main" id="{CE62322D-0C28-474D-BEBA-98720135393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08148541"/>
                    </p:ext>
                  </p:extLst>
                </p:nvPr>
              </p:nvGraphicFramePr>
              <p:xfrm>
                <a:off x="293083" y="815120"/>
                <a:ext cx="8796446" cy="568500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 xmlns="">
            <p:graphicFrame>
              <p:nvGraphicFramePr>
                <p:cNvPr id="2" name="Диаграмма 1">
                  <a:extLst>
                    <a:ext uri="{FF2B5EF4-FFF2-40B4-BE49-F238E27FC236}">
                      <a16:creationId xmlns:a16="http://schemas.microsoft.com/office/drawing/2014/main" id="{CE62322D-0C28-474D-BEBA-98720135393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08148541"/>
                    </p:ext>
                  </p:extLst>
                </p:nvPr>
              </p:nvGraphicFramePr>
              <p:xfrm>
                <a:off x="293083" y="815120"/>
                <a:ext cx="8796446" cy="568500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519CEBA2-0C31-440A-A73A-4ADF46515E56}"/>
                </a:ext>
              </a:extLst>
            </p:cNvPr>
            <p:cNvSpPr txBox="1"/>
            <p:nvPr/>
          </p:nvSpPr>
          <p:spPr>
            <a:xfrm>
              <a:off x="645863" y="5797968"/>
              <a:ext cx="8090886" cy="252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1400" b="1" dirty="0">
                  <a:solidFill>
                    <a:srgbClr val="0070C0"/>
                  </a:solidFill>
                </a:rPr>
                <a:t>1970          1975        </a:t>
              </a:r>
              <a:r>
                <a:rPr lang="ru-RU" sz="1400" b="1" dirty="0">
                  <a:solidFill>
                    <a:srgbClr val="0070C0"/>
                  </a:solidFill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</a:rPr>
                <a:t>1980       </a:t>
              </a:r>
              <a:r>
                <a:rPr lang="ru-RU" sz="1400" b="1" dirty="0">
                  <a:solidFill>
                    <a:srgbClr val="0070C0"/>
                  </a:solidFill>
                </a:rPr>
                <a:t>  </a:t>
              </a:r>
              <a:r>
                <a:rPr lang="en-US" sz="1400" b="1" dirty="0">
                  <a:solidFill>
                    <a:srgbClr val="0070C0"/>
                  </a:solidFill>
                </a:rPr>
                <a:t>1985         </a:t>
              </a:r>
              <a:r>
                <a:rPr lang="ru-RU" sz="1400" b="1" dirty="0">
                  <a:solidFill>
                    <a:srgbClr val="0070C0"/>
                  </a:solidFill>
                </a:rPr>
                <a:t>  </a:t>
              </a:r>
              <a:r>
                <a:rPr lang="en-US" sz="1400" b="1" dirty="0">
                  <a:solidFill>
                    <a:srgbClr val="0070C0"/>
                  </a:solidFill>
                </a:rPr>
                <a:t>1990   </a:t>
              </a:r>
              <a:r>
                <a:rPr lang="ru-RU" sz="1400" b="1" dirty="0">
                  <a:solidFill>
                    <a:srgbClr val="0070C0"/>
                  </a:solidFill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</a:rPr>
                <a:t>      </a:t>
              </a:r>
              <a:r>
                <a:rPr lang="ru-RU" sz="1400" b="1" dirty="0">
                  <a:solidFill>
                    <a:srgbClr val="0070C0"/>
                  </a:solidFill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</a:rPr>
                <a:t>1995       </a:t>
              </a:r>
              <a:r>
                <a:rPr lang="ru-RU" sz="1400" b="1" dirty="0">
                  <a:solidFill>
                    <a:srgbClr val="0070C0"/>
                  </a:solidFill>
                </a:rPr>
                <a:t>  </a:t>
              </a:r>
              <a:r>
                <a:rPr lang="en-US" sz="1400" b="1" dirty="0">
                  <a:solidFill>
                    <a:srgbClr val="0070C0"/>
                  </a:solidFill>
                </a:rPr>
                <a:t>2000         </a:t>
              </a:r>
              <a:r>
                <a:rPr lang="ru-RU" sz="1400" b="1" dirty="0">
                  <a:solidFill>
                    <a:srgbClr val="0070C0"/>
                  </a:solidFill>
                </a:rPr>
                <a:t>  </a:t>
              </a:r>
              <a:r>
                <a:rPr lang="en-US" sz="1400" b="1" dirty="0">
                  <a:solidFill>
                    <a:srgbClr val="0070C0"/>
                  </a:solidFill>
                </a:rPr>
                <a:t>2005         2010         2015    </a:t>
              </a:r>
              <a:r>
                <a:rPr lang="ru-RU" sz="1400" b="1" dirty="0">
                  <a:solidFill>
                    <a:srgbClr val="0070C0"/>
                  </a:solidFill>
                </a:rPr>
                <a:t>     </a:t>
              </a:r>
              <a:r>
                <a:rPr lang="en-US" sz="1400" b="1" dirty="0">
                  <a:solidFill>
                    <a:srgbClr val="0070C0"/>
                  </a:solidFill>
                </a:rPr>
                <a:t>2020</a:t>
              </a:r>
              <a:endParaRPr lang="tt-RU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F7AE6323-2AD8-4A3D-B75D-6CCB5BFDE7B7}"/>
                </a:ext>
              </a:extLst>
            </p:cNvPr>
            <p:cNvCxnSpPr/>
            <p:nvPr/>
          </p:nvCxnSpPr>
          <p:spPr>
            <a:xfrm>
              <a:off x="624392" y="3269989"/>
              <a:ext cx="81178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A9D244-041D-4565-A560-E14D280F6193}"/>
                </a:ext>
              </a:extLst>
            </p:cNvPr>
            <p:cNvSpPr txBox="1"/>
            <p:nvPr/>
          </p:nvSpPr>
          <p:spPr>
            <a:xfrm>
              <a:off x="3663100" y="1010026"/>
              <a:ext cx="1735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МИР в целом</a:t>
              </a:r>
              <a:endParaRPr lang="tt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CB750C-C449-4B15-8333-07F423C44AE9}"/>
                </a:ext>
              </a:extLst>
            </p:cNvPr>
            <p:cNvSpPr txBox="1"/>
            <p:nvPr/>
          </p:nvSpPr>
          <p:spPr>
            <a:xfrm>
              <a:off x="261577" y="815120"/>
              <a:ext cx="487018" cy="500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/>
                <a:t>12</a:t>
              </a:r>
            </a:p>
            <a:p>
              <a:pPr algn="r"/>
              <a:endParaRPr lang="ru-RU" sz="1500" dirty="0"/>
            </a:p>
            <a:p>
              <a:pPr algn="r"/>
              <a:endParaRPr lang="ru-RU" sz="1500" dirty="0"/>
            </a:p>
            <a:p>
              <a:pPr algn="r"/>
              <a:endParaRPr lang="ru-RU" sz="1500" dirty="0"/>
            </a:p>
            <a:p>
              <a:pPr algn="r"/>
              <a:r>
                <a:rPr lang="ru-RU" dirty="0"/>
                <a:t>7</a:t>
              </a:r>
            </a:p>
            <a:p>
              <a:pPr algn="r"/>
              <a:endParaRPr lang="ru-RU" dirty="0"/>
            </a:p>
            <a:p>
              <a:pPr algn="r"/>
              <a:endParaRPr lang="ru-RU" dirty="0"/>
            </a:p>
            <a:p>
              <a:pPr algn="r">
                <a:spcBef>
                  <a:spcPts val="900"/>
                </a:spcBef>
              </a:pPr>
              <a:r>
                <a:rPr lang="ru-RU" dirty="0"/>
                <a:t>2</a:t>
              </a:r>
            </a:p>
            <a:p>
              <a:pPr algn="r">
                <a:spcBef>
                  <a:spcPts val="700"/>
                </a:spcBef>
              </a:pPr>
              <a:r>
                <a:rPr lang="ru-RU" dirty="0"/>
                <a:t>0</a:t>
              </a:r>
            </a:p>
            <a:p>
              <a:pPr algn="r">
                <a:spcBef>
                  <a:spcPts val="700"/>
                </a:spcBef>
              </a:pPr>
              <a:endParaRPr lang="ru-RU" sz="1400" dirty="0"/>
            </a:p>
            <a:p>
              <a:pPr algn="r">
                <a:spcBef>
                  <a:spcPts val="400"/>
                </a:spcBef>
              </a:pPr>
              <a:r>
                <a:rPr lang="ru-RU" dirty="0">
                  <a:sym typeface="Symbol" panose="05050102010706020507" pitchFamily="18" charset="2"/>
                </a:rPr>
                <a:t> 3</a:t>
              </a:r>
            </a:p>
            <a:p>
              <a:pPr algn="r">
                <a:spcBef>
                  <a:spcPts val="400"/>
                </a:spcBef>
              </a:pPr>
              <a:endParaRPr lang="ru-RU" dirty="0">
                <a:sym typeface="Symbol" panose="05050102010706020507" pitchFamily="18" charset="2"/>
              </a:endParaRPr>
            </a:p>
            <a:p>
              <a:pPr algn="r">
                <a:spcBef>
                  <a:spcPts val="400"/>
                </a:spcBef>
              </a:pPr>
              <a:endParaRPr lang="ru-RU" dirty="0">
                <a:sym typeface="Symbol" panose="05050102010706020507" pitchFamily="18" charset="2"/>
              </a:endParaRPr>
            </a:p>
            <a:p>
              <a:pPr algn="r">
                <a:spcBef>
                  <a:spcPts val="400"/>
                </a:spcBef>
              </a:pPr>
              <a:r>
                <a:rPr lang="ru-RU" dirty="0">
                  <a:sym typeface="Symbol" panose="05050102010706020507" pitchFamily="18" charset="2"/>
                </a:rPr>
                <a:t> 8</a:t>
              </a:r>
            </a:p>
            <a:p>
              <a:pPr marL="285750" indent="-285750" algn="r">
                <a:spcBef>
                  <a:spcPts val="400"/>
                </a:spcBef>
                <a:buFont typeface="Symbol" panose="05050102010706020507" pitchFamily="18" charset="2"/>
                <a:buChar char="-"/>
              </a:pPr>
              <a:endParaRPr lang="ru-RU" dirty="0">
                <a:sym typeface="Symbol" panose="05050102010706020507" pitchFamily="18" charset="2"/>
              </a:endParaRPr>
            </a:p>
            <a:p>
              <a:pPr marL="285750" indent="-285750">
                <a:spcBef>
                  <a:spcPts val="400"/>
                </a:spcBef>
                <a:buFont typeface="Symbol" panose="05050102010706020507" pitchFamily="18" charset="2"/>
                <a:buChar char="-"/>
              </a:pPr>
              <a:endParaRPr lang="ru-RU" dirty="0"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Надпись 1">
                  <a:extLst>
                    <a:ext uri="{FF2B5EF4-FFF2-40B4-BE49-F238E27FC236}">
                      <a16:creationId xmlns:a16="http://schemas.microsoft.com/office/drawing/2014/main" id="{3E20F7EE-39BD-4D22-9200-D0F037DA239D}"/>
                    </a:ext>
                  </a:extLst>
                </p:cNvPr>
                <p:cNvSpPr txBox="1"/>
                <p:nvPr/>
              </p:nvSpPr>
              <p:spPr>
                <a:xfrm>
                  <a:off x="261577" y="584271"/>
                  <a:ext cx="1461216" cy="536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0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20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acc>
                    </m:oMath>
                  </a14:m>
                  <a:r>
                    <a:rPr lang="ru-RU" sz="2000" kern="100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ru-RU" sz="2000" kern="100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00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2000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</m:e>
                      </m:acc>
                    </m:oMath>
                  </a14:m>
                  <a:r>
                    <a:rPr lang="ru-RU" sz="2000" kern="1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%</a:t>
                  </a:r>
                  <a:endParaRPr lang="ru-RU" sz="20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Надпись 1">
                  <a:extLst>
                    <a:ext uri="{FF2B5EF4-FFF2-40B4-BE49-F238E27FC236}">
                      <a16:creationId xmlns:a16="http://schemas.microsoft.com/office/drawing/2014/main" id="{3E20F7EE-39BD-4D22-9200-D0F037DA2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77" y="584271"/>
                  <a:ext cx="1461216" cy="536835"/>
                </a:xfrm>
                <a:prstGeom prst="rect">
                  <a:avLst/>
                </a:prstGeom>
                <a:blipFill>
                  <a:blip r:embed="rId4"/>
                  <a:stretch>
                    <a:fillRect t="-5682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919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4C84B4E-964D-42FC-AB3C-330FD6AF3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55767"/>
              </p:ext>
            </p:extLst>
          </p:nvPr>
        </p:nvGraphicFramePr>
        <p:xfrm>
          <a:off x="-93325" y="9611"/>
          <a:ext cx="9217834" cy="332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60259B5-641D-4340-A73F-86CDCCC3A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61194"/>
              </p:ext>
            </p:extLst>
          </p:nvPr>
        </p:nvGraphicFramePr>
        <p:xfrm>
          <a:off x="-1" y="3429001"/>
          <a:ext cx="917791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DCAC9E-EB2F-4652-88DD-2596C722508B}"/>
              </a:ext>
            </a:extLst>
          </p:cNvPr>
          <p:cNvSpPr txBox="1"/>
          <p:nvPr/>
        </p:nvSpPr>
        <p:spPr>
          <a:xfrm rot="16200000">
            <a:off x="4001106" y="-1532519"/>
            <a:ext cx="1692000" cy="874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9900"/>
                </a:solidFill>
              </a:rPr>
              <a:t>Белоруссия  1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solidFill>
                  <a:srgbClr val="00B050"/>
                </a:solidFill>
              </a:rPr>
              <a:t>Азербайджан  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Мир (в целом)  3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solidFill>
                  <a:srgbClr val="C00000"/>
                </a:solidFill>
              </a:rPr>
              <a:t>Китай  4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solidFill>
                  <a:srgbClr val="C00000"/>
                </a:solidFill>
              </a:rPr>
              <a:t>Индия  5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Бразилия  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Египет  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Иран  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ЮАР  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ОАЭ  10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ОЭСР  11</a:t>
            </a:r>
          </a:p>
          <a:p>
            <a:pPr algn="r">
              <a:lnSpc>
                <a:spcPct val="80000"/>
              </a:lnSpc>
            </a:pPr>
            <a:r>
              <a:rPr lang="ru-RU" sz="1300" b="1" dirty="0"/>
              <a:t>США  12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Канада  13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Австралия  14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Старые страны ЕС 15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Франция  16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Испания  17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Нидерланды  18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Бельгия  19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Австрия 20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B8B4"/>
                </a:solidFill>
              </a:rPr>
              <a:t>Новые страны </a:t>
            </a:r>
            <a:r>
              <a:rPr lang="ru-RU" sz="1300" b="1" dirty="0">
                <a:solidFill>
                  <a:srgbClr val="00D7D2"/>
                </a:solidFill>
              </a:rPr>
              <a:t>ЕС  21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D7D2"/>
                </a:solidFill>
              </a:rPr>
              <a:t>По</a:t>
            </a:r>
            <a:r>
              <a:rPr lang="ru-RU" sz="1300" b="1" dirty="0">
                <a:solidFill>
                  <a:srgbClr val="00B8B4"/>
                </a:solidFill>
              </a:rPr>
              <a:t>льша  22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B8B4"/>
                </a:solidFill>
              </a:rPr>
              <a:t>Венгрия  23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Алжир  24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Вьетнам  25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9900"/>
                </a:solidFill>
              </a:rPr>
              <a:t>Казахстан  26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Великобритания  27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Ю. Корея  28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Колумбия  29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Чили  30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Израиль  31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Италия  32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Швеция  33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Португалия 34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Греция  35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Сербия  36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Перу  37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Тайвань  38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Шри-Ланка  39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Доминикана  40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Малайзия  41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Индонезия  42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Мексика  43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Турция  44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Германия  45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B8B4"/>
                </a:solidFill>
              </a:rPr>
              <a:t>Чехия  46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Таиланд  47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FF0000"/>
                </a:solidFill>
              </a:rPr>
              <a:t>РОССИЯ</a:t>
            </a:r>
            <a:r>
              <a:rPr lang="ru-RU" sz="1300" dirty="0"/>
              <a:t>  </a:t>
            </a:r>
            <a:r>
              <a:rPr lang="ru-RU" sz="1300" b="1" dirty="0">
                <a:solidFill>
                  <a:srgbClr val="FF0000"/>
                </a:solidFill>
              </a:rPr>
              <a:t>48</a:t>
            </a:r>
            <a:endParaRPr lang="ru-RU" sz="1300" dirty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1300" dirty="0" err="1"/>
              <a:t>Сауд</a:t>
            </a:r>
            <a:r>
              <a:rPr lang="ru-RU" sz="1300" dirty="0"/>
              <a:t> Аравия  49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Япония  50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B8B4"/>
                </a:solidFill>
              </a:rPr>
              <a:t>Румыния  51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highlight>
                  <a:srgbClr val="000080"/>
                </a:highlight>
              </a:rPr>
              <a:t>Аргентина  52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highlight>
                  <a:srgbClr val="000080"/>
                </a:highlight>
              </a:rPr>
              <a:t>Болгария  53</a:t>
            </a:r>
            <a:r>
              <a:rPr lang="ru-RU" sz="13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endParaRPr lang="tt-RU" sz="1300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C1747FF-9A26-4962-8755-0312EFACE714}"/>
              </a:ext>
            </a:extLst>
          </p:cNvPr>
          <p:cNvCxnSpPr/>
          <p:nvPr/>
        </p:nvCxnSpPr>
        <p:spPr>
          <a:xfrm flipV="1">
            <a:off x="333714" y="451179"/>
            <a:ext cx="85817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BBDAA8C-40EE-414B-A203-2749EFB25634}"/>
              </a:ext>
            </a:extLst>
          </p:cNvPr>
          <p:cNvCxnSpPr/>
          <p:nvPr/>
        </p:nvCxnSpPr>
        <p:spPr>
          <a:xfrm flipV="1">
            <a:off x="449455" y="3982073"/>
            <a:ext cx="85817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DEA6FC-1CDE-4759-8AC0-4E360EAF4DFA}"/>
              </a:ext>
            </a:extLst>
          </p:cNvPr>
          <p:cNvSpPr txBox="1"/>
          <p:nvPr/>
        </p:nvSpPr>
        <p:spPr>
          <a:xfrm>
            <a:off x="-189922" y="0"/>
            <a:ext cx="664502" cy="20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ym typeface="Symbol" panose="05050102010706020507" pitchFamily="18" charset="2"/>
              </a:rPr>
              <a:t></a:t>
            </a:r>
          </a:p>
          <a:p>
            <a:pPr algn="r">
              <a:spcBef>
                <a:spcPts val="600"/>
              </a:spcBef>
            </a:pPr>
            <a:r>
              <a:rPr lang="ru-RU" sz="1400" dirty="0">
                <a:sym typeface="Symbol" panose="05050102010706020507" pitchFamily="18" charset="2"/>
              </a:rPr>
              <a:t>1,0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0,75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0,5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0,25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</a:t>
            </a:r>
            <a:endParaRPr lang="tt-RU" sz="14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E77E676-D913-415E-B6BE-739E8A1A8059}"/>
              </a:ext>
            </a:extLst>
          </p:cNvPr>
          <p:cNvCxnSpPr/>
          <p:nvPr/>
        </p:nvCxnSpPr>
        <p:spPr>
          <a:xfrm flipV="1">
            <a:off x="382098" y="1246777"/>
            <a:ext cx="85817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6BEA663-E756-4AC9-A4D4-4D33A4F66A61}"/>
              </a:ext>
            </a:extLst>
          </p:cNvPr>
          <p:cNvCxnSpPr/>
          <p:nvPr/>
        </p:nvCxnSpPr>
        <p:spPr>
          <a:xfrm flipV="1">
            <a:off x="474580" y="4781456"/>
            <a:ext cx="85817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C92E9F-FFB4-4710-9564-85FF287A7A04}"/>
              </a:ext>
            </a:extLst>
          </p:cNvPr>
          <p:cNvSpPr txBox="1"/>
          <p:nvPr/>
        </p:nvSpPr>
        <p:spPr>
          <a:xfrm>
            <a:off x="-149415" y="3518452"/>
            <a:ext cx="664502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ym typeface="Symbol" panose="05050102010706020507" pitchFamily="18" charset="2"/>
              </a:rPr>
              <a:t></a:t>
            </a:r>
          </a:p>
          <a:p>
            <a:pPr algn="r">
              <a:spcBef>
                <a:spcPts val="600"/>
              </a:spcBef>
            </a:pPr>
            <a:r>
              <a:rPr lang="ru-RU" sz="1400" dirty="0">
                <a:sym typeface="Symbol" panose="05050102010706020507" pitchFamily="18" charset="2"/>
              </a:rPr>
              <a:t>1,0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0,75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0,5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0,25</a:t>
            </a:r>
          </a:p>
          <a:p>
            <a:pPr algn="r">
              <a:spcBef>
                <a:spcPts val="1200"/>
              </a:spcBef>
            </a:pPr>
            <a:r>
              <a:rPr lang="ru-RU" sz="1400" dirty="0">
                <a:sym typeface="Symbol" panose="05050102010706020507" pitchFamily="18" charset="2"/>
              </a:rPr>
              <a:t>0</a:t>
            </a:r>
            <a:endParaRPr lang="tt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E242B-B2F1-4371-8645-F6B90CDC2D13}"/>
              </a:ext>
            </a:extLst>
          </p:cNvPr>
          <p:cNvSpPr txBox="1"/>
          <p:nvPr/>
        </p:nvSpPr>
        <p:spPr>
          <a:xfrm rot="16200000">
            <a:off x="3879537" y="2159069"/>
            <a:ext cx="1871397" cy="8578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C00000"/>
                </a:solidFill>
                <a:highlight>
                  <a:srgbClr val="00FF00"/>
                </a:highlight>
              </a:rPr>
              <a:t>Китай  1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highlight>
                  <a:srgbClr val="00FF00"/>
                </a:highlight>
              </a:rPr>
              <a:t>Египет  2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highlight>
                  <a:srgbClr val="00FF00"/>
                </a:highlight>
              </a:rPr>
              <a:t>Вьетнам  3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9900"/>
                </a:solidFill>
              </a:rPr>
              <a:t>Казахстан  4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C00000"/>
                </a:solidFill>
              </a:rPr>
              <a:t>Индия  5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Турция  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Ю. Корея  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Колумбия  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Австралия  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Израиль  10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A29E"/>
                </a:solidFill>
              </a:rPr>
              <a:t>Польша  11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Алжир  12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Тайвань  13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Доминикана  14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Индонезия  15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9900"/>
                </a:solidFill>
              </a:rPr>
              <a:t>Азербайджан  16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Мир (в целом)  17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ЮАР  18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ОАЭ  19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ОЭСР  20</a:t>
            </a:r>
          </a:p>
          <a:p>
            <a:pPr algn="r">
              <a:lnSpc>
                <a:spcPct val="80000"/>
              </a:lnSpc>
            </a:pPr>
            <a:r>
              <a:rPr lang="ru-RU" sz="1300" b="1" dirty="0"/>
              <a:t>США  21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Великобритания  22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Канада  23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Чили  24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Франция  25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Бельгия  26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A29E"/>
                </a:solidFill>
              </a:rPr>
              <a:t>Новые страны ЕС  27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Перу  28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Таиланд  29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Малайзия  30</a:t>
            </a:r>
          </a:p>
          <a:p>
            <a:pPr algn="r">
              <a:lnSpc>
                <a:spcPct val="80000"/>
              </a:lnSpc>
            </a:pPr>
            <a:r>
              <a:rPr lang="ru-RU" sz="1300" dirty="0" err="1"/>
              <a:t>Сауд</a:t>
            </a:r>
            <a:r>
              <a:rPr lang="ru-RU" sz="1300" dirty="0"/>
              <a:t> Аравия  31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Мексика  32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Япония  33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Германия  34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8A5742"/>
                </a:solidFill>
              </a:rPr>
              <a:t>Австрия  35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A29E"/>
                </a:solidFill>
              </a:rPr>
              <a:t>Румыния  36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A29E"/>
                </a:solidFill>
              </a:rPr>
              <a:t>Болгария  37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FF0000"/>
                </a:solidFill>
              </a:rPr>
              <a:t>РОССИЯ  38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9900"/>
                </a:solidFill>
              </a:rPr>
              <a:t>Белоруссия  39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Бразилия  40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990033"/>
                </a:solidFill>
              </a:rPr>
              <a:t>Старые страны ЕС  41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990033"/>
                </a:solidFill>
              </a:rPr>
              <a:t>Италия  42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990033"/>
                </a:solidFill>
              </a:rPr>
              <a:t>Нидерланды  43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990033"/>
                </a:solidFill>
              </a:rPr>
              <a:t>Швеция  44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Вьетнам  45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Сербия  46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Шри-Ланка  47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Иран  48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990033"/>
                </a:solidFill>
              </a:rPr>
              <a:t>Испания  49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990033"/>
                </a:solidFill>
              </a:rPr>
              <a:t>Португалия  50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rgbClr val="00A29E"/>
                </a:solidFill>
              </a:rPr>
              <a:t>Чехия  51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highlight>
                  <a:srgbClr val="000080"/>
                </a:highlight>
              </a:rPr>
              <a:t>Аргентина  52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highlight>
                  <a:srgbClr val="000080"/>
                </a:highlight>
              </a:rPr>
              <a:t>Греция  53</a:t>
            </a:r>
          </a:p>
        </p:txBody>
      </p:sp>
    </p:spTree>
    <p:extLst>
      <p:ext uri="{BB962C8B-B14F-4D97-AF65-F5344CB8AC3E}">
        <p14:creationId xmlns:p14="http://schemas.microsoft.com/office/powerpoint/2010/main" val="253742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07D269C-C27E-4D40-9EE2-78F1A89E2D5E}"/>
              </a:ext>
            </a:extLst>
          </p:cNvPr>
          <p:cNvGrpSpPr/>
          <p:nvPr/>
        </p:nvGrpSpPr>
        <p:grpSpPr>
          <a:xfrm>
            <a:off x="-54811" y="335034"/>
            <a:ext cx="9211232" cy="3227302"/>
            <a:chOff x="267630" y="67036"/>
            <a:chExt cx="6119495" cy="3227302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6511851-CFC3-43BA-9BBF-4967455537F3}"/>
                </a:ext>
              </a:extLst>
            </p:cNvPr>
            <p:cNvGrpSpPr/>
            <p:nvPr/>
          </p:nvGrpSpPr>
          <p:grpSpPr>
            <a:xfrm>
              <a:off x="267630" y="67036"/>
              <a:ext cx="6119495" cy="3227302"/>
              <a:chOff x="267630" y="67036"/>
              <a:chExt cx="6119495" cy="3227302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8CA3EBD6-15E9-4DB8-A96C-E28EDCB3316A}"/>
                  </a:ext>
                </a:extLst>
              </p:cNvPr>
              <p:cNvGrpSpPr/>
              <p:nvPr/>
            </p:nvGrpSpPr>
            <p:grpSpPr>
              <a:xfrm>
                <a:off x="267630" y="67036"/>
                <a:ext cx="6119495" cy="3227302"/>
                <a:chOff x="267630" y="67036"/>
                <a:chExt cx="6119495" cy="3227302"/>
              </a:xfrm>
            </p:grpSpPr>
            <p:grpSp>
              <p:nvGrpSpPr>
                <p:cNvPr id="6" name="Группа 5">
                  <a:extLst>
                    <a:ext uri="{FF2B5EF4-FFF2-40B4-BE49-F238E27FC236}">
                      <a16:creationId xmlns:a16="http://schemas.microsoft.com/office/drawing/2014/main" id="{8B54E7DE-650B-49F8-B402-696A112AC94A}"/>
                    </a:ext>
                  </a:extLst>
                </p:cNvPr>
                <p:cNvGrpSpPr/>
                <p:nvPr/>
              </p:nvGrpSpPr>
              <p:grpSpPr>
                <a:xfrm>
                  <a:off x="267630" y="67036"/>
                  <a:ext cx="6119495" cy="3227302"/>
                  <a:chOff x="267630" y="67036"/>
                  <a:chExt cx="6119495" cy="3227302"/>
                </a:xfrm>
              </p:grpSpPr>
              <p:graphicFrame>
                <p:nvGraphicFramePr>
                  <p:cNvPr id="2" name="Диаграмма 1">
                    <a:extLst>
                      <a:ext uri="{FF2B5EF4-FFF2-40B4-BE49-F238E27FC236}">
                        <a16:creationId xmlns:a16="http://schemas.microsoft.com/office/drawing/2014/main" id="{15239922-DB67-456B-9331-BD4D1C08ADC3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482674503"/>
                      </p:ext>
                    </p:extLst>
                  </p:nvPr>
                </p:nvGraphicFramePr>
                <p:xfrm>
                  <a:off x="267630" y="67036"/>
                  <a:ext cx="6119495" cy="322730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grpSp>
                <p:nvGrpSpPr>
                  <p:cNvPr id="12" name="Группа 11">
                    <a:extLst>
                      <a:ext uri="{FF2B5EF4-FFF2-40B4-BE49-F238E27FC236}">
                        <a16:creationId xmlns:a16="http://schemas.microsoft.com/office/drawing/2014/main" id="{D11C59BE-6847-4D3C-9728-01DB38C789B4}"/>
                      </a:ext>
                    </a:extLst>
                  </p:cNvPr>
                  <p:cNvGrpSpPr/>
                  <p:nvPr/>
                </p:nvGrpSpPr>
                <p:grpSpPr>
                  <a:xfrm>
                    <a:off x="3266551" y="1818241"/>
                    <a:ext cx="163577" cy="905634"/>
                    <a:chOff x="6677626" y="3662775"/>
                    <a:chExt cx="163577" cy="905634"/>
                  </a:xfrm>
                </p:grpSpPr>
                <p:sp>
                  <p:nvSpPr>
                    <p:cNvPr id="13" name="Прямоугольник 12">
                      <a:extLst>
                        <a:ext uri="{FF2B5EF4-FFF2-40B4-BE49-F238E27FC236}">
                          <a16:creationId xmlns:a16="http://schemas.microsoft.com/office/drawing/2014/main" id="{0A8A676E-A55F-4450-B0E3-1248E7571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037" y="3852305"/>
                      <a:ext cx="87198" cy="5467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t-RU"/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7A9F748F-F677-473C-8C24-80FE5C3A8967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306598" y="4033803"/>
                      <a:ext cx="905634" cy="1635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000" b="1" spc="-30" dirty="0">
                          <a:solidFill>
                            <a:srgbClr val="FF0000"/>
                          </a:solidFill>
                        </a:rPr>
                        <a:t>РОССИЯ  26</a:t>
                      </a:r>
                      <a:endParaRPr lang="tt-RU" sz="1000" b="1" spc="-3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id="{54B1B082-BF21-4D72-BDC5-389D222AA1F8}"/>
                    </a:ext>
                  </a:extLst>
                </p:cNvPr>
                <p:cNvGrpSpPr/>
                <p:nvPr/>
              </p:nvGrpSpPr>
              <p:grpSpPr>
                <a:xfrm>
                  <a:off x="5369168" y="1940859"/>
                  <a:ext cx="246221" cy="959382"/>
                  <a:chOff x="6952086" y="3712384"/>
                  <a:chExt cx="246221" cy="959382"/>
                </a:xfrm>
              </p:grpSpPr>
              <p:sp>
                <p:nvSpPr>
                  <p:cNvPr id="20" name="Прямоугольник 19">
                    <a:extLst>
                      <a:ext uri="{FF2B5EF4-FFF2-40B4-BE49-F238E27FC236}">
                        <a16:creationId xmlns:a16="http://schemas.microsoft.com/office/drawing/2014/main" id="{53D01280-9E15-482D-AB8A-5482940B0880}"/>
                      </a:ext>
                    </a:extLst>
                  </p:cNvPr>
                  <p:cNvSpPr/>
                  <p:nvPr/>
                </p:nvSpPr>
                <p:spPr>
                  <a:xfrm>
                    <a:off x="7014032" y="3790955"/>
                    <a:ext cx="65514" cy="79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t-RU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DA61F22-E1C9-4603-BEF8-B150F5299FB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595506" y="4068964"/>
                    <a:ext cx="95938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000" b="1" spc="-30" dirty="0">
                        <a:solidFill>
                          <a:srgbClr val="009900"/>
                        </a:solidFill>
                      </a:rPr>
                      <a:t>Белоруссия  46</a:t>
                    </a:r>
                    <a:endParaRPr lang="tt-RU" sz="1000" b="1" spc="-30" dirty="0">
                      <a:solidFill>
                        <a:srgbClr val="009900"/>
                      </a:solidFill>
                    </a:endParaRPr>
                  </a:p>
                </p:txBody>
              </p:sp>
            </p:grpSp>
          </p:grp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5D15DA87-EF19-4792-9C07-C14C90D48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7829" y="1347535"/>
                <a:ext cx="0" cy="61200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1671766-014B-476B-A85F-FD8AEA10DCBA}"/>
                </a:ext>
              </a:extLst>
            </p:cNvPr>
            <p:cNvGrpSpPr/>
            <p:nvPr/>
          </p:nvGrpSpPr>
          <p:grpSpPr>
            <a:xfrm>
              <a:off x="3151598" y="1922555"/>
              <a:ext cx="246221" cy="1259373"/>
              <a:chOff x="7555226" y="5435429"/>
              <a:chExt cx="246221" cy="125937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6A5363-1357-496F-9458-6EAF2B1E8D06}"/>
                  </a:ext>
                </a:extLst>
              </p:cNvPr>
              <p:cNvSpPr txBox="1"/>
              <p:nvPr/>
            </p:nvSpPr>
            <p:spPr>
              <a:xfrm>
                <a:off x="7588822" y="5530603"/>
                <a:ext cx="108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C87124-E82C-4EE9-B640-1309C78687F1}"/>
                  </a:ext>
                </a:extLst>
              </p:cNvPr>
              <p:cNvSpPr txBox="1"/>
              <p:nvPr/>
            </p:nvSpPr>
            <p:spPr>
              <a:xfrm rot="16200000">
                <a:off x="7048650" y="5942005"/>
                <a:ext cx="125937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00B0F0"/>
                    </a:solidFill>
                  </a:rPr>
                  <a:t>Новые страны ЕС  25</a:t>
                </a:r>
                <a:endParaRPr lang="tt-RU" sz="1000" b="1" spc="-30" dirty="0">
                  <a:solidFill>
                    <a:srgbClr val="00B0F0"/>
                  </a:solidFill>
                </a:endParaRPr>
              </a:p>
            </p:txBody>
          </p:sp>
        </p:grp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0A2F394-04E9-4BF6-BEBB-CE8526B6024A}"/>
                </a:ext>
              </a:extLst>
            </p:cNvPr>
            <p:cNvCxnSpPr/>
            <p:nvPr/>
          </p:nvCxnSpPr>
          <p:spPr>
            <a:xfrm>
              <a:off x="3236138" y="1105695"/>
              <a:ext cx="0" cy="864000"/>
            </a:xfrm>
            <a:prstGeom prst="line">
              <a:avLst/>
            </a:prstGeom>
            <a:ln w="57150"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283AE0DF-2CE2-499B-AB6D-612D53D829FC}"/>
                </a:ext>
              </a:extLst>
            </p:cNvPr>
            <p:cNvGrpSpPr/>
            <p:nvPr/>
          </p:nvGrpSpPr>
          <p:grpSpPr>
            <a:xfrm>
              <a:off x="2109603" y="1869310"/>
              <a:ext cx="246221" cy="1317887"/>
              <a:chOff x="7643861" y="3037128"/>
              <a:chExt cx="246221" cy="131788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B05F2B-4A7E-471D-BB32-3D8492142162}"/>
                  </a:ext>
                </a:extLst>
              </p:cNvPr>
              <p:cNvSpPr txBox="1"/>
              <p:nvPr/>
            </p:nvSpPr>
            <p:spPr>
              <a:xfrm>
                <a:off x="7679118" y="3191852"/>
                <a:ext cx="108000" cy="11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7583FB-48DC-4A99-A234-C282254A4BE8}"/>
                  </a:ext>
                </a:extLst>
              </p:cNvPr>
              <p:cNvSpPr txBox="1"/>
              <p:nvPr/>
            </p:nvSpPr>
            <p:spPr>
              <a:xfrm rot="16200000">
                <a:off x="7108028" y="3572961"/>
                <a:ext cx="131788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996633"/>
                    </a:solidFill>
                  </a:rPr>
                  <a:t>Старые страны ЕС  15</a:t>
                </a:r>
                <a:endParaRPr lang="tt-RU" sz="1000" b="1" spc="-30" dirty="0">
                  <a:solidFill>
                    <a:srgbClr val="996633"/>
                  </a:solidFill>
                </a:endParaRPr>
              </a:p>
            </p:txBody>
          </p:sp>
        </p:grp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EDEE8D70-09CF-4B71-8CD9-13E4F63CB8CF}"/>
                </a:ext>
              </a:extLst>
            </p:cNvPr>
            <p:cNvCxnSpPr/>
            <p:nvPr/>
          </p:nvCxnSpPr>
          <p:spPr>
            <a:xfrm>
              <a:off x="2176942" y="997695"/>
              <a:ext cx="0" cy="972000"/>
            </a:xfrm>
            <a:prstGeom prst="line">
              <a:avLst/>
            </a:prstGeom>
            <a:ln w="571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ACA9B61A-C8EE-470D-873D-4DFD2977A892}"/>
                </a:ext>
              </a:extLst>
            </p:cNvPr>
            <p:cNvCxnSpPr/>
            <p:nvPr/>
          </p:nvCxnSpPr>
          <p:spPr>
            <a:xfrm>
              <a:off x="3349472" y="1147606"/>
              <a:ext cx="0" cy="82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A474924E-D676-49B1-986C-0C431B7D3B3B}"/>
                </a:ext>
              </a:extLst>
            </p:cNvPr>
            <p:cNvGrpSpPr/>
            <p:nvPr/>
          </p:nvGrpSpPr>
          <p:grpSpPr>
            <a:xfrm>
              <a:off x="5167942" y="1895208"/>
              <a:ext cx="246221" cy="701080"/>
              <a:chOff x="7535889" y="5535724"/>
              <a:chExt cx="246221" cy="701080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ACA4622-0BF1-44D4-A8E4-860F241AEB94}"/>
                  </a:ext>
                </a:extLst>
              </p:cNvPr>
              <p:cNvSpPr/>
              <p:nvPr/>
            </p:nvSpPr>
            <p:spPr>
              <a:xfrm>
                <a:off x="7561960" y="5695504"/>
                <a:ext cx="82800" cy="446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t-RU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456721-03BC-453A-8565-6CB9E22E8829}"/>
                  </a:ext>
                </a:extLst>
              </p:cNvPr>
              <p:cNvSpPr txBox="1"/>
              <p:nvPr/>
            </p:nvSpPr>
            <p:spPr>
              <a:xfrm rot="16200000">
                <a:off x="7308460" y="5763153"/>
                <a:ext cx="70108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C00000"/>
                    </a:solidFill>
                  </a:rPr>
                  <a:t>Китай  44</a:t>
                </a:r>
                <a:endParaRPr lang="tt-RU" sz="1000" b="1" spc="-3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6356E8A-D9B4-4620-BF78-1CFCB73E150C}"/>
                </a:ext>
              </a:extLst>
            </p:cNvPr>
            <p:cNvCxnSpPr/>
            <p:nvPr/>
          </p:nvCxnSpPr>
          <p:spPr>
            <a:xfrm>
              <a:off x="5251813" y="1320531"/>
              <a:ext cx="0" cy="6480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31580E32-B722-414F-B006-8DE8B3D07451}"/>
                </a:ext>
              </a:extLst>
            </p:cNvPr>
            <p:cNvCxnSpPr/>
            <p:nvPr/>
          </p:nvCxnSpPr>
          <p:spPr>
            <a:xfrm>
              <a:off x="5450294" y="1347535"/>
              <a:ext cx="0" cy="61200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F81AAC82-34DB-4530-9B62-F79ED7ED83F3}"/>
                </a:ext>
              </a:extLst>
            </p:cNvPr>
            <p:cNvGrpSpPr/>
            <p:nvPr/>
          </p:nvGrpSpPr>
          <p:grpSpPr>
            <a:xfrm>
              <a:off x="3792861" y="1932114"/>
              <a:ext cx="163577" cy="966133"/>
              <a:chOff x="7561343" y="5780054"/>
              <a:chExt cx="163577" cy="96613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B9A1C0-333F-4279-A379-EA432B19AA7E}"/>
                  </a:ext>
                </a:extLst>
              </p:cNvPr>
              <p:cNvSpPr txBox="1"/>
              <p:nvPr/>
            </p:nvSpPr>
            <p:spPr>
              <a:xfrm>
                <a:off x="7588822" y="5826467"/>
                <a:ext cx="97114" cy="78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63114CE-DC5B-49CB-976F-478ADA343C92}"/>
                  </a:ext>
                </a:extLst>
              </p:cNvPr>
              <p:cNvSpPr txBox="1"/>
              <p:nvPr/>
            </p:nvSpPr>
            <p:spPr>
              <a:xfrm rot="16200000">
                <a:off x="7160066" y="6181331"/>
                <a:ext cx="966132" cy="163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00" b="1" dirty="0">
                    <a:solidFill>
                      <a:srgbClr val="009900"/>
                    </a:solidFill>
                  </a:rPr>
                  <a:t>Казахстан </a:t>
                </a:r>
                <a:r>
                  <a:rPr lang="ru-RU" sz="1000" b="1" spc="-30" dirty="0">
                    <a:solidFill>
                      <a:srgbClr val="009900"/>
                    </a:solidFill>
                  </a:rPr>
                  <a:t> 31</a:t>
                </a:r>
                <a:endParaRPr lang="tt-RU" sz="1000" b="1" spc="-30" dirty="0">
                  <a:solidFill>
                    <a:srgbClr val="009900"/>
                  </a:solidFill>
                </a:endParaRPr>
              </a:p>
            </p:txBody>
          </p:sp>
        </p:grp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A1EDB810-7E38-4250-B79D-D525DE2E5599}"/>
                </a:ext>
              </a:extLst>
            </p:cNvPr>
            <p:cNvCxnSpPr/>
            <p:nvPr/>
          </p:nvCxnSpPr>
          <p:spPr>
            <a:xfrm>
              <a:off x="3869119" y="1200075"/>
              <a:ext cx="0" cy="756000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91212502-E5CD-4233-963F-B1BCE69453BC}"/>
                </a:ext>
              </a:extLst>
            </p:cNvPr>
            <p:cNvGrpSpPr/>
            <p:nvPr/>
          </p:nvGrpSpPr>
          <p:grpSpPr>
            <a:xfrm>
              <a:off x="2631500" y="1922631"/>
              <a:ext cx="246221" cy="620996"/>
              <a:chOff x="7634135" y="3716893"/>
              <a:chExt cx="208343" cy="632753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B3F7F5-1452-4571-8A3E-5D77777C7876}"/>
                  </a:ext>
                </a:extLst>
              </p:cNvPr>
              <p:cNvSpPr txBox="1"/>
              <p:nvPr/>
            </p:nvSpPr>
            <p:spPr>
              <a:xfrm>
                <a:off x="7679117" y="3797694"/>
                <a:ext cx="72000" cy="5135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BB050E5-9D73-4907-AFD9-83B3C20C9DC9}"/>
                  </a:ext>
                </a:extLst>
              </p:cNvPr>
              <p:cNvSpPr txBox="1"/>
              <p:nvPr/>
            </p:nvSpPr>
            <p:spPr>
              <a:xfrm rot="16200000">
                <a:off x="7421930" y="3929098"/>
                <a:ext cx="632753" cy="208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654321"/>
                    </a:solidFill>
                  </a:rPr>
                  <a:t>США  20</a:t>
                </a:r>
                <a:endParaRPr lang="tt-RU" sz="1000" b="1" spc="-30" dirty="0">
                  <a:solidFill>
                    <a:srgbClr val="654321"/>
                  </a:solidFill>
                </a:endParaRPr>
              </a:p>
            </p:txBody>
          </p:sp>
        </p:grp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EFFA326C-8F4F-4148-993B-971E1DDA8293}"/>
                </a:ext>
              </a:extLst>
            </p:cNvPr>
            <p:cNvCxnSpPr/>
            <p:nvPr/>
          </p:nvCxnSpPr>
          <p:spPr>
            <a:xfrm>
              <a:off x="2722133" y="1050157"/>
              <a:ext cx="0" cy="846000"/>
            </a:xfrm>
            <a:prstGeom prst="line">
              <a:avLst/>
            </a:prstGeom>
            <a:ln w="571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DB593205-DD04-4A8A-9FAE-75E3D8D944F7}"/>
                </a:ext>
              </a:extLst>
            </p:cNvPr>
            <p:cNvCxnSpPr/>
            <p:nvPr/>
          </p:nvCxnSpPr>
          <p:spPr>
            <a:xfrm>
              <a:off x="2719881" y="1058832"/>
              <a:ext cx="0" cy="900000"/>
            </a:xfrm>
            <a:prstGeom prst="line">
              <a:avLst/>
            </a:prstGeom>
            <a:ln w="571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DD17298-2EB6-4759-9EAE-2FE69941F68A}"/>
              </a:ext>
            </a:extLst>
          </p:cNvPr>
          <p:cNvGrpSpPr/>
          <p:nvPr/>
        </p:nvGrpSpPr>
        <p:grpSpPr>
          <a:xfrm>
            <a:off x="39442" y="3107078"/>
            <a:ext cx="9026838" cy="3919076"/>
            <a:chOff x="61321" y="2928421"/>
            <a:chExt cx="6257136" cy="39190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4FDED494-CC66-4EB5-950E-E82123A000E4}"/>
                </a:ext>
              </a:extLst>
            </p:cNvPr>
            <p:cNvGrpSpPr/>
            <p:nvPr/>
          </p:nvGrpSpPr>
          <p:grpSpPr>
            <a:xfrm>
              <a:off x="61321" y="2928421"/>
              <a:ext cx="6257136" cy="3919076"/>
              <a:chOff x="63273" y="2928421"/>
              <a:chExt cx="6119493" cy="3919076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AD0E8D7E-42DC-4AA9-9D49-5EE7F93232C0}"/>
                  </a:ext>
                </a:extLst>
              </p:cNvPr>
              <p:cNvGrpSpPr/>
              <p:nvPr/>
            </p:nvGrpSpPr>
            <p:grpSpPr>
              <a:xfrm>
                <a:off x="63273" y="2928421"/>
                <a:ext cx="6119493" cy="3919076"/>
                <a:chOff x="63273" y="2928421"/>
                <a:chExt cx="6119493" cy="3919076"/>
              </a:xfrm>
            </p:grpSpPr>
            <p:graphicFrame>
              <p:nvGraphicFramePr>
                <p:cNvPr id="3" name="Диаграмма 2">
                  <a:extLst>
                    <a:ext uri="{FF2B5EF4-FFF2-40B4-BE49-F238E27FC236}">
                      <a16:creationId xmlns:a16="http://schemas.microsoft.com/office/drawing/2014/main" id="{F63BD2AC-82C4-46F2-BA5E-A16E818FD009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915516695"/>
                    </p:ext>
                  </p:extLst>
                </p:nvPr>
              </p:nvGraphicFramePr>
              <p:xfrm>
                <a:off x="63273" y="2928421"/>
                <a:ext cx="6119493" cy="391907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9" name="Группа 8">
                  <a:extLst>
                    <a:ext uri="{FF2B5EF4-FFF2-40B4-BE49-F238E27FC236}">
                      <a16:creationId xmlns:a16="http://schemas.microsoft.com/office/drawing/2014/main" id="{08237641-46FD-4A82-807A-43DADA25221C}"/>
                    </a:ext>
                  </a:extLst>
                </p:cNvPr>
                <p:cNvGrpSpPr/>
                <p:nvPr/>
              </p:nvGrpSpPr>
              <p:grpSpPr>
                <a:xfrm>
                  <a:off x="4221363" y="5410916"/>
                  <a:ext cx="177351" cy="908065"/>
                  <a:chOff x="6577991" y="3705640"/>
                  <a:chExt cx="177351" cy="908065"/>
                </a:xfrm>
              </p:grpSpPr>
              <p:sp>
                <p:nvSpPr>
                  <p:cNvPr id="10" name="Прямоугольник 9">
                    <a:extLst>
                      <a:ext uri="{FF2B5EF4-FFF2-40B4-BE49-F238E27FC236}">
                        <a16:creationId xmlns:a16="http://schemas.microsoft.com/office/drawing/2014/main" id="{E41F4A49-E7F5-4218-A5FF-7312500C4792}"/>
                      </a:ext>
                    </a:extLst>
                  </p:cNvPr>
                  <p:cNvSpPr/>
                  <p:nvPr/>
                </p:nvSpPr>
                <p:spPr>
                  <a:xfrm>
                    <a:off x="6613958" y="3852305"/>
                    <a:ext cx="87198" cy="5467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t-RU"/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C7EBF94-0567-455D-8897-D198926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12634" y="4070997"/>
                    <a:ext cx="908065" cy="1773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100" b="1" spc="-30" dirty="0">
                        <a:solidFill>
                          <a:srgbClr val="FF0000"/>
                        </a:solidFill>
                      </a:rPr>
                      <a:t>РОССИЯ  </a:t>
                    </a:r>
                    <a:r>
                      <a:rPr lang="ru-RU" sz="1000" b="1" spc="-30" dirty="0">
                        <a:solidFill>
                          <a:srgbClr val="FF0000"/>
                        </a:solidFill>
                      </a:rPr>
                      <a:t>37</a:t>
                    </a:r>
                    <a:endParaRPr lang="tt-RU" sz="1000" b="1" spc="-3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F0B92936-99E3-4D29-97C6-DC3B7B8CC044}"/>
                  </a:ext>
                </a:extLst>
              </p:cNvPr>
              <p:cNvGrpSpPr/>
              <p:nvPr/>
            </p:nvGrpSpPr>
            <p:grpSpPr>
              <a:xfrm>
                <a:off x="5698033" y="5428548"/>
                <a:ext cx="177351" cy="1088850"/>
                <a:chOff x="6875557" y="3646270"/>
                <a:chExt cx="177351" cy="1088850"/>
              </a:xfrm>
            </p:grpSpPr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EEFEC587-FFE4-404A-9C68-29058678D0BE}"/>
                    </a:ext>
                  </a:extLst>
                </p:cNvPr>
                <p:cNvSpPr/>
                <p:nvPr/>
              </p:nvSpPr>
              <p:spPr>
                <a:xfrm>
                  <a:off x="6942112" y="3794694"/>
                  <a:ext cx="65514" cy="79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t-RU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BEDEBB2-7DA1-42FA-AB7F-90C7EBD37444}"/>
                    </a:ext>
                  </a:extLst>
                </p:cNvPr>
                <p:cNvSpPr txBox="1"/>
                <p:nvPr/>
              </p:nvSpPr>
              <p:spPr>
                <a:xfrm rot="16200000">
                  <a:off x="6419808" y="4102019"/>
                  <a:ext cx="1088850" cy="1773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b="1" spc="-30" dirty="0">
                      <a:solidFill>
                        <a:srgbClr val="009900"/>
                      </a:solidFill>
                    </a:rPr>
                    <a:t>Белоруссия  51</a:t>
                  </a:r>
                  <a:endParaRPr lang="tt-RU" sz="1100" b="1" spc="-30" dirty="0">
                    <a:solidFill>
                      <a:srgbClr val="009900"/>
                    </a:solidFill>
                  </a:endParaRPr>
                </a:p>
              </p:txBody>
            </p:sp>
          </p:grpSp>
        </p:grp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8DD27E01-84C4-4D0A-B615-23ADC26DFFA8}"/>
                </a:ext>
              </a:extLst>
            </p:cNvPr>
            <p:cNvCxnSpPr>
              <a:cxnSpLocks/>
            </p:cNvCxnSpPr>
            <p:nvPr/>
          </p:nvCxnSpPr>
          <p:spPr>
            <a:xfrm>
              <a:off x="5903029" y="4797716"/>
              <a:ext cx="0" cy="72000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9F7AD09-4C28-4B1D-9714-DE8886F3A41F}"/>
                </a:ext>
              </a:extLst>
            </p:cNvPr>
            <p:cNvGrpSpPr/>
            <p:nvPr/>
          </p:nvGrpSpPr>
          <p:grpSpPr>
            <a:xfrm>
              <a:off x="2579680" y="5453437"/>
              <a:ext cx="246221" cy="1259373"/>
              <a:chOff x="7471077" y="5407068"/>
              <a:chExt cx="246221" cy="12593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988137-FAEC-4359-BDF6-D67503598BAC}"/>
                  </a:ext>
                </a:extLst>
              </p:cNvPr>
              <p:cNvSpPr txBox="1"/>
              <p:nvPr/>
            </p:nvSpPr>
            <p:spPr>
              <a:xfrm>
                <a:off x="7509165" y="5524813"/>
                <a:ext cx="108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6861E9-F7C1-4B26-B747-42FC0204E418}"/>
                  </a:ext>
                </a:extLst>
              </p:cNvPr>
              <p:cNvSpPr txBox="1"/>
              <p:nvPr/>
            </p:nvSpPr>
            <p:spPr>
              <a:xfrm rot="16200000">
                <a:off x="6964501" y="5913644"/>
                <a:ext cx="125937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00B0F0"/>
                    </a:solidFill>
                  </a:rPr>
                  <a:t>Новые страны ЕС  21</a:t>
                </a:r>
                <a:endParaRPr lang="tt-RU" sz="1000" b="1" spc="-30" dirty="0">
                  <a:solidFill>
                    <a:srgbClr val="00B0F0"/>
                  </a:solidFill>
                </a:endParaRPr>
              </a:p>
            </p:txBody>
          </p:sp>
        </p:grp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5A4D3CCF-F113-4BD4-8E8E-B64AE25CE63D}"/>
                </a:ext>
              </a:extLst>
            </p:cNvPr>
            <p:cNvCxnSpPr/>
            <p:nvPr/>
          </p:nvCxnSpPr>
          <p:spPr>
            <a:xfrm>
              <a:off x="2676820" y="4208501"/>
              <a:ext cx="0" cy="1296000"/>
            </a:xfrm>
            <a:prstGeom prst="line">
              <a:avLst/>
            </a:prstGeom>
            <a:ln w="57150"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C2321320-568B-451D-B27F-0D9BB6A0ED26}"/>
                </a:ext>
              </a:extLst>
            </p:cNvPr>
            <p:cNvGrpSpPr/>
            <p:nvPr/>
          </p:nvGrpSpPr>
          <p:grpSpPr>
            <a:xfrm>
              <a:off x="2156521" y="5381868"/>
              <a:ext cx="170673" cy="1317887"/>
              <a:chOff x="7550024" y="2990443"/>
              <a:chExt cx="170673" cy="131788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5B2D72-6B7C-426B-BA19-11432F6A0460}"/>
                  </a:ext>
                </a:extLst>
              </p:cNvPr>
              <p:cNvSpPr txBox="1"/>
              <p:nvPr/>
            </p:nvSpPr>
            <p:spPr>
              <a:xfrm>
                <a:off x="7589629" y="3167547"/>
                <a:ext cx="108000" cy="11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42DD680-A18D-46DC-92BE-F70790D0D5CD}"/>
                  </a:ext>
                </a:extLst>
              </p:cNvPr>
              <p:cNvSpPr txBox="1"/>
              <p:nvPr/>
            </p:nvSpPr>
            <p:spPr>
              <a:xfrm rot="16200000">
                <a:off x="6976417" y="3564050"/>
                <a:ext cx="1317887" cy="170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50" dirty="0">
                    <a:solidFill>
                      <a:srgbClr val="996633"/>
                    </a:solidFill>
                  </a:rPr>
                  <a:t>Старые страны ЕС  </a:t>
                </a:r>
                <a:r>
                  <a:rPr lang="ru-RU" sz="1000" b="1" spc="-30" dirty="0">
                    <a:solidFill>
                      <a:srgbClr val="996633"/>
                    </a:solidFill>
                  </a:rPr>
                  <a:t>17</a:t>
                </a:r>
                <a:endParaRPr lang="tt-RU" sz="1000" b="1" spc="-30" dirty="0">
                  <a:solidFill>
                    <a:srgbClr val="996633"/>
                  </a:solidFill>
                </a:endParaRPr>
              </a:p>
            </p:txBody>
          </p:sp>
        </p:grp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1FE46BFA-2B6C-424E-8EE6-396E2F9F84FB}"/>
                </a:ext>
              </a:extLst>
            </p:cNvPr>
            <p:cNvCxnSpPr/>
            <p:nvPr/>
          </p:nvCxnSpPr>
          <p:spPr>
            <a:xfrm>
              <a:off x="2241858" y="4182269"/>
              <a:ext cx="0" cy="1332000"/>
            </a:xfrm>
            <a:prstGeom prst="line">
              <a:avLst/>
            </a:prstGeom>
            <a:ln w="571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806AEF3E-5C16-4B75-B337-80DC7A667FA2}"/>
                </a:ext>
              </a:extLst>
            </p:cNvPr>
            <p:cNvCxnSpPr/>
            <p:nvPr/>
          </p:nvCxnSpPr>
          <p:spPr>
            <a:xfrm>
              <a:off x="4402379" y="4496153"/>
              <a:ext cx="0" cy="99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39F2FCDF-5E0A-4E37-9094-F8702940ECE1}"/>
                </a:ext>
              </a:extLst>
            </p:cNvPr>
            <p:cNvGrpSpPr/>
            <p:nvPr/>
          </p:nvGrpSpPr>
          <p:grpSpPr>
            <a:xfrm>
              <a:off x="5600495" y="5416689"/>
              <a:ext cx="181340" cy="772851"/>
              <a:chOff x="7428549" y="5499328"/>
              <a:chExt cx="181340" cy="772851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90E87148-F35D-4E0D-BB39-D6E2565F5794}"/>
                  </a:ext>
                </a:extLst>
              </p:cNvPr>
              <p:cNvSpPr/>
              <p:nvPr/>
            </p:nvSpPr>
            <p:spPr>
              <a:xfrm>
                <a:off x="7472037" y="5648228"/>
                <a:ext cx="82800" cy="446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t-RU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F9F032-8A90-4C13-8E61-1900756735FD}"/>
                  </a:ext>
                </a:extLst>
              </p:cNvPr>
              <p:cNvSpPr txBox="1"/>
              <p:nvPr/>
            </p:nvSpPr>
            <p:spPr>
              <a:xfrm rot="16200000">
                <a:off x="7132793" y="5795084"/>
                <a:ext cx="772851" cy="181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100" b="1" spc="-30" dirty="0">
                    <a:solidFill>
                      <a:srgbClr val="C00000"/>
                    </a:solidFill>
                  </a:rPr>
                  <a:t>Китай  49</a:t>
                </a:r>
                <a:endParaRPr lang="tt-RU" sz="1100" b="1" spc="-3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CF65EA83-042D-467C-A435-B50A4C3B3776}"/>
                </a:ext>
              </a:extLst>
            </p:cNvPr>
            <p:cNvCxnSpPr/>
            <p:nvPr/>
          </p:nvCxnSpPr>
          <p:spPr>
            <a:xfrm>
              <a:off x="5691164" y="4730334"/>
              <a:ext cx="0" cy="7560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1ADBC593-A197-4730-9524-93293298164F}"/>
                </a:ext>
              </a:extLst>
            </p:cNvPr>
            <p:cNvCxnSpPr/>
            <p:nvPr/>
          </p:nvCxnSpPr>
          <p:spPr>
            <a:xfrm>
              <a:off x="5918878" y="4794382"/>
              <a:ext cx="0" cy="72000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04E086F4-43A9-4D75-9EC2-4A051EACD2D0}"/>
                </a:ext>
              </a:extLst>
            </p:cNvPr>
            <p:cNvGrpSpPr/>
            <p:nvPr/>
          </p:nvGrpSpPr>
          <p:grpSpPr>
            <a:xfrm>
              <a:off x="3889103" y="5486335"/>
              <a:ext cx="149725" cy="905634"/>
              <a:chOff x="7466587" y="5793706"/>
              <a:chExt cx="149725" cy="90563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AE6328-EA92-4C49-9D06-F5C1880F5AFF}"/>
                  </a:ext>
                </a:extLst>
              </p:cNvPr>
              <p:cNvSpPr txBox="1"/>
              <p:nvPr/>
            </p:nvSpPr>
            <p:spPr>
              <a:xfrm>
                <a:off x="7492892" y="5829705"/>
                <a:ext cx="97114" cy="78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F693CA-9B0A-4610-8245-F51F3C422BEF}"/>
                  </a:ext>
                </a:extLst>
              </p:cNvPr>
              <p:cNvSpPr txBox="1"/>
              <p:nvPr/>
            </p:nvSpPr>
            <p:spPr>
              <a:xfrm rot="16200000">
                <a:off x="7088633" y="6171660"/>
                <a:ext cx="905633" cy="14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00" b="1" dirty="0">
                    <a:solidFill>
                      <a:srgbClr val="009900"/>
                    </a:solidFill>
                  </a:rPr>
                  <a:t>Казахстан </a:t>
                </a:r>
                <a:r>
                  <a:rPr lang="ru-RU" sz="1000" b="1" spc="-30" dirty="0">
                    <a:solidFill>
                      <a:srgbClr val="009900"/>
                    </a:solidFill>
                  </a:rPr>
                  <a:t> 33</a:t>
                </a:r>
                <a:endParaRPr lang="tt-RU" sz="1000" b="1" spc="-30" dirty="0">
                  <a:solidFill>
                    <a:srgbClr val="009900"/>
                  </a:solidFill>
                </a:endParaRPr>
              </a:p>
            </p:txBody>
          </p:sp>
        </p:grp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796E394F-7F56-4F70-BCCD-EE490E903BD0}"/>
                </a:ext>
              </a:extLst>
            </p:cNvPr>
            <p:cNvCxnSpPr/>
            <p:nvPr/>
          </p:nvCxnSpPr>
          <p:spPr>
            <a:xfrm>
              <a:off x="3961643" y="4415193"/>
              <a:ext cx="0" cy="1080000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AF905CAA-92E5-4851-83AA-6C44002EBB0B}"/>
                </a:ext>
              </a:extLst>
            </p:cNvPr>
            <p:cNvGrpSpPr/>
            <p:nvPr/>
          </p:nvGrpSpPr>
          <p:grpSpPr>
            <a:xfrm>
              <a:off x="2911506" y="5460907"/>
              <a:ext cx="246221" cy="620996"/>
              <a:chOff x="7560481" y="3715750"/>
              <a:chExt cx="208343" cy="632753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A0D4DD-6880-48FC-B46E-A4C9E7891E79}"/>
                  </a:ext>
                </a:extLst>
              </p:cNvPr>
              <p:cNvSpPr txBox="1"/>
              <p:nvPr/>
            </p:nvSpPr>
            <p:spPr>
              <a:xfrm>
                <a:off x="7588075" y="3803245"/>
                <a:ext cx="72000" cy="5135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DED23FD-4556-420C-BB49-C1D1D789FFC9}"/>
                  </a:ext>
                </a:extLst>
              </p:cNvPr>
              <p:cNvSpPr txBox="1"/>
              <p:nvPr/>
            </p:nvSpPr>
            <p:spPr>
              <a:xfrm rot="16200000">
                <a:off x="7348276" y="3927955"/>
                <a:ext cx="632753" cy="208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654321"/>
                    </a:solidFill>
                  </a:rPr>
                  <a:t>США  24</a:t>
                </a:r>
                <a:endParaRPr lang="tt-RU" sz="1000" b="1" spc="-30" dirty="0">
                  <a:solidFill>
                    <a:srgbClr val="654321"/>
                  </a:solidFill>
                </a:endParaRPr>
              </a:p>
            </p:txBody>
          </p:sp>
        </p:grp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5152FC81-6339-4B80-90BA-1075F8232E6F}"/>
                </a:ext>
              </a:extLst>
            </p:cNvPr>
            <p:cNvCxnSpPr/>
            <p:nvPr/>
          </p:nvCxnSpPr>
          <p:spPr>
            <a:xfrm>
              <a:off x="2986662" y="4298334"/>
              <a:ext cx="0" cy="1224000"/>
            </a:xfrm>
            <a:prstGeom prst="line">
              <a:avLst/>
            </a:prstGeom>
            <a:ln w="571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E2900DD-235A-4751-86CB-B5820BFFCB0C}"/>
              </a:ext>
            </a:extLst>
          </p:cNvPr>
          <p:cNvSpPr txBox="1"/>
          <p:nvPr/>
        </p:nvSpPr>
        <p:spPr>
          <a:xfrm>
            <a:off x="6136072" y="4296507"/>
            <a:ext cx="1474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1600" b="1" i="1" baseline="-25000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1600" kern="100" spc="-2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Россия</a:t>
            </a:r>
            <a:r>
              <a:rPr lang="en-US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tt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tt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ru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tt-RU" sz="16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F2654DE-0D77-4C9F-8B03-5E323E02D2A0}"/>
              </a:ext>
            </a:extLst>
          </p:cNvPr>
          <p:cNvSpPr txBox="1"/>
          <p:nvPr/>
        </p:nvSpPr>
        <p:spPr>
          <a:xfrm>
            <a:off x="6751903" y="1159973"/>
            <a:ext cx="1509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1600" b="1" i="1" baseline="-25000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1600" kern="100" spc="-2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Россия</a:t>
            </a:r>
            <a:r>
              <a:rPr lang="en-US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,2 </a:t>
            </a:r>
            <a:endParaRPr lang="tt-RU" sz="1600" b="1" dirty="0"/>
          </a:p>
        </p:txBody>
      </p:sp>
      <p:sp>
        <p:nvSpPr>
          <p:cNvPr id="81" name="TextBox 1">
            <a:extLst>
              <a:ext uri="{FF2B5EF4-FFF2-40B4-BE49-F238E27FC236}">
                <a16:creationId xmlns:a16="http://schemas.microsoft.com/office/drawing/2014/main" id="{BE1730C8-1015-468E-A9FA-33846A849A0F}"/>
              </a:ext>
            </a:extLst>
          </p:cNvPr>
          <p:cNvSpPr txBox="1"/>
          <p:nvPr/>
        </p:nvSpPr>
        <p:spPr>
          <a:xfrm>
            <a:off x="3605057" y="3621071"/>
            <a:ext cx="1301749" cy="4242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2009 - 2023</a:t>
            </a:r>
            <a:endParaRPr lang="tt-RU" sz="1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15735D-7259-435C-9B2F-ECB639D79AB6}"/>
              </a:ext>
            </a:extLst>
          </p:cNvPr>
          <p:cNvSpPr txBox="1"/>
          <p:nvPr/>
        </p:nvSpPr>
        <p:spPr>
          <a:xfrm rot="16200000">
            <a:off x="5144129" y="6249853"/>
            <a:ext cx="137260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/>
              <a:t>Доминикана  </a:t>
            </a:r>
            <a:r>
              <a:rPr lang="ru-RU" sz="1000" b="1" dirty="0"/>
              <a:t>34</a:t>
            </a:r>
            <a:endParaRPr lang="tt-RU" sz="10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A5FBBBE-1EE7-4AB4-A621-69EDBE98E3FA}"/>
              </a:ext>
            </a:extLst>
          </p:cNvPr>
          <p:cNvSpPr txBox="1"/>
          <p:nvPr/>
        </p:nvSpPr>
        <p:spPr>
          <a:xfrm rot="16200000">
            <a:off x="7401097" y="2801484"/>
            <a:ext cx="1380371" cy="218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00" dirty="0"/>
              <a:t>Доминикана</a:t>
            </a:r>
            <a:r>
              <a:rPr lang="ru-RU" sz="1000" b="1" dirty="0"/>
              <a:t>  48</a:t>
            </a:r>
            <a:endParaRPr lang="tt-RU" sz="10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93E5D36-85CE-407A-9811-65B2281205D9}"/>
              </a:ext>
            </a:extLst>
          </p:cNvPr>
          <p:cNvSpPr txBox="1"/>
          <p:nvPr/>
        </p:nvSpPr>
        <p:spPr>
          <a:xfrm rot="16200000">
            <a:off x="7754424" y="6145459"/>
            <a:ext cx="1193927" cy="23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100" b="1" dirty="0"/>
              <a:t>  </a:t>
            </a:r>
            <a:r>
              <a:rPr lang="ru-RU" sz="1000" dirty="0" err="1"/>
              <a:t>Сауд</a:t>
            </a:r>
            <a:r>
              <a:rPr lang="ru-RU" sz="1000" dirty="0"/>
              <a:t> Аравия  </a:t>
            </a:r>
            <a:r>
              <a:rPr lang="ru-RU" sz="1000" b="1" dirty="0"/>
              <a:t>50</a:t>
            </a:r>
            <a:endParaRPr lang="tt-RU" sz="10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CBC7699-6A02-4F03-813C-5C29D91B068D}"/>
              </a:ext>
            </a:extLst>
          </p:cNvPr>
          <p:cNvSpPr txBox="1"/>
          <p:nvPr/>
        </p:nvSpPr>
        <p:spPr>
          <a:xfrm rot="16200000">
            <a:off x="6951861" y="2741069"/>
            <a:ext cx="1291267" cy="23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100" b="1" dirty="0"/>
              <a:t>  </a:t>
            </a:r>
            <a:r>
              <a:rPr lang="ru-RU" sz="1000" dirty="0" err="1"/>
              <a:t>Сауд</a:t>
            </a:r>
            <a:r>
              <a:rPr lang="ru-RU" sz="1000" dirty="0"/>
              <a:t> Аравия  45</a:t>
            </a:r>
            <a:endParaRPr lang="tt-RU" sz="1000" b="1" dirty="0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81828135-A713-4A6A-BB1B-DC5D2F4D65AD}"/>
              </a:ext>
            </a:extLst>
          </p:cNvPr>
          <p:cNvCxnSpPr>
            <a:cxnSpLocks/>
          </p:cNvCxnSpPr>
          <p:nvPr/>
        </p:nvCxnSpPr>
        <p:spPr>
          <a:xfrm>
            <a:off x="7597494" y="1614093"/>
            <a:ext cx="0" cy="648000"/>
          </a:xfrm>
          <a:prstGeom prst="line">
            <a:avLst/>
          </a:prstGeom>
          <a:ln w="57150">
            <a:solidFill>
              <a:srgbClr val="217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FAB2C4E-006A-4A7B-B78F-0D3B2CA16734}"/>
                  </a:ext>
                </a:extLst>
              </p:cNvPr>
              <p:cNvSpPr txBox="1"/>
              <p:nvPr/>
            </p:nvSpPr>
            <p:spPr>
              <a:xfrm>
                <a:off x="59286" y="2910744"/>
                <a:ext cx="41904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m:rPr>
                          <m:nor/>
                        </m:rPr>
                        <a:rPr lang="en-US" sz="2000" b="1" i="1" baseline="-25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tt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FAB2C4E-006A-4A7B-B78F-0D3B2CA16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" y="2910744"/>
                <a:ext cx="419046" cy="400110"/>
              </a:xfrm>
              <a:prstGeom prst="rect">
                <a:avLst/>
              </a:prstGeom>
              <a:blipFill>
                <a:blip r:embed="rId4"/>
                <a:stretch>
                  <a:fillRect r="-4412" b="-606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2913A508-73B7-4185-840F-083E05244059}"/>
              </a:ext>
            </a:extLst>
          </p:cNvPr>
          <p:cNvCxnSpPr/>
          <p:nvPr/>
        </p:nvCxnSpPr>
        <p:spPr>
          <a:xfrm flipV="1">
            <a:off x="481013" y="2243487"/>
            <a:ext cx="8517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1C981C43-8309-4834-800D-907E8EC9B61D}"/>
              </a:ext>
            </a:extLst>
          </p:cNvPr>
          <p:cNvCxnSpPr/>
          <p:nvPr/>
        </p:nvCxnSpPr>
        <p:spPr>
          <a:xfrm flipV="1">
            <a:off x="505422" y="5683158"/>
            <a:ext cx="84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EFE4471-8C85-4007-B9C4-2DF811B74FF5}"/>
              </a:ext>
            </a:extLst>
          </p:cNvPr>
          <p:cNvCxnSpPr/>
          <p:nvPr/>
        </p:nvCxnSpPr>
        <p:spPr>
          <a:xfrm>
            <a:off x="510228" y="214822"/>
            <a:ext cx="0" cy="23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828C796-78EB-4831-94ED-0C71840E6254}"/>
              </a:ext>
            </a:extLst>
          </p:cNvPr>
          <p:cNvCxnSpPr/>
          <p:nvPr/>
        </p:nvCxnSpPr>
        <p:spPr>
          <a:xfrm>
            <a:off x="560820" y="3053029"/>
            <a:ext cx="0" cy="28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9294878A-A400-428B-B38F-69A6919940EE}"/>
              </a:ext>
            </a:extLst>
          </p:cNvPr>
          <p:cNvCxnSpPr/>
          <p:nvPr/>
        </p:nvCxnSpPr>
        <p:spPr>
          <a:xfrm>
            <a:off x="415422" y="3467177"/>
            <a:ext cx="118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2454EA3C-74FE-44FE-B487-5D7D42F50BD3}"/>
              </a:ext>
            </a:extLst>
          </p:cNvPr>
          <p:cNvCxnSpPr/>
          <p:nvPr/>
        </p:nvCxnSpPr>
        <p:spPr>
          <a:xfrm>
            <a:off x="415422" y="4568291"/>
            <a:ext cx="56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D4FCA2E-4C29-4087-B12B-EDEE16E648FA}"/>
              </a:ext>
            </a:extLst>
          </p:cNvPr>
          <p:cNvCxnSpPr/>
          <p:nvPr/>
        </p:nvCxnSpPr>
        <p:spPr>
          <a:xfrm>
            <a:off x="430932" y="570523"/>
            <a:ext cx="14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EC1556DC-E0CE-4361-84DD-4620294BB72B}"/>
              </a:ext>
            </a:extLst>
          </p:cNvPr>
          <p:cNvCxnSpPr/>
          <p:nvPr/>
        </p:nvCxnSpPr>
        <p:spPr>
          <a:xfrm>
            <a:off x="430932" y="1096221"/>
            <a:ext cx="27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5F4981EC-1EE6-49B9-9695-26B28C8C4C5E}"/>
              </a:ext>
            </a:extLst>
          </p:cNvPr>
          <p:cNvCxnSpPr/>
          <p:nvPr/>
        </p:nvCxnSpPr>
        <p:spPr>
          <a:xfrm>
            <a:off x="439469" y="1665929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2D6F203-1E97-4DCA-83F3-2E487C13B273}"/>
              </a:ext>
            </a:extLst>
          </p:cNvPr>
          <p:cNvSpPr txBox="1"/>
          <p:nvPr/>
        </p:nvSpPr>
        <p:spPr>
          <a:xfrm>
            <a:off x="11662" y="376444"/>
            <a:ext cx="468000" cy="20467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ru-RU" spc="-60" dirty="0"/>
              <a:t>4,5</a:t>
            </a:r>
          </a:p>
          <a:p>
            <a:pPr algn="r">
              <a:spcBef>
                <a:spcPts val="2000"/>
              </a:spcBef>
            </a:pPr>
            <a:r>
              <a:rPr lang="ru-RU" spc="-60" dirty="0"/>
              <a:t>3,0</a:t>
            </a:r>
            <a:endParaRPr lang="en-US" spc="-60" dirty="0"/>
          </a:p>
          <a:p>
            <a:pPr algn="r">
              <a:spcBef>
                <a:spcPts val="2200"/>
              </a:spcBef>
            </a:pPr>
            <a:r>
              <a:rPr lang="ru-RU" spc="-60" dirty="0"/>
              <a:t>1</a:t>
            </a:r>
            <a:r>
              <a:rPr lang="tt-RU" spc="-60" dirty="0"/>
              <a:t>,5</a:t>
            </a:r>
            <a:endParaRPr lang="ru-RU" spc="-60" dirty="0"/>
          </a:p>
          <a:p>
            <a:pPr algn="r">
              <a:spcBef>
                <a:spcPts val="2200"/>
              </a:spcBef>
            </a:pPr>
            <a:r>
              <a:rPr lang="ru-RU" dirty="0"/>
              <a:t>0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124549B3-CBD8-42E3-8621-FB678E7C33A1}"/>
              </a:ext>
            </a:extLst>
          </p:cNvPr>
          <p:cNvCxnSpPr>
            <a:cxnSpLocks/>
          </p:cNvCxnSpPr>
          <p:nvPr/>
        </p:nvCxnSpPr>
        <p:spPr>
          <a:xfrm>
            <a:off x="4639287" y="2322986"/>
            <a:ext cx="1671684" cy="3460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62BAB2-818A-4919-AA2C-C110538B6E80}"/>
              </a:ext>
            </a:extLst>
          </p:cNvPr>
          <p:cNvSpPr txBox="1"/>
          <p:nvPr/>
        </p:nvSpPr>
        <p:spPr>
          <a:xfrm>
            <a:off x="6386840" y="3667316"/>
            <a:ext cx="2159227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На 1 ₽ ИОК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прирост ВВП = 2,7 ₽</a:t>
            </a:r>
            <a:endParaRPr lang="tt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E74102-A6C4-4871-83AD-937365A6849C}"/>
                  </a:ext>
                </a:extLst>
              </p:cNvPr>
              <p:cNvSpPr txBox="1"/>
              <p:nvPr/>
            </p:nvSpPr>
            <p:spPr>
              <a:xfrm>
                <a:off x="3391993" y="64279"/>
                <a:ext cx="5600154" cy="7403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endParaRPr lang="ru-RU" sz="10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dirty="0">
                    <a:solidFill>
                      <a:srgbClr val="C00000"/>
                    </a:solidFill>
                  </a:rPr>
                  <a:t>Монетарная </a:t>
                </a:r>
                <a:r>
                  <a:rPr lang="ru-RU" sz="1600" b="1" dirty="0">
                    <a:solidFill>
                      <a:srgbClr val="C00000"/>
                    </a:solidFill>
                  </a:rPr>
                  <a:t>эффективность инвестиций </a:t>
                </a:r>
                <a:r>
                  <a:rPr lang="ru-RU" sz="16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sz="1600" b="1" i="1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i="1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tt-RU" sz="16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600" b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1600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1600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600" i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1600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1600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₽</m:t>
                        </m:r>
                      </m:num>
                      <m:den>
                        <m:r>
                          <a:rPr lang="ru-RU" sz="2400" b="0" i="1" kern="1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₽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ru-RU" sz="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E74102-A6C4-4871-83AD-937365A6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993" y="64279"/>
                <a:ext cx="5600154" cy="740395"/>
              </a:xfrm>
              <a:prstGeom prst="rect">
                <a:avLst/>
              </a:prstGeom>
              <a:blipFill>
                <a:blip r:embed="rId5"/>
                <a:stretch>
                  <a:fillRect l="-544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4C51C074-5832-4DAC-B070-0FEB4B7A04FB}"/>
              </a:ext>
            </a:extLst>
          </p:cNvPr>
          <p:cNvCxnSpPr/>
          <p:nvPr/>
        </p:nvCxnSpPr>
        <p:spPr>
          <a:xfrm>
            <a:off x="452067" y="5103773"/>
            <a:ext cx="860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3BB836E4-33D4-4C2D-A1F6-F4C6CCFB0FD2}"/>
              </a:ext>
            </a:extLst>
          </p:cNvPr>
          <p:cNvCxnSpPr/>
          <p:nvPr/>
        </p:nvCxnSpPr>
        <p:spPr>
          <a:xfrm>
            <a:off x="531634" y="3997691"/>
            <a:ext cx="176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782254F-CC6D-434C-9F8E-C0FE624B0D62}"/>
              </a:ext>
            </a:extLst>
          </p:cNvPr>
          <p:cNvSpPr txBox="1"/>
          <p:nvPr/>
        </p:nvSpPr>
        <p:spPr>
          <a:xfrm>
            <a:off x="59286" y="3280009"/>
            <a:ext cx="468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pc="-60" dirty="0"/>
              <a:t>6,</a:t>
            </a:r>
            <a:r>
              <a:rPr lang="en-US" spc="-60" dirty="0"/>
              <a:t>0</a:t>
            </a:r>
            <a:endParaRPr lang="ru-RU" spc="-60" dirty="0"/>
          </a:p>
          <a:p>
            <a:pPr algn="r">
              <a:spcBef>
                <a:spcPts val="1800"/>
              </a:spcBef>
            </a:pPr>
            <a:r>
              <a:rPr lang="ru-RU" spc="-60" dirty="0"/>
              <a:t>4,5</a:t>
            </a:r>
          </a:p>
          <a:p>
            <a:pPr algn="r">
              <a:spcBef>
                <a:spcPts val="2400"/>
              </a:spcBef>
            </a:pPr>
            <a:r>
              <a:rPr lang="ru-RU" spc="-60" dirty="0"/>
              <a:t>3,0</a:t>
            </a:r>
            <a:endParaRPr lang="en-US" spc="-60" dirty="0"/>
          </a:p>
          <a:p>
            <a:pPr algn="r">
              <a:spcBef>
                <a:spcPts val="2000"/>
              </a:spcBef>
            </a:pPr>
            <a:r>
              <a:rPr lang="ru-RU" spc="-60" dirty="0"/>
              <a:t>1</a:t>
            </a:r>
            <a:r>
              <a:rPr lang="tt-RU" spc="-60" dirty="0"/>
              <a:t>,5</a:t>
            </a:r>
            <a:endParaRPr lang="ru-RU" spc="-60" dirty="0"/>
          </a:p>
          <a:p>
            <a:pPr algn="r">
              <a:spcBef>
                <a:spcPts val="2200"/>
              </a:spcBef>
            </a:pPr>
            <a:r>
              <a:rPr lang="ru-RU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4539E8-A89D-4214-A130-0B5B50EAF684}"/>
                  </a:ext>
                </a:extLst>
              </p:cNvPr>
              <p:cNvSpPr txBox="1"/>
              <p:nvPr/>
            </p:nvSpPr>
            <p:spPr>
              <a:xfrm>
                <a:off x="39442" y="-3474"/>
                <a:ext cx="41904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m:rPr>
                          <m:nor/>
                        </m:rPr>
                        <a:rPr lang="en-US" sz="2000" b="1" i="1" baseline="-25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tt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4539E8-A89D-4214-A130-0B5B50EA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" y="-3474"/>
                <a:ext cx="419046" cy="400110"/>
              </a:xfrm>
              <a:prstGeom prst="rect">
                <a:avLst/>
              </a:prstGeom>
              <a:blipFill>
                <a:blip r:embed="rId6"/>
                <a:stretch>
                  <a:fillRect r="-4348" b="-606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86A43234-C72B-4B5B-9422-514C5A9EBF3D}"/>
              </a:ext>
            </a:extLst>
          </p:cNvPr>
          <p:cNvSpPr txBox="1"/>
          <p:nvPr/>
        </p:nvSpPr>
        <p:spPr>
          <a:xfrm>
            <a:off x="5483438" y="3274955"/>
            <a:ext cx="147473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1600" b="1" i="1" baseline="-25000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1600" kern="100" spc="-2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РСФСР</a:t>
            </a:r>
            <a:r>
              <a:rPr lang="en-US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tt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ru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tt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kern="100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tt-RU" sz="1600" b="1" dirty="0"/>
          </a:p>
        </p:txBody>
      </p:sp>
    </p:spTree>
    <p:extLst>
      <p:ext uri="{BB962C8B-B14F-4D97-AF65-F5344CB8AC3E}">
        <p14:creationId xmlns:p14="http://schemas.microsoft.com/office/powerpoint/2010/main" val="14443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Диаграмма 2">
                <a:extLst>
                  <a:ext uri="{FF2B5EF4-FFF2-40B4-BE49-F238E27FC236}">
                    <a16:creationId xmlns:a16="http://schemas.microsoft.com/office/drawing/2014/main" id="{3443892D-BB67-47D2-AD9A-DC12594EA7F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7488370"/>
                  </p:ext>
                </p:extLst>
              </p:nvPr>
            </p:nvGraphicFramePr>
            <p:xfrm>
              <a:off x="-102857" y="3398763"/>
              <a:ext cx="9349714" cy="32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graphicFrame>
            <p:nvGraphicFramePr>
              <p:cNvPr id="3" name="Диаграмма 2">
                <a:extLst>
                  <a:ext uri="{FF2B5EF4-FFF2-40B4-BE49-F238E27FC236}">
                    <a16:creationId xmlns:a16="http://schemas.microsoft.com/office/drawing/2014/main" id="{3443892D-BB67-47D2-AD9A-DC12594EA7F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7488370"/>
                  </p:ext>
                </p:extLst>
              </p:nvPr>
            </p:nvGraphicFramePr>
            <p:xfrm>
              <a:off x="-102857" y="3398763"/>
              <a:ext cx="9349714" cy="32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86BF504-2A2F-4F3F-BBB3-A7FC3A7CFF00}"/>
              </a:ext>
            </a:extLst>
          </p:cNvPr>
          <p:cNvCxnSpPr>
            <a:cxnSpLocks/>
          </p:cNvCxnSpPr>
          <p:nvPr/>
        </p:nvCxnSpPr>
        <p:spPr>
          <a:xfrm>
            <a:off x="-1117590" y="1962214"/>
            <a:ext cx="0" cy="864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11C6999-26C3-49C6-84BE-7CF9FAF6BCFC}"/>
              </a:ext>
            </a:extLst>
          </p:cNvPr>
          <p:cNvCxnSpPr/>
          <p:nvPr/>
        </p:nvCxnSpPr>
        <p:spPr>
          <a:xfrm>
            <a:off x="561623" y="2501507"/>
            <a:ext cx="8442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915DF4F-B82D-42E7-A370-EF93BC67ADE0}"/>
              </a:ext>
            </a:extLst>
          </p:cNvPr>
          <p:cNvCxnSpPr/>
          <p:nvPr/>
        </p:nvCxnSpPr>
        <p:spPr>
          <a:xfrm>
            <a:off x="449580" y="1196520"/>
            <a:ext cx="8442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46D724-5928-4702-8F02-C4E3C998295F}"/>
              </a:ext>
            </a:extLst>
          </p:cNvPr>
          <p:cNvCxnSpPr/>
          <p:nvPr/>
        </p:nvCxnSpPr>
        <p:spPr>
          <a:xfrm>
            <a:off x="371937" y="3854027"/>
            <a:ext cx="11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B7B592C-5E14-4A3A-9D2B-EF77D9EE2386}"/>
              </a:ext>
            </a:extLst>
          </p:cNvPr>
          <p:cNvCxnSpPr>
            <a:cxnSpLocks/>
          </p:cNvCxnSpPr>
          <p:nvPr/>
        </p:nvCxnSpPr>
        <p:spPr>
          <a:xfrm>
            <a:off x="-1835991" y="1242214"/>
            <a:ext cx="0" cy="1440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C5358C-570C-44B4-999C-F40BF7FE69F9}"/>
                  </a:ext>
                </a:extLst>
              </p:cNvPr>
              <p:cNvSpPr txBox="1"/>
              <p:nvPr/>
            </p:nvSpPr>
            <p:spPr>
              <a:xfrm>
                <a:off x="-16793" y="6183"/>
                <a:ext cx="664502" cy="28918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t-RU" sz="16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tt-RU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ru-RU" sz="1600" ker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ru-RU" sz="1600" i="1" ker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sym typeface="Symbol" panose="05050102010706020507" pitchFamily="18" charset="2"/>
                </a:endParaRPr>
              </a:p>
              <a:p>
                <a:pPr algn="r"/>
                <a:r>
                  <a:rPr lang="ru-RU" sz="1600" dirty="0">
                    <a:sym typeface="Symbol" panose="05050102010706020507" pitchFamily="18" charset="2"/>
                  </a:rPr>
                  <a:t>1,5</a:t>
                </a:r>
              </a:p>
              <a:p>
                <a:pPr algn="r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ru-RU" sz="1600" dirty="0">
                    <a:sym typeface="Symbol" panose="05050102010706020507" pitchFamily="18" charset="2"/>
                  </a:rPr>
                  <a:t>1,25</a:t>
                </a:r>
              </a:p>
              <a:p>
                <a:pPr algn="r"/>
                <a:r>
                  <a:rPr lang="ru-RU" sz="1600" dirty="0">
                    <a:sym typeface="Symbol" panose="05050102010706020507" pitchFamily="18" charset="2"/>
                  </a:rPr>
                  <a:t>1,0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0,75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0,25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</a:t>
                </a:r>
                <a:endParaRPr lang="tt-RU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C5358C-570C-44B4-999C-F40BF7FE6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93" y="6183"/>
                <a:ext cx="664502" cy="2891817"/>
              </a:xfrm>
              <a:prstGeom prst="rect">
                <a:avLst/>
              </a:prstGeom>
              <a:blipFill>
                <a:blip r:embed="rId4"/>
                <a:stretch>
                  <a:fillRect r="-5505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971B1E6-ED04-4C12-B0C3-A42E4A710E07}"/>
              </a:ext>
            </a:extLst>
          </p:cNvPr>
          <p:cNvCxnSpPr>
            <a:cxnSpLocks/>
          </p:cNvCxnSpPr>
          <p:nvPr/>
        </p:nvCxnSpPr>
        <p:spPr>
          <a:xfrm>
            <a:off x="-1456005" y="732192"/>
            <a:ext cx="0" cy="1800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08D76B8-CE5C-46F4-9674-811334D599B3}"/>
              </a:ext>
            </a:extLst>
          </p:cNvPr>
          <p:cNvCxnSpPr/>
          <p:nvPr/>
        </p:nvCxnSpPr>
        <p:spPr>
          <a:xfrm>
            <a:off x="521970" y="476520"/>
            <a:ext cx="8442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A0E1F59-12EB-4B59-BB6E-6D097B249EB6}"/>
              </a:ext>
            </a:extLst>
          </p:cNvPr>
          <p:cNvCxnSpPr/>
          <p:nvPr/>
        </p:nvCxnSpPr>
        <p:spPr>
          <a:xfrm>
            <a:off x="561623" y="824246"/>
            <a:ext cx="84429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A017250-4647-4AB8-8C69-08BE63B2A43F}"/>
              </a:ext>
            </a:extLst>
          </p:cNvPr>
          <p:cNvCxnSpPr/>
          <p:nvPr/>
        </p:nvCxnSpPr>
        <p:spPr>
          <a:xfrm>
            <a:off x="395804" y="4246369"/>
            <a:ext cx="648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F8C328-9E99-4D96-AC5E-197B7820BC3F}"/>
              </a:ext>
            </a:extLst>
          </p:cNvPr>
          <p:cNvCxnSpPr/>
          <p:nvPr/>
        </p:nvCxnSpPr>
        <p:spPr>
          <a:xfrm>
            <a:off x="561623" y="1962214"/>
            <a:ext cx="84429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50C0D8F-95A5-4E1E-87C5-343224807B8E}"/>
              </a:ext>
            </a:extLst>
          </p:cNvPr>
          <p:cNvCxnSpPr/>
          <p:nvPr/>
        </p:nvCxnSpPr>
        <p:spPr>
          <a:xfrm>
            <a:off x="561623" y="2280311"/>
            <a:ext cx="84429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FEBD57E-42C2-4EBF-809C-F130BD8DE721}"/>
              </a:ext>
            </a:extLst>
          </p:cNvPr>
          <p:cNvCxnSpPr/>
          <p:nvPr/>
        </p:nvCxnSpPr>
        <p:spPr>
          <a:xfrm>
            <a:off x="407173" y="4618469"/>
            <a:ext cx="878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A94EAC7-7E80-4DA5-B99B-44A8F3A60B67}"/>
              </a:ext>
            </a:extLst>
          </p:cNvPr>
          <p:cNvCxnSpPr/>
          <p:nvPr/>
        </p:nvCxnSpPr>
        <p:spPr>
          <a:xfrm>
            <a:off x="425584" y="4936566"/>
            <a:ext cx="871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4845D38-AD9B-4510-BE65-D88201CE0736}"/>
              </a:ext>
            </a:extLst>
          </p:cNvPr>
          <p:cNvCxnSpPr/>
          <p:nvPr/>
        </p:nvCxnSpPr>
        <p:spPr>
          <a:xfrm>
            <a:off x="607002" y="1588885"/>
            <a:ext cx="84429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Надпись 8">
                <a:extLst>
                  <a:ext uri="{FF2B5EF4-FFF2-40B4-BE49-F238E27FC236}">
                    <a16:creationId xmlns:a16="http://schemas.microsoft.com/office/drawing/2014/main" id="{C54CD199-C69D-45F8-81A3-C60FFEBE1135}"/>
                  </a:ext>
                </a:extLst>
              </p:cNvPr>
              <p:cNvSpPr txBox="1"/>
              <p:nvPr/>
            </p:nvSpPr>
            <p:spPr>
              <a:xfrm>
                <a:off x="6685914" y="1409498"/>
                <a:ext cx="1551305" cy="35877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t-RU" sz="14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tt-RU" sz="1400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</m:acc>
                      </m:e>
                      <m:sub>
                        <m:r>
                          <a:rPr lang="ru-RU" sz="14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ru-RU" sz="14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ср</m:t>
                        </m:r>
                      </m:sup>
                    </m:sSubSup>
                    <m:d>
                      <m:dPr>
                        <m:ctrlPr>
                          <a:rPr lang="tt-RU" sz="14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𝑹𝒖</m:t>
                        </m:r>
                      </m:e>
                    </m:d>
                  </m:oMath>
                </a14:m>
                <a:r>
                  <a:rPr lang="en-US" sz="1400" b="1" i="1" kern="1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kern="1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1400" b="1" kern="1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,57</a:t>
                </a:r>
                <a:endParaRPr lang="tt-RU" sz="11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Надпись 8">
                <a:extLst>
                  <a:ext uri="{FF2B5EF4-FFF2-40B4-BE49-F238E27FC236}">
                    <a16:creationId xmlns:a16="http://schemas.microsoft.com/office/drawing/2014/main" id="{C54CD199-C69D-45F8-81A3-C60FFEBE1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14" y="1409498"/>
                <a:ext cx="1551305" cy="358775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9BB3A8E-BD75-4254-9274-825921FE44A1}"/>
              </a:ext>
            </a:extLst>
          </p:cNvPr>
          <p:cNvSpPr/>
          <p:nvPr/>
        </p:nvSpPr>
        <p:spPr>
          <a:xfrm>
            <a:off x="2874871" y="6321264"/>
            <a:ext cx="124167" cy="446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FD5631-BC63-48EC-91DF-8E029A8A6269}"/>
              </a:ext>
            </a:extLst>
          </p:cNvPr>
          <p:cNvSpPr/>
          <p:nvPr/>
        </p:nvSpPr>
        <p:spPr>
          <a:xfrm>
            <a:off x="3890803" y="5580215"/>
            <a:ext cx="497090" cy="126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DB4E5D-8564-488E-AC37-70F01DB1FF31}"/>
              </a:ext>
            </a:extLst>
          </p:cNvPr>
          <p:cNvSpPr txBox="1"/>
          <p:nvPr/>
        </p:nvSpPr>
        <p:spPr>
          <a:xfrm rot="16200000">
            <a:off x="3358103" y="5937723"/>
            <a:ext cx="148396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100" b="1" spc="-30" dirty="0">
                <a:solidFill>
                  <a:srgbClr val="744D26"/>
                </a:solidFill>
              </a:rPr>
              <a:t>Старые страны ЕС  22</a:t>
            </a:r>
          </a:p>
          <a:p>
            <a:pPr algn="r"/>
            <a:r>
              <a:rPr lang="ru-RU" sz="1100" b="1" spc="-30" dirty="0">
                <a:solidFill>
                  <a:srgbClr val="00827F"/>
                </a:solidFill>
              </a:rPr>
              <a:t>Новые страны ЕС  23</a:t>
            </a:r>
          </a:p>
          <a:p>
            <a:pPr algn="r"/>
            <a:r>
              <a:rPr lang="ru-RU" sz="1100" b="1" spc="-30" dirty="0"/>
              <a:t>Доминикана  24</a:t>
            </a:r>
            <a:endParaRPr lang="tt-RU" sz="1100" b="1" spc="-3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D9FE8-4393-4452-BD9C-D4DD8F6716CC}"/>
              </a:ext>
            </a:extLst>
          </p:cNvPr>
          <p:cNvSpPr txBox="1"/>
          <p:nvPr/>
        </p:nvSpPr>
        <p:spPr>
          <a:xfrm rot="16200000">
            <a:off x="3891505" y="1864918"/>
            <a:ext cx="1846325" cy="8664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300" b="1" dirty="0">
                <a:highlight>
                  <a:srgbClr val="00FFFF"/>
                </a:highlight>
              </a:rPr>
              <a:t>Ю. Корея  1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highlight>
                  <a:srgbClr val="00FFFF"/>
                </a:highlight>
              </a:rPr>
              <a:t>Япония  2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highlight>
                  <a:srgbClr val="00FFFF"/>
                </a:highlight>
              </a:rPr>
              <a:t>Мир (в целом)  3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highlight>
                  <a:srgbClr val="00FFFF"/>
                </a:highlight>
              </a:rPr>
              <a:t>Испания  4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Австралия  5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Малайзия  6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Таиланд  7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Египет  8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Канада  9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Китай  10</a:t>
            </a:r>
          </a:p>
          <a:p>
            <a:pPr algn="r">
              <a:lnSpc>
                <a:spcPct val="80000"/>
              </a:lnSpc>
            </a:pPr>
            <a:r>
              <a:rPr lang="tt-RU" sz="1400" b="1" dirty="0" err="1">
                <a:solidFill>
                  <a:srgbClr val="744D26"/>
                </a:solidFill>
              </a:rPr>
              <a:t>Германия</a:t>
            </a:r>
            <a:r>
              <a:rPr lang="tt-RU" sz="1400" b="1" dirty="0">
                <a:solidFill>
                  <a:srgbClr val="744D26"/>
                </a:solidFill>
              </a:rPr>
              <a:t>  11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Индонезия</a:t>
            </a:r>
            <a:r>
              <a:rPr lang="tt-RU" sz="1300" dirty="0"/>
              <a:t>  12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Шри</a:t>
            </a:r>
            <a:r>
              <a:rPr lang="tt-RU" sz="1300" dirty="0"/>
              <a:t>-Ланка  13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Израиль</a:t>
            </a:r>
            <a:r>
              <a:rPr lang="tt-RU" sz="1300" dirty="0"/>
              <a:t>  14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00B8B4"/>
                </a:solidFill>
              </a:rPr>
              <a:t>Чехия</a:t>
            </a:r>
            <a:r>
              <a:rPr lang="tt-RU" sz="1300" b="1" dirty="0">
                <a:solidFill>
                  <a:srgbClr val="00B8B4"/>
                </a:solidFill>
              </a:rPr>
              <a:t>  1</a:t>
            </a:r>
            <a:r>
              <a:rPr lang="tt-RU" sz="1300" dirty="0">
                <a:solidFill>
                  <a:srgbClr val="00B8B4"/>
                </a:solidFill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tt-RU" sz="1300" dirty="0"/>
              <a:t>Вьетнам  16</a:t>
            </a:r>
          </a:p>
          <a:p>
            <a:pPr algn="r">
              <a:lnSpc>
                <a:spcPct val="80000"/>
              </a:lnSpc>
            </a:pPr>
            <a:r>
              <a:rPr lang="tt-RU" sz="1300" dirty="0"/>
              <a:t>ОЭСР  17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Перу</a:t>
            </a:r>
            <a:r>
              <a:rPr lang="tt-RU" sz="1300" dirty="0"/>
              <a:t>  18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744D26"/>
                </a:solidFill>
              </a:rPr>
              <a:t>Бельгия</a:t>
            </a:r>
            <a:r>
              <a:rPr lang="tt-RU" sz="1300" b="1" dirty="0">
                <a:solidFill>
                  <a:srgbClr val="744D26"/>
                </a:solidFill>
              </a:rPr>
              <a:t>  19</a:t>
            </a:r>
          </a:p>
          <a:p>
            <a:pPr algn="r">
              <a:lnSpc>
                <a:spcPct val="80000"/>
              </a:lnSpc>
            </a:pPr>
            <a:r>
              <a:rPr lang="tt-RU" sz="1400" b="1" dirty="0">
                <a:solidFill>
                  <a:srgbClr val="C00000"/>
                </a:solidFill>
              </a:rPr>
              <a:t>Индия  20</a:t>
            </a:r>
          </a:p>
          <a:p>
            <a:pPr algn="r">
              <a:lnSpc>
                <a:spcPct val="80000"/>
              </a:lnSpc>
            </a:pPr>
            <a:r>
              <a:rPr lang="tt-RU" sz="1300" b="1" spc="-70" dirty="0">
                <a:solidFill>
                  <a:srgbClr val="744D26"/>
                </a:solidFill>
              </a:rPr>
              <a:t>Австрия  21</a:t>
            </a:r>
          </a:p>
          <a:p>
            <a:pPr algn="r">
              <a:lnSpc>
                <a:spcPct val="80000"/>
              </a:lnSpc>
            </a:pPr>
            <a:r>
              <a:rPr lang="tt-RU" sz="1400" b="1" spc="-70" dirty="0" err="1">
                <a:solidFill>
                  <a:srgbClr val="744D26"/>
                </a:solidFill>
              </a:rPr>
              <a:t>Старые</a:t>
            </a:r>
            <a:r>
              <a:rPr lang="tt-RU" sz="1400" b="1" spc="-70" dirty="0">
                <a:solidFill>
                  <a:srgbClr val="744D26"/>
                </a:solidFill>
              </a:rPr>
              <a:t> страны ЕС  22</a:t>
            </a:r>
          </a:p>
          <a:p>
            <a:pPr algn="r">
              <a:lnSpc>
                <a:spcPct val="80000"/>
              </a:lnSpc>
            </a:pPr>
            <a:r>
              <a:rPr lang="tt-RU" sz="1400" b="1" spc="-70" dirty="0" err="1">
                <a:solidFill>
                  <a:srgbClr val="00827F"/>
                </a:solidFill>
              </a:rPr>
              <a:t>Новые</a:t>
            </a:r>
            <a:r>
              <a:rPr lang="tt-RU" sz="1400" b="1" spc="-70" dirty="0">
                <a:solidFill>
                  <a:srgbClr val="00827F"/>
                </a:solidFill>
              </a:rPr>
              <a:t> страны ЕС  23</a:t>
            </a:r>
          </a:p>
          <a:p>
            <a:pPr algn="r">
              <a:lnSpc>
                <a:spcPct val="80000"/>
              </a:lnSpc>
            </a:pPr>
            <a:r>
              <a:rPr lang="tt-RU" sz="1300" dirty="0"/>
              <a:t>Доминикана  24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Бразилия</a:t>
            </a:r>
            <a:r>
              <a:rPr lang="tt-RU" sz="1300" dirty="0"/>
              <a:t>  25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744D26"/>
                </a:solidFill>
              </a:rPr>
              <a:t>Швеция</a:t>
            </a:r>
            <a:r>
              <a:rPr lang="tt-RU" sz="1300" b="1" dirty="0">
                <a:solidFill>
                  <a:srgbClr val="744D26"/>
                </a:solidFill>
              </a:rPr>
              <a:t>  26</a:t>
            </a:r>
          </a:p>
          <a:p>
            <a:pPr algn="r">
              <a:lnSpc>
                <a:spcPct val="80000"/>
              </a:lnSpc>
            </a:pPr>
            <a:r>
              <a:rPr lang="tt-RU" sz="1300" b="1" dirty="0">
                <a:solidFill>
                  <a:srgbClr val="009900"/>
                </a:solidFill>
              </a:rPr>
              <a:t>Казахстан  27</a:t>
            </a:r>
          </a:p>
          <a:p>
            <a:pPr algn="r">
              <a:lnSpc>
                <a:spcPct val="80000"/>
              </a:lnSpc>
            </a:pPr>
            <a:r>
              <a:rPr lang="tt-RU" sz="1300" dirty="0"/>
              <a:t>ЮАР  28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Колумбия</a:t>
            </a:r>
            <a:r>
              <a:rPr lang="tt-RU" sz="1300" dirty="0"/>
              <a:t>  29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744D26"/>
                </a:solidFill>
              </a:rPr>
              <a:t>Франция</a:t>
            </a:r>
            <a:r>
              <a:rPr lang="tt-RU" sz="1300" b="1" dirty="0">
                <a:solidFill>
                  <a:srgbClr val="744D26"/>
                </a:solidFill>
              </a:rPr>
              <a:t>  30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00B8B4"/>
                </a:solidFill>
              </a:rPr>
              <a:t>Польша</a:t>
            </a:r>
            <a:r>
              <a:rPr lang="tt-RU" sz="1300" b="1" dirty="0">
                <a:solidFill>
                  <a:srgbClr val="00B8B4"/>
                </a:solidFill>
              </a:rPr>
              <a:t>  31</a:t>
            </a:r>
          </a:p>
          <a:p>
            <a:pPr algn="r">
              <a:lnSpc>
                <a:spcPct val="80000"/>
              </a:lnSpc>
            </a:pPr>
            <a:r>
              <a:rPr lang="tt-RU" sz="1300" b="1" dirty="0">
                <a:solidFill>
                  <a:srgbClr val="744D26"/>
                </a:solidFill>
              </a:rPr>
              <a:t>Нидерланды  32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00928F"/>
                </a:solidFill>
              </a:rPr>
              <a:t>Венгрия</a:t>
            </a:r>
            <a:r>
              <a:rPr lang="tt-RU" sz="1300" b="1" dirty="0">
                <a:solidFill>
                  <a:srgbClr val="00928F"/>
                </a:solidFill>
              </a:rPr>
              <a:t>  33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Турция</a:t>
            </a:r>
            <a:r>
              <a:rPr lang="tt-RU" sz="1300" dirty="0"/>
              <a:t>  34</a:t>
            </a:r>
          </a:p>
          <a:p>
            <a:pPr algn="r">
              <a:lnSpc>
                <a:spcPct val="80000"/>
              </a:lnSpc>
            </a:pPr>
            <a:r>
              <a:rPr lang="tt-RU" sz="1300" dirty="0"/>
              <a:t>Иран  35</a:t>
            </a:r>
          </a:p>
          <a:p>
            <a:pPr algn="r">
              <a:lnSpc>
                <a:spcPct val="80000"/>
              </a:lnSpc>
            </a:pPr>
            <a:r>
              <a:rPr lang="tt-RU" sz="1400" b="1" dirty="0"/>
              <a:t>США  36</a:t>
            </a:r>
          </a:p>
          <a:p>
            <a:pPr algn="r">
              <a:lnSpc>
                <a:spcPct val="80000"/>
              </a:lnSpc>
            </a:pPr>
            <a:r>
              <a:rPr lang="tt-RU" sz="1300" dirty="0"/>
              <a:t>ОАЭ  37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744D26"/>
                </a:solidFill>
              </a:rPr>
              <a:t>Португалия</a:t>
            </a:r>
            <a:r>
              <a:rPr lang="tt-RU" sz="1300" b="1" dirty="0">
                <a:solidFill>
                  <a:srgbClr val="744D26"/>
                </a:solidFill>
              </a:rPr>
              <a:t>  38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00B8B4"/>
                </a:solidFill>
              </a:rPr>
              <a:t>Болгария</a:t>
            </a:r>
            <a:r>
              <a:rPr lang="tt-RU" sz="1300" b="1" dirty="0">
                <a:solidFill>
                  <a:srgbClr val="00B8B4"/>
                </a:solidFill>
              </a:rPr>
              <a:t>  39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Великобритания</a:t>
            </a:r>
            <a:r>
              <a:rPr lang="tt-RU" sz="1300" dirty="0"/>
              <a:t>  41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009900"/>
                </a:solidFill>
              </a:rPr>
              <a:t>Белоруссия</a:t>
            </a:r>
            <a:r>
              <a:rPr lang="tt-RU" sz="1300" b="1" dirty="0">
                <a:solidFill>
                  <a:srgbClr val="009900"/>
                </a:solidFill>
              </a:rPr>
              <a:t>  42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Чили</a:t>
            </a:r>
            <a:r>
              <a:rPr lang="tt-RU" sz="1300" dirty="0"/>
              <a:t>  42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>
                <a:solidFill>
                  <a:srgbClr val="744D26"/>
                </a:solidFill>
              </a:rPr>
              <a:t>Греция</a:t>
            </a:r>
            <a:r>
              <a:rPr lang="tt-RU" sz="1300" b="1" dirty="0">
                <a:solidFill>
                  <a:srgbClr val="744D26"/>
                </a:solidFill>
              </a:rPr>
              <a:t>  43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Тайвань</a:t>
            </a:r>
            <a:r>
              <a:rPr lang="tt-RU" sz="1300" dirty="0"/>
              <a:t>  44</a:t>
            </a:r>
          </a:p>
          <a:p>
            <a:pPr algn="r">
              <a:lnSpc>
                <a:spcPct val="80000"/>
              </a:lnSpc>
            </a:pPr>
            <a:r>
              <a:rPr lang="tt-RU" sz="1400" b="1" dirty="0">
                <a:solidFill>
                  <a:srgbClr val="FF0000"/>
                </a:solidFill>
              </a:rPr>
              <a:t>РОССИЯ  45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Алжир</a:t>
            </a:r>
            <a:r>
              <a:rPr lang="tt-RU" sz="1300" dirty="0"/>
              <a:t>  46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Мексика</a:t>
            </a:r>
            <a:r>
              <a:rPr lang="tt-RU" sz="1300" dirty="0"/>
              <a:t>  47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Сауд</a:t>
            </a:r>
            <a:r>
              <a:rPr lang="tt-RU" sz="1300" dirty="0"/>
              <a:t> </a:t>
            </a:r>
            <a:r>
              <a:rPr lang="tt-RU" sz="1300" dirty="0" err="1"/>
              <a:t>Аравия</a:t>
            </a:r>
            <a:r>
              <a:rPr lang="tt-RU" sz="1300" dirty="0"/>
              <a:t>  48</a:t>
            </a:r>
          </a:p>
          <a:p>
            <a:pPr algn="r">
              <a:lnSpc>
                <a:spcPct val="80000"/>
              </a:lnSpc>
            </a:pPr>
            <a:r>
              <a:rPr lang="tt-RU" sz="1300" b="1" dirty="0" err="1"/>
              <a:t>Италия</a:t>
            </a:r>
            <a:r>
              <a:rPr lang="tt-RU" sz="1300" b="1" dirty="0"/>
              <a:t>  49</a:t>
            </a:r>
          </a:p>
          <a:p>
            <a:pPr algn="r">
              <a:lnSpc>
                <a:spcPct val="80000"/>
              </a:lnSpc>
            </a:pPr>
            <a:r>
              <a:rPr lang="tt-RU" sz="1300" b="1" dirty="0"/>
              <a:t>Румыния  50</a:t>
            </a:r>
          </a:p>
          <a:p>
            <a:pPr algn="r">
              <a:lnSpc>
                <a:spcPct val="80000"/>
              </a:lnSpc>
            </a:pPr>
            <a:r>
              <a:rPr lang="tt-RU" sz="1300" b="1" dirty="0"/>
              <a:t>Азербайджан  51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Сербия</a:t>
            </a:r>
            <a:r>
              <a:rPr lang="tt-RU" sz="1300" dirty="0"/>
              <a:t>  52</a:t>
            </a:r>
          </a:p>
          <a:p>
            <a:pPr algn="r">
              <a:lnSpc>
                <a:spcPct val="80000"/>
              </a:lnSpc>
            </a:pPr>
            <a:r>
              <a:rPr lang="tt-RU" sz="1300" dirty="0" err="1"/>
              <a:t>Аргентина</a:t>
            </a:r>
            <a:r>
              <a:rPr lang="tt-RU" sz="1300" dirty="0"/>
              <a:t>  53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Диаграмма 33">
                <a:extLst>
                  <a:ext uri="{FF2B5EF4-FFF2-40B4-BE49-F238E27FC236}">
                    <a16:creationId xmlns:a16="http://schemas.microsoft.com/office/drawing/2014/main" id="{621B229C-4C95-4522-A5DF-1DFE44DACC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06282244"/>
                  </p:ext>
                </p:extLst>
              </p:nvPr>
            </p:nvGraphicFramePr>
            <p:xfrm>
              <a:off x="-1" y="-211560"/>
              <a:ext cx="9191173" cy="403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mc:Choice>
        <mc:Fallback>
          <p:graphicFrame>
            <p:nvGraphicFramePr>
              <p:cNvPr id="34" name="Диаграмма 33">
                <a:extLst>
                  <a:ext uri="{FF2B5EF4-FFF2-40B4-BE49-F238E27FC236}">
                    <a16:creationId xmlns:a16="http://schemas.microsoft.com/office/drawing/2014/main" id="{621B229C-4C95-4522-A5DF-1DFE44DACC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06282244"/>
                  </p:ext>
                </p:extLst>
              </p:nvPr>
            </p:nvGraphicFramePr>
            <p:xfrm>
              <a:off x="-1" y="-211560"/>
              <a:ext cx="9191173" cy="403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mc:Fallback>
      </mc:AlternateContent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85652DD-49BA-4578-B134-3B1B00B500E4}"/>
              </a:ext>
            </a:extLst>
          </p:cNvPr>
          <p:cNvCxnSpPr/>
          <p:nvPr/>
        </p:nvCxnSpPr>
        <p:spPr>
          <a:xfrm>
            <a:off x="454482" y="5293845"/>
            <a:ext cx="87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3A74A9-F437-493F-AEAC-3EEE91F2D6DA}"/>
                  </a:ext>
                </a:extLst>
              </p:cNvPr>
              <p:cNvSpPr txBox="1"/>
              <p:nvPr/>
            </p:nvSpPr>
            <p:spPr>
              <a:xfrm>
                <a:off x="3384064" y="36035"/>
                <a:ext cx="5310357" cy="6522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600" dirty="0">
                    <a:solidFill>
                      <a:srgbClr val="C00000"/>
                    </a:solidFill>
                  </a:rPr>
                  <a:t>Относительная </a:t>
                </a:r>
                <a:r>
                  <a:rPr lang="ru-RU" sz="1600" b="1" dirty="0">
                    <a:solidFill>
                      <a:srgbClr val="C00000"/>
                    </a:solidFill>
                  </a:rPr>
                  <a:t>эффективность инвестиций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</m:acc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𝐆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</m:acc>
                      </m:den>
                    </m:f>
                  </m:oMath>
                </a14:m>
                <a:endParaRPr lang="tt-RU" sz="2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3A74A9-F437-493F-AEAC-3EEE91F2D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64" y="36035"/>
                <a:ext cx="5310357" cy="652230"/>
              </a:xfrm>
              <a:prstGeom prst="rect">
                <a:avLst/>
              </a:prstGeom>
              <a:blipFill>
                <a:blip r:embed="rId7"/>
                <a:stretch>
                  <a:fillRect l="-574" t="-3738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9D19846-61FE-4C67-953D-07172569244C}"/>
              </a:ext>
            </a:extLst>
          </p:cNvPr>
          <p:cNvSpPr/>
          <p:nvPr/>
        </p:nvSpPr>
        <p:spPr>
          <a:xfrm>
            <a:off x="537480" y="3577385"/>
            <a:ext cx="72000" cy="17164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D796576-61BD-4F11-AFDA-B1E49E213FAE}"/>
              </a:ext>
            </a:extLst>
          </p:cNvPr>
          <p:cNvCxnSpPr>
            <a:cxnSpLocks/>
          </p:cNvCxnSpPr>
          <p:nvPr/>
        </p:nvCxnSpPr>
        <p:spPr>
          <a:xfrm>
            <a:off x="7190671" y="2707337"/>
            <a:ext cx="437512" cy="2851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9C25BDE-A4B9-47C8-97FD-9AF97BD696F4}"/>
              </a:ext>
            </a:extLst>
          </p:cNvPr>
          <p:cNvCxnSpPr/>
          <p:nvPr/>
        </p:nvCxnSpPr>
        <p:spPr>
          <a:xfrm flipV="1">
            <a:off x="463805" y="3091584"/>
            <a:ext cx="0" cy="2251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DD2E6E-6EF2-4E7D-ABDF-B8030740BDB5}"/>
                  </a:ext>
                </a:extLst>
              </p:cNvPr>
              <p:cNvSpPr txBox="1"/>
              <p:nvPr/>
            </p:nvSpPr>
            <p:spPr>
              <a:xfrm>
                <a:off x="-233535" y="-96409"/>
                <a:ext cx="664502" cy="2994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t-RU" sz="16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tt-RU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ru-RU" sz="1600" ker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ru-RU" sz="1600" i="1" ker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p>
                      </m:sSubSup>
                    </m:oMath>
                  </m:oMathPara>
                </a14:m>
                <a:endParaRPr lang="en-US" sz="1600" kern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900"/>
                  </a:spcBef>
                </a:pPr>
                <a:r>
                  <a:rPr lang="en-US" sz="1600" dirty="0">
                    <a:sym typeface="Symbol" panose="05050102010706020507" pitchFamily="18" charset="2"/>
                  </a:rPr>
                  <a:t>1,5</a:t>
                </a:r>
                <a:endParaRPr lang="ru-RU" sz="1600" dirty="0">
                  <a:sym typeface="Symbol" panose="05050102010706020507" pitchFamily="18" charset="2"/>
                </a:endParaRPr>
              </a:p>
              <a:p>
                <a:pPr algn="r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ru-RU" sz="1600" dirty="0">
                    <a:sym typeface="Symbol" panose="05050102010706020507" pitchFamily="18" charset="2"/>
                  </a:rPr>
                  <a:t>1,25</a:t>
                </a:r>
              </a:p>
              <a:p>
                <a:pPr algn="r"/>
                <a:r>
                  <a:rPr lang="ru-RU" sz="1600" dirty="0">
                    <a:sym typeface="Symbol" panose="05050102010706020507" pitchFamily="18" charset="2"/>
                  </a:rPr>
                  <a:t>1,0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0,75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0,25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</a:t>
                </a:r>
                <a:endParaRPr lang="tt-RU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DD2E6E-6EF2-4E7D-ABDF-B8030740B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3535" y="-96409"/>
                <a:ext cx="664502" cy="2994409"/>
              </a:xfrm>
              <a:prstGeom prst="rect">
                <a:avLst/>
              </a:prstGeom>
              <a:blipFill>
                <a:blip r:embed="rId8"/>
                <a:stretch>
                  <a:fillRect r="-4587" b="-204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A42A7B-9C80-4E15-8C26-52AE417699B8}"/>
                  </a:ext>
                </a:extLst>
              </p:cNvPr>
              <p:cNvSpPr txBox="1"/>
              <p:nvPr/>
            </p:nvSpPr>
            <p:spPr>
              <a:xfrm>
                <a:off x="-126920" y="2920397"/>
                <a:ext cx="559194" cy="2594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t-RU" sz="16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tt-RU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ru-RU" sz="1600" ker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ru-RU" sz="1600" i="1" ker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ср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sym typeface="Symbol" panose="05050102010706020507" pitchFamily="18" charset="2"/>
                </a:endParaRPr>
              </a:p>
              <a:p>
                <a:pPr algn="r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ru-RU" sz="1600" dirty="0">
                    <a:sym typeface="Symbol" panose="05050102010706020507" pitchFamily="18" charset="2"/>
                  </a:rPr>
                  <a:t>1,25</a:t>
                </a:r>
              </a:p>
              <a:p>
                <a:pPr algn="r"/>
                <a:r>
                  <a:rPr lang="ru-RU" sz="1600" dirty="0">
                    <a:sym typeface="Symbol" panose="05050102010706020507" pitchFamily="18" charset="2"/>
                  </a:rPr>
                  <a:t>1,0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0,75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0,25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sz="1400" dirty="0">
                    <a:sym typeface="Symbol" panose="05050102010706020507" pitchFamily="18" charset="2"/>
                  </a:rPr>
                  <a:t>0</a:t>
                </a:r>
                <a:endParaRPr lang="tt-RU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A42A7B-9C80-4E15-8C26-52AE41769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920" y="2920397"/>
                <a:ext cx="559194" cy="2594300"/>
              </a:xfrm>
              <a:prstGeom prst="rect">
                <a:avLst/>
              </a:prstGeom>
              <a:blipFill>
                <a:blip r:embed="rId9"/>
                <a:stretch>
                  <a:fillRect l="-2174" r="-6522" b="-164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4C2FD18-C468-496F-9175-40C628E29FF1}"/>
              </a:ext>
            </a:extLst>
          </p:cNvPr>
          <p:cNvCxnSpPr/>
          <p:nvPr/>
        </p:nvCxnSpPr>
        <p:spPr>
          <a:xfrm flipV="1">
            <a:off x="449579" y="-78697"/>
            <a:ext cx="0" cy="28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B175198-CF68-4B8B-BC21-8702904839DD}"/>
              </a:ext>
            </a:extLst>
          </p:cNvPr>
          <p:cNvCxnSpPr/>
          <p:nvPr/>
        </p:nvCxnSpPr>
        <p:spPr>
          <a:xfrm>
            <a:off x="395460" y="1557800"/>
            <a:ext cx="60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18326A1-6F09-4B53-B825-C87689A7C543}"/>
              </a:ext>
            </a:extLst>
          </p:cNvPr>
          <p:cNvCxnSpPr/>
          <p:nvPr/>
        </p:nvCxnSpPr>
        <p:spPr>
          <a:xfrm>
            <a:off x="351820" y="1956279"/>
            <a:ext cx="842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F447090-15AC-41B9-8880-C9F36AB66361}"/>
              </a:ext>
            </a:extLst>
          </p:cNvPr>
          <p:cNvCxnSpPr/>
          <p:nvPr/>
        </p:nvCxnSpPr>
        <p:spPr>
          <a:xfrm>
            <a:off x="400011" y="2322242"/>
            <a:ext cx="84429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8C25D4D-20E5-4F39-8816-9B761A6CAAFA}"/>
              </a:ext>
            </a:extLst>
          </p:cNvPr>
          <p:cNvCxnSpPr/>
          <p:nvPr/>
        </p:nvCxnSpPr>
        <p:spPr>
          <a:xfrm>
            <a:off x="466619" y="2689814"/>
            <a:ext cx="8442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738FF401-C0EC-430B-A6A2-8A14A72DF80D}"/>
              </a:ext>
            </a:extLst>
          </p:cNvPr>
          <p:cNvCxnSpPr/>
          <p:nvPr/>
        </p:nvCxnSpPr>
        <p:spPr>
          <a:xfrm>
            <a:off x="390857" y="3484790"/>
            <a:ext cx="75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735BD45-E7CF-4212-8B3E-FD11954BCBEF}"/>
              </a:ext>
            </a:extLst>
          </p:cNvPr>
          <p:cNvCxnSpPr/>
          <p:nvPr/>
        </p:nvCxnSpPr>
        <p:spPr>
          <a:xfrm>
            <a:off x="375935" y="1188565"/>
            <a:ext cx="35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1431AA7B-E1A0-44DA-8DDF-E2680C53AEFB}"/>
              </a:ext>
            </a:extLst>
          </p:cNvPr>
          <p:cNvCxnSpPr/>
          <p:nvPr/>
        </p:nvCxnSpPr>
        <p:spPr>
          <a:xfrm>
            <a:off x="388209" y="826487"/>
            <a:ext cx="241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AD93FC2-5608-4C8D-BC2C-9FA3E3D9A715}"/>
              </a:ext>
            </a:extLst>
          </p:cNvPr>
          <p:cNvCxnSpPr/>
          <p:nvPr/>
        </p:nvCxnSpPr>
        <p:spPr>
          <a:xfrm>
            <a:off x="393338" y="476520"/>
            <a:ext cx="18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Надпись 36">
                <a:extLst>
                  <a:ext uri="{FF2B5EF4-FFF2-40B4-BE49-F238E27FC236}">
                    <a16:creationId xmlns:a16="http://schemas.microsoft.com/office/drawing/2014/main" id="{B5018773-0BD5-4311-B647-6A975D535B17}"/>
                  </a:ext>
                </a:extLst>
              </p:cNvPr>
              <p:cNvSpPr txBox="1"/>
              <p:nvPr/>
            </p:nvSpPr>
            <p:spPr>
              <a:xfrm>
                <a:off x="8862620" y="5232335"/>
                <a:ext cx="477574" cy="4099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t-RU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tt-RU" i="1" kern="100"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kern="100"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tt-RU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Надпись 36">
                <a:extLst>
                  <a:ext uri="{FF2B5EF4-FFF2-40B4-BE49-F238E27FC236}">
                    <a16:creationId xmlns:a16="http://schemas.microsoft.com/office/drawing/2014/main" id="{B5018773-0BD5-4311-B647-6A975D53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20" y="5232335"/>
                <a:ext cx="477574" cy="409989"/>
              </a:xfrm>
              <a:prstGeom prst="rect">
                <a:avLst/>
              </a:prstGeom>
              <a:blipFill>
                <a:blip r:embed="rId10"/>
                <a:stretch>
                  <a:fillRect b="-441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B87C5C3-804B-4278-9409-65E48797ED2F}"/>
              </a:ext>
            </a:extLst>
          </p:cNvPr>
          <p:cNvSpPr/>
          <p:nvPr/>
        </p:nvSpPr>
        <p:spPr>
          <a:xfrm>
            <a:off x="7140859" y="2765303"/>
            <a:ext cx="88032" cy="504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31CED2-B05A-4149-99C2-0BDF482868FC}"/>
              </a:ext>
            </a:extLst>
          </p:cNvPr>
          <p:cNvSpPr txBox="1"/>
          <p:nvPr/>
        </p:nvSpPr>
        <p:spPr>
          <a:xfrm rot="16200000">
            <a:off x="6743761" y="2947066"/>
            <a:ext cx="863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Россия  43</a:t>
            </a:r>
            <a:endParaRPr lang="tt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8DA35-0C33-41BD-9F04-A7E9D8436787}"/>
                  </a:ext>
                </a:extLst>
              </p:cNvPr>
              <p:cNvSpPr txBox="1"/>
              <p:nvPr/>
            </p:nvSpPr>
            <p:spPr>
              <a:xfrm>
                <a:off x="51426" y="961888"/>
                <a:ext cx="9158748" cy="7277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400" i="1" spc="-2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spc="-20" baseline="-250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400" i="1" spc="-20" baseline="-250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/С</a:t>
                </a:r>
                <a:r>
                  <a:rPr lang="ru-RU" sz="2400" spc="-2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400" i="1" spc="-2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sz="2400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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tt-RU" sz="2400" i="1" spc="11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spc="11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sz="2400" i="1" kern="100" dirty="0" smtClean="0"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  <m:r>
                          <a:rPr lang="ru-RU" sz="2400" kern="0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2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400" b="0" i="1" spc="-2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%</m:t>
                        </m:r>
                      </m:den>
                    </m:f>
                    <m:r>
                      <a:rPr lang="ru-RU" sz="2400" i="1" kern="0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- </a:t>
                </a:r>
                <a:r>
                  <a:rPr lang="ru-RU" sz="2400" dirty="0">
                    <a:solidFill>
                      <a:srgbClr val="C00000"/>
                    </a:solidFill>
                  </a:rPr>
                  <a:t>коэффициент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ИНВЕСТИЦИОННОЙ ИНФЛЯЦИИ </a:t>
                </a:r>
                <a:endParaRPr lang="tt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8DA35-0C33-41BD-9F04-A7E9D843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" y="961888"/>
                <a:ext cx="9158748" cy="727763"/>
              </a:xfrm>
              <a:prstGeom prst="rect">
                <a:avLst/>
              </a:prstGeom>
              <a:blipFill>
                <a:blip r:embed="rId2"/>
                <a:stretch>
                  <a:fillRect r="-67" b="-168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73D95-1D0F-406A-B178-1A87EFAD29B4}"/>
                  </a:ext>
                </a:extLst>
              </p:cNvPr>
              <p:cNvSpPr txBox="1"/>
              <p:nvPr/>
            </p:nvSpPr>
            <p:spPr>
              <a:xfrm>
                <a:off x="51426" y="2496646"/>
                <a:ext cx="9042878" cy="7501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400" i="1" spc="-2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spc="-20" baseline="-250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400" i="1" spc="-20" baseline="-250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b="1" spc="-20" baseline="-250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spc="-2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sz="2400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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tt-RU" sz="2400" i="1" spc="11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spc="11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sz="2400" b="1" kern="100" dirty="0"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acc>
                        <m:r>
                          <a:rPr lang="ru-RU" sz="2400" kern="0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%</m:t>
                        </m:r>
                      </m:den>
                    </m:f>
                    <m:r>
                      <a:rPr lang="ru-RU" sz="2400" i="1" kern="0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- </a:t>
                </a:r>
                <a:r>
                  <a:rPr lang="ru-RU" sz="2400" dirty="0">
                    <a:solidFill>
                      <a:srgbClr val="C00000"/>
                    </a:solidFill>
                  </a:rPr>
                  <a:t>коэффициент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БАЗОВОЙ ИНФЛЯЦИИ </a:t>
                </a:r>
                <a:endParaRPr lang="tt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73D95-1D0F-406A-B178-1A87EFAD2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" y="2496646"/>
                <a:ext cx="9042878" cy="750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47ED2A-E1A0-4A8F-9914-925A7D458A17}"/>
                  </a:ext>
                </a:extLst>
              </p:cNvPr>
              <p:cNvSpPr txBox="1"/>
              <p:nvPr/>
            </p:nvSpPr>
            <p:spPr>
              <a:xfrm>
                <a:off x="2014728" y="1086090"/>
                <a:ext cx="612000" cy="5902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1" i="1" spc="-6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b="1" i="1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ru-RU" sz="1800" b="1" i="1" spc="-6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1" i="1" spc="-6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kern="100" dirty="0"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47ED2A-E1A0-4A8F-9914-925A7D45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28" y="1086090"/>
                <a:ext cx="612000" cy="590226"/>
              </a:xfrm>
              <a:prstGeom prst="rect">
                <a:avLst/>
              </a:prstGeom>
              <a:blipFill>
                <a:blip r:embed="rId4"/>
                <a:stretch>
                  <a:fillRect t="-7216" r="-34000" b="-2062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8B1AD0-1608-4438-8436-364166A7F000}"/>
                  </a:ext>
                </a:extLst>
              </p:cNvPr>
              <p:cNvSpPr txBox="1"/>
              <p:nvPr/>
            </p:nvSpPr>
            <p:spPr>
              <a:xfrm>
                <a:off x="2320729" y="2611726"/>
                <a:ext cx="648000" cy="5902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1" i="1" spc="-6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b="1" i="1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b="0" i="0" spc="-6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tt-RU" sz="1800" b="1" i="1" spc="-6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pc="-6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kern="100" dirty="0">
                                      <a:solidFill>
                                        <a:srgbClr val="0033CC"/>
                                      </a:solidFill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8B1AD0-1608-4438-8436-364166A7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29" y="2611726"/>
                <a:ext cx="648000" cy="590226"/>
              </a:xfrm>
              <a:prstGeom prst="rect">
                <a:avLst/>
              </a:prstGeom>
              <a:blipFill>
                <a:blip r:embed="rId5"/>
                <a:stretch>
                  <a:fillRect t="-6186" r="-33019" b="-2062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4D17328-CF1A-4048-8057-B9B7A159D995}"/>
              </a:ext>
            </a:extLst>
          </p:cNvPr>
          <p:cNvSpPr txBox="1"/>
          <p:nvPr/>
        </p:nvSpPr>
        <p:spPr>
          <a:xfrm>
            <a:off x="200454" y="278809"/>
            <a:ext cx="8743092" cy="496161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/>
              <a:t>ПАРАМЕТРЫ НЕЭФФЕКТИВНОСТИ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ДИССИПАЦИЯ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tt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2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AB365552-6199-4DE1-83A8-B2295DB3D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547861"/>
              </p:ext>
            </p:extLst>
          </p:nvPr>
        </p:nvGraphicFramePr>
        <p:xfrm>
          <a:off x="36147" y="467244"/>
          <a:ext cx="9086112" cy="310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1D5C618-F192-43E7-A99C-AC94EFA1C8B1}"/>
                  </a:ext>
                </a:extLst>
              </p:cNvPr>
              <p:cNvSpPr txBox="1"/>
              <p:nvPr/>
            </p:nvSpPr>
            <p:spPr>
              <a:xfrm>
                <a:off x="1060448" y="11102"/>
                <a:ext cx="6697412" cy="393056"/>
              </a:xfrm>
              <a:prstGeom prst="rect">
                <a:avLst/>
              </a:prstGeom>
              <a:solidFill>
                <a:srgbClr val="FFD937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dirty="0">
                    <a:solidFill>
                      <a:srgbClr val="C00000"/>
                    </a:solidFill>
                  </a:rPr>
                  <a:t>Коэффициент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инвестиционной ИНФЛЯЦИИ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b="1" i="1" spc="-7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 spc="-7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000" spc="-7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i="1" spc="-7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/С</a:t>
                </a:r>
                <a:r>
                  <a:rPr lang="en-US" sz="2000" b="1" i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en-US" sz="2000" b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tt-RU" sz="2000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Ф</a:t>
                </a:r>
                <a:r>
                  <a:rPr lang="ru-RU" sz="2000" b="1" i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</m:acc>
                  </m:oMath>
                </a14:m>
                <a:endParaRPr lang="tt-RU" sz="2000" spc="-7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1D5C618-F192-43E7-A99C-AC94EFA1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48" y="11102"/>
                <a:ext cx="6697412" cy="393056"/>
              </a:xfrm>
              <a:prstGeom prst="rect">
                <a:avLst/>
              </a:prstGeom>
              <a:blipFill>
                <a:blip r:embed="rId3"/>
                <a:stretch>
                  <a:fillRect l="-728" t="-31250" b="-34375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BB2F370A-F3C6-AA60-7990-C259FA2D7135}"/>
              </a:ext>
            </a:extLst>
          </p:cNvPr>
          <p:cNvGrpSpPr/>
          <p:nvPr/>
        </p:nvGrpSpPr>
        <p:grpSpPr>
          <a:xfrm>
            <a:off x="-122087" y="2987945"/>
            <a:ext cx="9232818" cy="4001248"/>
            <a:chOff x="-206417" y="877003"/>
            <a:chExt cx="9382979" cy="4001248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4D91AB68-E0EF-5813-4785-31CF33A8DDCB}"/>
                </a:ext>
              </a:extLst>
            </p:cNvPr>
            <p:cNvGrpSpPr/>
            <p:nvPr/>
          </p:nvGrpSpPr>
          <p:grpSpPr>
            <a:xfrm>
              <a:off x="-83654" y="877003"/>
              <a:ext cx="9120078" cy="3534821"/>
              <a:chOff x="180974" y="3141042"/>
              <a:chExt cx="6372225" cy="3534821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3" name="Диаграмма 232">
                    <a:extLst>
                      <a:ext uri="{FF2B5EF4-FFF2-40B4-BE49-F238E27FC236}">
                        <a16:creationId xmlns:a16="http://schemas.microsoft.com/office/drawing/2014/main" id="{26625DF3-1860-A6C8-4468-F7823239A159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634218338"/>
                      </p:ext>
                    </p:extLst>
                  </p:nvPr>
                </p:nvGraphicFramePr>
                <p:xfrm>
                  <a:off x="180974" y="3141042"/>
                  <a:ext cx="6372225" cy="3534821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 xmlns="">
              <p:graphicFrame>
                <p:nvGraphicFramePr>
                  <p:cNvPr id="233" name="Диаграмма 232">
                    <a:extLst>
                      <a:ext uri="{FF2B5EF4-FFF2-40B4-BE49-F238E27FC236}">
                        <a16:creationId xmlns:a16="http://schemas.microsoft.com/office/drawing/2014/main" id="{26625DF3-1860-A6C8-4468-F7823239A159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634218338"/>
                      </p:ext>
                    </p:extLst>
                  </p:nvPr>
                </p:nvGraphicFramePr>
                <p:xfrm>
                  <a:off x="180974" y="3141042"/>
                  <a:ext cx="6372225" cy="3534821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  <p:grpSp>
            <p:nvGrpSpPr>
              <p:cNvPr id="234" name="Группа 233">
                <a:extLst>
                  <a:ext uri="{FF2B5EF4-FFF2-40B4-BE49-F238E27FC236}">
                    <a16:creationId xmlns:a16="http://schemas.microsoft.com/office/drawing/2014/main" id="{8877C9AD-5504-72C5-A76C-331B2F0B60E5}"/>
                  </a:ext>
                </a:extLst>
              </p:cNvPr>
              <p:cNvGrpSpPr/>
              <p:nvPr/>
            </p:nvGrpSpPr>
            <p:grpSpPr>
              <a:xfrm>
                <a:off x="5721874" y="5378865"/>
                <a:ext cx="246221" cy="768432"/>
                <a:chOff x="5721874" y="5378865"/>
                <a:chExt cx="246221" cy="768432"/>
              </a:xfrm>
            </p:grpSpPr>
            <p:sp>
              <p:nvSpPr>
                <p:cNvPr id="235" name="Прямоугольник 234">
                  <a:extLst>
                    <a:ext uri="{FF2B5EF4-FFF2-40B4-BE49-F238E27FC236}">
                      <a16:creationId xmlns:a16="http://schemas.microsoft.com/office/drawing/2014/main" id="{D43FCCE1-5B65-4F6B-51D2-91D15BB7E4CA}"/>
                    </a:ext>
                  </a:extLst>
                </p:cNvPr>
                <p:cNvSpPr/>
                <p:nvPr/>
              </p:nvSpPr>
              <p:spPr>
                <a:xfrm>
                  <a:off x="5768524" y="5523947"/>
                  <a:ext cx="87198" cy="5467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t-RU"/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33B7950-9108-E438-7B52-0436255BBC0E}"/>
                    </a:ext>
                  </a:extLst>
                </p:cNvPr>
                <p:cNvSpPr txBox="1"/>
                <p:nvPr/>
              </p:nvSpPr>
              <p:spPr>
                <a:xfrm rot="16200000">
                  <a:off x="5460769" y="5639970"/>
                  <a:ext cx="76843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spc="-30" dirty="0">
                      <a:solidFill>
                        <a:srgbClr val="FF0000"/>
                      </a:solidFill>
                    </a:rPr>
                    <a:t>Россия  48</a:t>
                  </a:r>
                  <a:endParaRPr lang="tt-RU" sz="1000" b="1" spc="-3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48D373A-9C80-FEB0-0263-DE3D9703D032}"/>
                </a:ext>
              </a:extLst>
            </p:cNvPr>
            <p:cNvSpPr txBox="1"/>
            <p:nvPr/>
          </p:nvSpPr>
          <p:spPr>
            <a:xfrm rot="16200000">
              <a:off x="3962349" y="-335961"/>
              <a:ext cx="1686587" cy="87418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b="1" dirty="0"/>
                <a:t>  Т</a:t>
              </a:r>
              <a:r>
                <a:rPr lang="ru-RU" sz="1400" dirty="0"/>
                <a:t>айвань  1    </a:t>
              </a:r>
              <a:r>
                <a:rPr lang="ru-RU" sz="1400" b="1" dirty="0"/>
                <a:t>            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00CCFF"/>
                  </a:solidFill>
                </a:rPr>
                <a:t>Япония  2</a:t>
              </a:r>
              <a:r>
                <a:rPr lang="ru-RU" sz="1400" b="1" dirty="0"/>
                <a:t>    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C00000"/>
                  </a:solidFill>
                </a:rPr>
                <a:t>Китай  3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Италия </a:t>
              </a:r>
              <a:r>
                <a:rPr lang="ru-RU" sz="1200" b="1" dirty="0"/>
                <a:t> 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Израиль  5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Греция</a:t>
              </a:r>
              <a:r>
                <a:rPr lang="ru-RU" sz="1200" b="1" dirty="0">
                  <a:solidFill>
                    <a:srgbClr val="008000"/>
                  </a:solidFill>
                </a:rPr>
                <a:t>  6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b="1" dirty="0"/>
                <a:t>Франция  7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Испания</a:t>
              </a:r>
              <a:r>
                <a:rPr lang="ru-RU" sz="1200" b="1" dirty="0"/>
                <a:t>  </a:t>
              </a:r>
              <a:r>
                <a:rPr lang="ru-RU" sz="1200" dirty="0"/>
                <a:t>8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Швеция</a:t>
              </a:r>
              <a:r>
                <a:rPr lang="ru-RU" sz="1200" b="1" dirty="0"/>
                <a:t>  9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Португалия  </a:t>
              </a:r>
              <a:r>
                <a:rPr lang="ru-RU" sz="1200" b="1" dirty="0"/>
                <a:t>10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Малайзия  </a:t>
              </a:r>
              <a:r>
                <a:rPr lang="ru-RU" sz="1200" b="1" dirty="0"/>
                <a:t>11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b="1" dirty="0"/>
                <a:t>В</a:t>
              </a:r>
              <a:r>
                <a:rPr lang="ru-RU" sz="1200" b="1" spc="-60" dirty="0"/>
                <a:t>еликобритания</a:t>
              </a:r>
              <a:r>
                <a:rPr lang="ru-RU" sz="1200" b="1" dirty="0"/>
                <a:t> 12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Нидерланды  </a:t>
              </a:r>
              <a:r>
                <a:rPr lang="ru-RU" sz="1200" b="1" dirty="0"/>
                <a:t>13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Болгария</a:t>
              </a:r>
              <a:r>
                <a:rPr lang="ru-RU" sz="1200" b="1" dirty="0"/>
                <a:t>  14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Перу  </a:t>
              </a:r>
              <a:r>
                <a:rPr lang="ru-RU" sz="1200" b="1" dirty="0"/>
                <a:t>15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Таиланд  </a:t>
              </a:r>
              <a:r>
                <a:rPr lang="ru-RU" sz="1200" b="1" dirty="0"/>
                <a:t>16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>
                  <a:solidFill>
                    <a:srgbClr val="212121"/>
                  </a:solidFill>
                </a:rPr>
                <a:t>Чехия  </a:t>
              </a:r>
              <a:r>
                <a:rPr lang="ru-RU" sz="1200" b="1" dirty="0">
                  <a:solidFill>
                    <a:srgbClr val="212121"/>
                  </a:solidFill>
                </a:rPr>
                <a:t>17</a:t>
              </a:r>
            </a:p>
            <a:p>
              <a:pPr algn="r">
                <a:lnSpc>
                  <a:spcPct val="85000"/>
                </a:lnSpc>
              </a:pPr>
              <a:r>
                <a:rPr lang="ru-RU" sz="1400" b="1" dirty="0"/>
                <a:t>Индия  </a:t>
              </a:r>
              <a:r>
                <a:rPr lang="ru-RU" sz="1200" b="1" dirty="0"/>
                <a:t>18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Испания </a:t>
              </a:r>
              <a:r>
                <a:rPr lang="ru-RU" sz="1200" b="1" dirty="0"/>
                <a:t> 19</a:t>
              </a:r>
            </a:p>
            <a:p>
              <a:pPr algn="r">
                <a:lnSpc>
                  <a:spcPct val="85000"/>
                </a:lnSpc>
              </a:pPr>
              <a:r>
                <a:rPr lang="ru-RU" sz="1400" b="1" dirty="0">
                  <a:solidFill>
                    <a:srgbClr val="990000"/>
                  </a:solidFill>
                </a:rPr>
                <a:t>США  20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Ю. Корея  </a:t>
              </a:r>
              <a:r>
                <a:rPr lang="ru-RU" sz="1200" b="1" dirty="0"/>
                <a:t>21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spc="-100" dirty="0">
                  <a:solidFill>
                    <a:srgbClr val="0099FF"/>
                  </a:solidFill>
                </a:rPr>
                <a:t>Новые страны ЕС  22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>
                  <a:solidFill>
                    <a:srgbClr val="212121"/>
                  </a:solidFill>
                </a:rPr>
                <a:t>Бельгия  </a:t>
              </a:r>
              <a:r>
                <a:rPr lang="ru-RU" sz="1200" b="1" dirty="0">
                  <a:solidFill>
                    <a:srgbClr val="212121"/>
                  </a:solidFill>
                </a:rPr>
                <a:t>23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ОЭСР  24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spc="-60" dirty="0">
                  <a:solidFill>
                    <a:srgbClr val="212121"/>
                  </a:solidFill>
                </a:rPr>
                <a:t>Австрия  </a:t>
              </a:r>
              <a:r>
                <a:rPr lang="ru-RU" sz="1200" b="1" dirty="0">
                  <a:solidFill>
                    <a:srgbClr val="212121"/>
                  </a:solidFill>
                </a:rPr>
                <a:t>25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>
                  <a:solidFill>
                    <a:srgbClr val="212121"/>
                  </a:solidFill>
                </a:rPr>
                <a:t>Доминикана  </a:t>
              </a:r>
              <a:r>
                <a:rPr lang="ru-RU" sz="1200" b="1" dirty="0">
                  <a:solidFill>
                    <a:srgbClr val="212121"/>
                  </a:solidFill>
                </a:rPr>
                <a:t>26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Саудовская Ар  </a:t>
              </a:r>
              <a:r>
                <a:rPr lang="ru-RU" sz="1200" b="1" dirty="0"/>
                <a:t>27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Колумбия  </a:t>
              </a:r>
              <a:r>
                <a:rPr lang="ru-RU" sz="1200" b="1" dirty="0"/>
                <a:t>28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590000"/>
                  </a:solidFill>
                </a:rPr>
                <a:t>Германия  29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3399FF"/>
                  </a:solidFill>
                </a:rPr>
                <a:t> Польша  30</a:t>
              </a:r>
            </a:p>
            <a:p>
              <a:pPr algn="r">
                <a:lnSpc>
                  <a:spcPct val="77000"/>
                </a:lnSpc>
              </a:pPr>
              <a:r>
                <a:rPr lang="ru-RU" sz="1400" b="1" dirty="0">
                  <a:solidFill>
                    <a:srgbClr val="008000"/>
                  </a:solidFill>
                </a:rPr>
                <a:t>   Азербайджан</a:t>
              </a:r>
              <a:r>
                <a:rPr lang="ru-RU" sz="1400" b="1" dirty="0"/>
                <a:t> </a:t>
              </a:r>
              <a:r>
                <a:rPr lang="ru-RU" sz="1400" b="1" dirty="0">
                  <a:solidFill>
                    <a:srgbClr val="009900"/>
                  </a:solidFill>
                </a:rPr>
                <a:t>31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spc="-80" dirty="0">
                  <a:solidFill>
                    <a:srgbClr val="990000"/>
                  </a:solidFill>
                </a:rPr>
                <a:t>Старые страны ЕС  32</a:t>
              </a:r>
              <a:endParaRPr lang="ru-RU" sz="1400" b="1" spc="-80" dirty="0"/>
            </a:p>
            <a:p>
              <a:pPr algn="r">
                <a:lnSpc>
                  <a:spcPct val="77000"/>
                </a:lnSpc>
              </a:pPr>
              <a:r>
                <a:rPr lang="ru-RU" sz="1200" dirty="0"/>
                <a:t>Мексика  33</a:t>
              </a:r>
            </a:p>
            <a:p>
              <a:pPr algn="r">
                <a:lnSpc>
                  <a:spcPct val="77000"/>
                </a:lnSpc>
              </a:pPr>
              <a:r>
                <a:rPr lang="ru-RU" sz="1200" b="1" dirty="0"/>
                <a:t>Чехия 34</a:t>
              </a:r>
            </a:p>
            <a:p>
              <a:pPr algn="r">
                <a:lnSpc>
                  <a:spcPct val="77000"/>
                </a:lnSpc>
              </a:pPr>
              <a:r>
                <a:rPr lang="ru-RU" sz="1200" dirty="0"/>
                <a:t>Сербия  </a:t>
              </a:r>
              <a:r>
                <a:rPr lang="ru-RU" sz="1200" b="1" dirty="0"/>
                <a:t>35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Индонезия  36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 </a:t>
              </a:r>
              <a:r>
                <a:rPr lang="ru-RU" sz="1400" b="1" dirty="0"/>
                <a:t>МИР  37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  Румыния  </a:t>
              </a:r>
              <a:r>
                <a:rPr lang="ru-RU" sz="1200" b="1" dirty="0"/>
                <a:t>38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0066FF"/>
                  </a:solidFill>
                </a:rPr>
                <a:t>Вьетнам  39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Алжир</a:t>
              </a:r>
              <a:r>
                <a:rPr lang="ru-RU" sz="1200" b="1" dirty="0"/>
                <a:t>  40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Венгрия  </a:t>
              </a:r>
              <a:r>
                <a:rPr lang="ru-RU" sz="1200" b="1" dirty="0"/>
                <a:t>41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Шри-Ланка  </a:t>
              </a:r>
              <a:r>
                <a:rPr lang="ru-RU" sz="1200" b="1" dirty="0"/>
                <a:t>42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Канада  </a:t>
              </a:r>
              <a:r>
                <a:rPr lang="ru-RU" sz="1200" b="1" dirty="0"/>
                <a:t>43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Австралия  </a:t>
              </a:r>
              <a:r>
                <a:rPr lang="ru-RU" sz="1200" b="1" dirty="0"/>
                <a:t>44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ЮАР  </a:t>
              </a:r>
              <a:r>
                <a:rPr lang="ru-RU" sz="1200" b="1" dirty="0"/>
                <a:t>45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Казахстан  46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Бразилия  </a:t>
              </a:r>
              <a:r>
                <a:rPr lang="ru-RU" sz="1200" b="1" dirty="0"/>
                <a:t>47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РОССИЯ  48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Аргентина  49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Египет  </a:t>
              </a:r>
              <a:r>
                <a:rPr lang="ru-RU" sz="12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50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Турция  51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Белоруссия  52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Иран  53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5E8F68B8-5206-FE36-06C9-9133137CB9F2}"/>
                    </a:ext>
                  </a:extLst>
                </p:cNvPr>
                <p:cNvSpPr txBox="1"/>
                <p:nvPr/>
              </p:nvSpPr>
              <p:spPr>
                <a:xfrm>
                  <a:off x="-206417" y="893983"/>
                  <a:ext cx="664067" cy="24915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t-RU" sz="1800" b="1" i="1" kern="100" spc="-2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1" i="1" kern="100" spc="-2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</m:oMath>
                  </a14:m>
                  <a:r>
                    <a:rPr lang="en-US" sz="1800" b="1" kern="100" spc="-20" baseline="-25000" dirty="0">
                      <a:solidFill>
                        <a:schemeClr val="tx1"/>
                      </a:solidFill>
                      <a:effectLst/>
                      <a:latin typeface="Georgia" panose="02040502050405020303" pitchFamily="18" charset="0"/>
                      <a:ea typeface="Arial" panose="020B060402020202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</a:t>
                  </a:r>
                  <a:r>
                    <a:rPr lang="ru-RU" sz="1800" b="1" i="1" kern="100" spc="-20" baseline="-25000" dirty="0">
                      <a:solidFill>
                        <a:schemeClr val="tx1"/>
                      </a:solidFill>
                      <a:effectLst/>
                      <a:latin typeface="Georgia" panose="02040502050405020303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/</a:t>
                  </a:r>
                  <a:r>
                    <a:rPr lang="en-US" sz="1800" i="1" kern="100" spc="-20" baseline="-25000" dirty="0">
                      <a:solidFill>
                        <a:schemeClr val="tx1"/>
                      </a:solidFill>
                      <a:latin typeface="Georgia" panose="02040502050405020303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</a:t>
                  </a:r>
                  <a:endParaRPr lang="en-US" sz="1800" b="1" spc="-60" baseline="-25000" dirty="0">
                    <a:solidFill>
                      <a:schemeClr val="tx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ts val="600"/>
                    </a:spcBef>
                  </a:pPr>
                  <a:r>
                    <a:rPr lang="en-US" spc="-60" dirty="0"/>
                    <a:t>8</a:t>
                  </a:r>
                  <a:r>
                    <a:rPr lang="ru-RU" spc="-60" dirty="0"/>
                    <a:t>,0</a:t>
                  </a:r>
                </a:p>
                <a:p>
                  <a:pPr algn="r">
                    <a:spcBef>
                      <a:spcPts val="1200"/>
                    </a:spcBef>
                  </a:pPr>
                  <a:r>
                    <a:rPr lang="en-US" spc="-60" dirty="0"/>
                    <a:t>6</a:t>
                  </a:r>
                  <a:r>
                    <a:rPr lang="ru-RU" spc="-60" dirty="0"/>
                    <a:t>,0</a:t>
                  </a:r>
                </a:p>
                <a:p>
                  <a:pPr algn="r">
                    <a:spcBef>
                      <a:spcPts val="1200"/>
                    </a:spcBef>
                  </a:pPr>
                  <a:r>
                    <a:rPr lang="en-US" spc="-60" dirty="0"/>
                    <a:t>4</a:t>
                  </a:r>
                  <a:r>
                    <a:rPr lang="ru-RU" spc="-60" dirty="0"/>
                    <a:t>,0</a:t>
                  </a:r>
                </a:p>
                <a:p>
                  <a:pPr algn="r">
                    <a:spcBef>
                      <a:spcPts val="1200"/>
                    </a:spcBef>
                  </a:pPr>
                  <a:r>
                    <a:rPr lang="en-US" spc="-60" dirty="0"/>
                    <a:t>2</a:t>
                  </a:r>
                  <a:r>
                    <a:rPr lang="ru-RU" spc="-60" dirty="0"/>
                    <a:t>,0</a:t>
                  </a:r>
                </a:p>
                <a:p>
                  <a:pPr algn="r">
                    <a:spcBef>
                      <a:spcPts val="1500"/>
                    </a:spcBef>
                  </a:pPr>
                  <a:r>
                    <a:rPr lang="ru-RU" dirty="0"/>
                    <a:t>0</a:t>
                  </a:r>
                </a:p>
              </p:txBody>
            </p:sp>
          </mc:Choice>
          <mc:Fallback xmlns="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5E8F68B8-5206-FE36-06C9-9133137CB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6417" y="893983"/>
                  <a:ext cx="664067" cy="2491580"/>
                </a:xfrm>
                <a:prstGeom prst="rect">
                  <a:avLst/>
                </a:prstGeom>
                <a:blipFill>
                  <a:blip r:embed="rId7"/>
                  <a:stretch>
                    <a:fillRect r="-7477" b="-2934"/>
                  </a:stretch>
                </a:blipFill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Прямая соединительная линия 231">
              <a:extLst>
                <a:ext uri="{FF2B5EF4-FFF2-40B4-BE49-F238E27FC236}">
                  <a16:creationId xmlns:a16="http://schemas.microsoft.com/office/drawing/2014/main" id="{6EFEF2A9-074F-49EA-4216-816FDF360DD0}"/>
                </a:ext>
              </a:extLst>
            </p:cNvPr>
            <p:cNvCxnSpPr/>
            <p:nvPr/>
          </p:nvCxnSpPr>
          <p:spPr>
            <a:xfrm>
              <a:off x="384840" y="2751826"/>
              <a:ext cx="86515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Прямоугольник 258">
            <a:extLst>
              <a:ext uri="{FF2B5EF4-FFF2-40B4-BE49-F238E27FC236}">
                <a16:creationId xmlns:a16="http://schemas.microsoft.com/office/drawing/2014/main" id="{6F77D833-3EA7-F5CB-3F11-FF3EF6AA0D66}"/>
              </a:ext>
            </a:extLst>
          </p:cNvPr>
          <p:cNvSpPr/>
          <p:nvPr/>
        </p:nvSpPr>
        <p:spPr>
          <a:xfrm>
            <a:off x="4366422" y="506351"/>
            <a:ext cx="1958180" cy="39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0558414-77D4-0CA1-FC0C-082B84FC4619}"/>
              </a:ext>
            </a:extLst>
          </p:cNvPr>
          <p:cNvSpPr txBox="1"/>
          <p:nvPr/>
        </p:nvSpPr>
        <p:spPr>
          <a:xfrm>
            <a:off x="2396972" y="3571379"/>
            <a:ext cx="13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2009 - 2023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394DBA1-CABD-F6D7-7185-BC21D29510AE}"/>
              </a:ext>
            </a:extLst>
          </p:cNvPr>
          <p:cNvCxnSpPr>
            <a:cxnSpLocks/>
          </p:cNvCxnSpPr>
          <p:nvPr/>
        </p:nvCxnSpPr>
        <p:spPr>
          <a:xfrm flipV="1">
            <a:off x="8685984" y="4084381"/>
            <a:ext cx="860" cy="1260000"/>
          </a:xfrm>
          <a:prstGeom prst="line">
            <a:avLst/>
          </a:prstGeom>
          <a:ln w="66675">
            <a:solidFill>
              <a:srgbClr val="00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0DEE4BF-9681-DAFC-85A0-1F5C0A7626A3}"/>
              </a:ext>
            </a:extLst>
          </p:cNvPr>
          <p:cNvCxnSpPr/>
          <p:nvPr/>
        </p:nvCxnSpPr>
        <p:spPr>
          <a:xfrm>
            <a:off x="8060799" y="4885795"/>
            <a:ext cx="0" cy="43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3E49E8-0BFB-B39A-1220-5E97EA5D19E9}"/>
              </a:ext>
            </a:extLst>
          </p:cNvPr>
          <p:cNvCxnSpPr>
            <a:cxnSpLocks/>
          </p:cNvCxnSpPr>
          <p:nvPr/>
        </p:nvCxnSpPr>
        <p:spPr>
          <a:xfrm flipV="1">
            <a:off x="8946971" y="801749"/>
            <a:ext cx="860" cy="1152000"/>
          </a:xfrm>
          <a:prstGeom prst="line">
            <a:avLst/>
          </a:prstGeom>
          <a:ln w="66675">
            <a:solidFill>
              <a:srgbClr val="00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EE962A8-12F3-F6E0-A138-6BBF34651C2B}"/>
              </a:ext>
            </a:extLst>
          </p:cNvPr>
          <p:cNvCxnSpPr/>
          <p:nvPr/>
        </p:nvCxnSpPr>
        <p:spPr>
          <a:xfrm>
            <a:off x="465903" y="5323443"/>
            <a:ext cx="8604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81CBB-59FC-4878-96B0-3C326E941BFA}"/>
              </a:ext>
            </a:extLst>
          </p:cNvPr>
          <p:cNvSpPr/>
          <p:nvPr/>
        </p:nvSpPr>
        <p:spPr>
          <a:xfrm>
            <a:off x="-1042112" y="2483362"/>
            <a:ext cx="295158" cy="240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9B8F4F9-5864-4315-8068-92C9CD0B9B57}"/>
              </a:ext>
            </a:extLst>
          </p:cNvPr>
          <p:cNvCxnSpPr/>
          <p:nvPr/>
        </p:nvCxnSpPr>
        <p:spPr>
          <a:xfrm>
            <a:off x="509413" y="3512480"/>
            <a:ext cx="8457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DB4475A-581A-4E57-83D0-0D271C671978}"/>
              </a:ext>
            </a:extLst>
          </p:cNvPr>
          <p:cNvSpPr/>
          <p:nvPr/>
        </p:nvSpPr>
        <p:spPr>
          <a:xfrm>
            <a:off x="4425176" y="474835"/>
            <a:ext cx="1910820" cy="40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08E387C8-4FF3-4650-A8E8-95FAF6E66D2A}"/>
              </a:ext>
            </a:extLst>
          </p:cNvPr>
          <p:cNvCxnSpPr/>
          <p:nvPr/>
        </p:nvCxnSpPr>
        <p:spPr>
          <a:xfrm>
            <a:off x="493728" y="622148"/>
            <a:ext cx="8457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FD794A1E-5260-475C-95C9-7AEF69B64865}"/>
              </a:ext>
            </a:extLst>
          </p:cNvPr>
          <p:cNvGrpSpPr/>
          <p:nvPr/>
        </p:nvGrpSpPr>
        <p:grpSpPr>
          <a:xfrm>
            <a:off x="532388" y="532738"/>
            <a:ext cx="8589871" cy="3079494"/>
            <a:chOff x="530977" y="767521"/>
            <a:chExt cx="8568000" cy="3079494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2E658F0D-949D-4C6B-BF49-2B6CCDE05167}"/>
                </a:ext>
              </a:extLst>
            </p:cNvPr>
            <p:cNvGrpSpPr/>
            <p:nvPr/>
          </p:nvGrpSpPr>
          <p:grpSpPr>
            <a:xfrm>
              <a:off x="569394" y="1562238"/>
              <a:ext cx="144000" cy="660909"/>
              <a:chOff x="564603" y="2203539"/>
              <a:chExt cx="144000" cy="660909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7A17F13-DE12-4065-9168-B505B8B11988}"/>
                  </a:ext>
                </a:extLst>
              </p:cNvPr>
              <p:cNvSpPr txBox="1"/>
              <p:nvPr/>
            </p:nvSpPr>
            <p:spPr>
              <a:xfrm rot="16200000">
                <a:off x="306148" y="2461994"/>
                <a:ext cx="660909" cy="14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  <a:tabLst>
                    <a:tab pos="179388" algn="l"/>
                  </a:tabLst>
                </a:pP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r>
                  <a:rPr lang="ru-RU" sz="1200" b="1" dirty="0">
                    <a:sym typeface="Symbol" panose="05050102010706020507" pitchFamily="18" charset="2"/>
                  </a:rPr>
                  <a:t> 0,26</a:t>
                </a:r>
                <a:endParaRPr lang="ru-RU" sz="1200" b="1" dirty="0"/>
              </a:p>
            </p:txBody>
          </p:sp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15E98417-FE8C-45BF-92C0-F91BC474E2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7257" y="2679561"/>
                <a:ext cx="1" cy="5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7049BA0-451E-437B-82DB-7393C8474654}"/>
                </a:ext>
              </a:extLst>
            </p:cNvPr>
            <p:cNvSpPr txBox="1"/>
            <p:nvPr/>
          </p:nvSpPr>
          <p:spPr>
            <a:xfrm>
              <a:off x="746957" y="2243797"/>
              <a:ext cx="10966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tt-RU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18AE39A-8771-4662-9402-89837069D654}"/>
                </a:ext>
              </a:extLst>
            </p:cNvPr>
            <p:cNvSpPr txBox="1"/>
            <p:nvPr/>
          </p:nvSpPr>
          <p:spPr>
            <a:xfrm>
              <a:off x="3780842" y="767521"/>
              <a:ext cx="136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1996 - 2008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BA051-5F6F-4D0A-B1F6-A91A95DB329C}"/>
                </a:ext>
              </a:extLst>
            </p:cNvPr>
            <p:cNvSpPr txBox="1"/>
            <p:nvPr/>
          </p:nvSpPr>
          <p:spPr>
            <a:xfrm rot="16200000">
              <a:off x="3950977" y="-1300985"/>
              <a:ext cx="1728000" cy="856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/>
                <a:t>                  </a:t>
              </a:r>
              <a:r>
                <a:rPr lang="ru-RU" sz="1400" b="1" dirty="0">
                  <a:solidFill>
                    <a:srgbClr val="00CCFF"/>
                  </a:solidFill>
                </a:rPr>
                <a:t>Япония  1</a:t>
              </a:r>
              <a:r>
                <a:rPr lang="ru-RU" sz="1400" b="1" dirty="0"/>
                <a:t>    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  Тайвань  2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C00000"/>
                  </a:solidFill>
                </a:rPr>
                <a:t>Китай  3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Швеция </a:t>
              </a:r>
              <a:r>
                <a:rPr lang="ru-RU" sz="1200" b="1" dirty="0"/>
                <a:t> 4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008000"/>
                  </a:solidFill>
                </a:rPr>
                <a:t>Азербайджан  5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7F3F00"/>
                  </a:solidFill>
                </a:rPr>
                <a:t>Германия  6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Канада  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Чили</a:t>
              </a:r>
              <a:r>
                <a:rPr lang="ru-RU" sz="1200" b="1" dirty="0"/>
                <a:t>  8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Ю. Корея  </a:t>
              </a:r>
              <a:r>
                <a:rPr lang="ru-RU" sz="1200" b="1" dirty="0"/>
                <a:t>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Австралия</a:t>
              </a:r>
              <a:r>
                <a:rPr lang="ru-RU" sz="1200" b="1" dirty="0"/>
                <a:t>  10</a:t>
              </a:r>
            </a:p>
            <a:p>
              <a:pPr algn="r">
                <a:lnSpc>
                  <a:spcPct val="80000"/>
                </a:lnSpc>
                <a:spcAft>
                  <a:spcPts val="100"/>
                </a:spcAft>
              </a:pPr>
              <a:r>
                <a:rPr lang="ru-RU" sz="1200" b="1" dirty="0"/>
                <a:t>Франция  11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Бельгия  </a:t>
              </a:r>
              <a:r>
                <a:rPr lang="ru-RU" sz="1200" b="1" dirty="0"/>
                <a:t>12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Греция</a:t>
              </a:r>
              <a:r>
                <a:rPr lang="ru-RU" sz="1200" b="1" dirty="0"/>
                <a:t>  13</a:t>
              </a:r>
            </a:p>
            <a:p>
              <a:pPr algn="r">
                <a:lnSpc>
                  <a:spcPct val="80000"/>
                </a:lnSpc>
                <a:spcAft>
                  <a:spcPts val="100"/>
                </a:spcAft>
              </a:pPr>
              <a:r>
                <a:rPr lang="ru-RU" sz="1200" dirty="0"/>
                <a:t>Таиланд</a:t>
              </a:r>
              <a:r>
                <a:rPr lang="ru-RU" sz="1200" b="1" dirty="0"/>
                <a:t>  14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Аргентина  15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990000"/>
                  </a:solidFill>
                </a:rPr>
                <a:t>США  16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Индия  </a:t>
              </a:r>
              <a:r>
                <a:rPr lang="ru-RU" sz="1200" b="1" dirty="0"/>
                <a:t>17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Саудовская Ар  </a:t>
              </a:r>
              <a:r>
                <a:rPr lang="ru-RU" sz="1200" b="1" dirty="0"/>
                <a:t>18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Испания </a:t>
              </a:r>
              <a:r>
                <a:rPr lang="ru-RU" sz="1200" b="1" dirty="0"/>
                <a:t> 19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Чехия  20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Перу</a:t>
              </a:r>
              <a:r>
                <a:rPr lang="ru-RU" sz="1200" b="1" dirty="0"/>
                <a:t>  21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В</a:t>
              </a:r>
              <a:r>
                <a:rPr lang="ru-RU" sz="1200" b="1" spc="-60" dirty="0"/>
                <a:t>еликобритания</a:t>
              </a:r>
              <a:r>
                <a:rPr lang="ru-RU" sz="1200" b="1" dirty="0"/>
                <a:t>  22</a:t>
              </a:r>
            </a:p>
            <a:p>
              <a:pPr algn="r">
                <a:lnSpc>
                  <a:spcPct val="85000"/>
                </a:lnSpc>
                <a:spcBef>
                  <a:spcPts val="200"/>
                </a:spcBef>
              </a:pPr>
              <a:r>
                <a:rPr lang="ru-RU" sz="1400" b="1" dirty="0">
                  <a:solidFill>
                    <a:srgbClr val="3399FF"/>
                  </a:solidFill>
                </a:rPr>
                <a:t>Польша  23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Австрия </a:t>
              </a:r>
              <a:r>
                <a:rPr lang="ru-RU" sz="1200" b="1" dirty="0"/>
                <a:t> 24</a:t>
              </a:r>
            </a:p>
            <a:p>
              <a:pPr algn="r">
                <a:lnSpc>
                  <a:spcPct val="82000"/>
                </a:lnSpc>
              </a:pPr>
              <a:r>
                <a:rPr lang="ru-RU" sz="1400" b="1" spc="-80" dirty="0">
                  <a:solidFill>
                    <a:srgbClr val="0099FF"/>
                  </a:solidFill>
                </a:rPr>
                <a:t>Новые страны ЕС 25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>
                  <a:solidFill>
                    <a:srgbClr val="212121"/>
                  </a:solidFill>
                </a:rPr>
                <a:t>Малайзия</a:t>
              </a:r>
              <a:r>
                <a:rPr lang="ru-RU" sz="1200" b="1" dirty="0">
                  <a:solidFill>
                    <a:srgbClr val="212121"/>
                  </a:solidFill>
                </a:rPr>
                <a:t>  26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Доминикана</a:t>
              </a:r>
              <a:r>
                <a:rPr lang="ru-RU" sz="1200" b="1" dirty="0"/>
                <a:t>  27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ОАЭ </a:t>
              </a:r>
              <a:r>
                <a:rPr lang="ru-RU" sz="1200" b="1" dirty="0"/>
                <a:t> 28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0066FF"/>
                  </a:solidFill>
                </a:rPr>
                <a:t>Вьетнам  29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Италия</a:t>
              </a:r>
              <a:r>
                <a:rPr lang="ru-RU" sz="1200" b="1" dirty="0"/>
                <a:t>  30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ОЭСР  31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spc="-80" dirty="0">
                  <a:solidFill>
                    <a:srgbClr val="990000"/>
                  </a:solidFill>
                </a:rPr>
                <a:t>Старые страны ЕС </a:t>
              </a:r>
              <a:r>
                <a:rPr lang="ru-RU" sz="1400" b="1" spc="-80" dirty="0">
                  <a:solidFill>
                    <a:srgbClr val="924900"/>
                  </a:solidFill>
                </a:rPr>
                <a:t>32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Нидерланды</a:t>
              </a:r>
              <a:r>
                <a:rPr lang="ru-RU" sz="1200" b="1" dirty="0"/>
                <a:t>  33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Португалия </a:t>
              </a:r>
              <a:r>
                <a:rPr lang="ru-RU" sz="1200" b="1" dirty="0"/>
                <a:t> 34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Шри-Ланка </a:t>
              </a:r>
              <a:r>
                <a:rPr lang="ru-RU" sz="1200" b="1" dirty="0"/>
                <a:t> 35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Египет</a:t>
              </a:r>
              <a:r>
                <a:rPr lang="ru-RU" sz="1200" b="1" dirty="0"/>
                <a:t>  36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Израиль  37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b="1" dirty="0"/>
                <a:t>МИР  38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Мексика </a:t>
              </a:r>
              <a:r>
                <a:rPr lang="ru-RU" sz="1200" b="1" dirty="0"/>
                <a:t> 39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Колумбия</a:t>
              </a:r>
              <a:r>
                <a:rPr lang="ru-RU" sz="1200" b="1" dirty="0"/>
                <a:t>  40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Болгария</a:t>
              </a:r>
              <a:r>
                <a:rPr lang="ru-RU" sz="1200" b="1" dirty="0"/>
                <a:t>  41</a:t>
              </a:r>
            </a:p>
            <a:p>
              <a:pPr algn="r">
                <a:lnSpc>
                  <a:spcPct val="85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Казахстан  42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Румыния</a:t>
              </a:r>
              <a:r>
                <a:rPr lang="ru-RU" sz="1200" b="1" dirty="0"/>
                <a:t>  43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ЮАР </a:t>
              </a:r>
              <a:r>
                <a:rPr lang="ru-RU" sz="1200" b="1" dirty="0"/>
                <a:t> 44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Алжир</a:t>
              </a:r>
              <a:r>
                <a:rPr lang="ru-RU" sz="1200" b="1" dirty="0"/>
                <a:t>  45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/>
                <a:t>Венгрия</a:t>
              </a:r>
              <a:r>
                <a:rPr lang="ru-RU" sz="1200" b="1" dirty="0"/>
                <a:t>  46</a:t>
              </a:r>
            </a:p>
            <a:p>
              <a:pPr algn="r">
                <a:lnSpc>
                  <a:spcPct val="83000"/>
                </a:lnSpc>
                <a:spcAft>
                  <a:spcPts val="600"/>
                </a:spcAft>
              </a:pPr>
              <a:r>
                <a:rPr lang="ru-RU" sz="1200" dirty="0"/>
                <a:t>Индонезия</a:t>
              </a:r>
              <a:r>
                <a:rPr lang="ru-RU" sz="1200" b="1" dirty="0"/>
                <a:t>  47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РОССИЯ  48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Иран  49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Сербия</a:t>
              </a:r>
              <a:r>
                <a:rPr lang="ru-RU" sz="12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  50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Бразилия</a:t>
              </a:r>
              <a:r>
                <a:rPr lang="ru-RU" sz="12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  51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Турция  52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spc="-4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Белоруссия </a:t>
              </a:r>
              <a:r>
                <a:rPr lang="ru-RU" sz="1400" b="1" spc="-70" dirty="0">
                  <a:solidFill>
                    <a:schemeClr val="bg1"/>
                  </a:solidFill>
                  <a:highlight>
                    <a:srgbClr val="000080"/>
                  </a:highlight>
                </a:rPr>
                <a:t> 53</a:t>
              </a:r>
            </a:p>
          </p:txBody>
        </p: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A3D1BAEE-8660-4722-AA71-8536BDBB9015}"/>
                </a:ext>
              </a:extLst>
            </p:cNvPr>
            <p:cNvCxnSpPr/>
            <p:nvPr/>
          </p:nvCxnSpPr>
          <p:spPr>
            <a:xfrm>
              <a:off x="653338" y="2161606"/>
              <a:ext cx="0" cy="108000"/>
            </a:xfrm>
            <a:prstGeom prst="line">
              <a:avLst/>
            </a:prstGeom>
            <a:ln w="57150">
              <a:solidFill>
                <a:srgbClr val="00E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570FFE52-28E3-4B66-9685-5228D8605415}"/>
                </a:ext>
              </a:extLst>
            </p:cNvPr>
            <p:cNvCxnSpPr/>
            <p:nvPr/>
          </p:nvCxnSpPr>
          <p:spPr>
            <a:xfrm>
              <a:off x="952038" y="2085764"/>
              <a:ext cx="0" cy="720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4E7D368-393D-4E82-AAE1-A15588E2D205}"/>
              </a:ext>
            </a:extLst>
          </p:cNvPr>
          <p:cNvCxnSpPr/>
          <p:nvPr/>
        </p:nvCxnSpPr>
        <p:spPr>
          <a:xfrm>
            <a:off x="8042622" y="1502773"/>
            <a:ext cx="0" cy="39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D2818A7-DF72-41B0-BB63-201B515A51B5}"/>
              </a:ext>
            </a:extLst>
          </p:cNvPr>
          <p:cNvCxnSpPr/>
          <p:nvPr/>
        </p:nvCxnSpPr>
        <p:spPr>
          <a:xfrm>
            <a:off x="3037866" y="1839044"/>
            <a:ext cx="0" cy="72000"/>
          </a:xfrm>
          <a:prstGeom prst="line">
            <a:avLst/>
          </a:prstGeom>
          <a:ln w="57150">
            <a:solidFill>
              <a:srgbClr val="924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10C3D57D-0C7B-46DF-A424-6AC940A1599F}"/>
              </a:ext>
            </a:extLst>
          </p:cNvPr>
          <p:cNvCxnSpPr>
            <a:cxnSpLocks/>
          </p:cNvCxnSpPr>
          <p:nvPr/>
        </p:nvCxnSpPr>
        <p:spPr>
          <a:xfrm flipV="1">
            <a:off x="7118152" y="1649391"/>
            <a:ext cx="860" cy="252000"/>
          </a:xfrm>
          <a:prstGeom prst="line">
            <a:avLst/>
          </a:prstGeom>
          <a:ln w="66675">
            <a:solidFill>
              <a:srgbClr val="00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77E73BD3-67F8-4379-A42A-3958D3331300}"/>
              </a:ext>
            </a:extLst>
          </p:cNvPr>
          <p:cNvCxnSpPr/>
          <p:nvPr/>
        </p:nvCxnSpPr>
        <p:spPr>
          <a:xfrm>
            <a:off x="8197264" y="1483393"/>
            <a:ext cx="0" cy="39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6A77EFCB-6A36-4F19-9E12-C1084FDD764C}"/>
              </a:ext>
            </a:extLst>
          </p:cNvPr>
          <p:cNvCxnSpPr/>
          <p:nvPr/>
        </p:nvCxnSpPr>
        <p:spPr>
          <a:xfrm>
            <a:off x="5545702" y="1741842"/>
            <a:ext cx="0" cy="144000"/>
          </a:xfrm>
          <a:prstGeom prst="line">
            <a:avLst/>
          </a:prstGeom>
          <a:ln w="38100">
            <a:solidFill>
              <a:srgbClr val="9A4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A54886A0-E19A-47EA-BF1F-4C3C2A055881}"/>
              </a:ext>
            </a:extLst>
          </p:cNvPr>
          <p:cNvCxnSpPr/>
          <p:nvPr/>
        </p:nvCxnSpPr>
        <p:spPr>
          <a:xfrm>
            <a:off x="4438317" y="1785477"/>
            <a:ext cx="0" cy="108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04B0F6E2-0F94-48A1-A2CE-4FE674558B85}"/>
              </a:ext>
            </a:extLst>
          </p:cNvPr>
          <p:cNvCxnSpPr/>
          <p:nvPr/>
        </p:nvCxnSpPr>
        <p:spPr>
          <a:xfrm>
            <a:off x="971123" y="5259077"/>
            <a:ext cx="0" cy="61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61743DE5-6EA6-4587-8C36-AA16473BFB79}"/>
              </a:ext>
            </a:extLst>
          </p:cNvPr>
          <p:cNvCxnSpPr/>
          <p:nvPr/>
        </p:nvCxnSpPr>
        <p:spPr>
          <a:xfrm>
            <a:off x="3974216" y="5158648"/>
            <a:ext cx="0" cy="144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34F5D2E-2B7E-49E7-95DF-323D432B6A90}"/>
              </a:ext>
            </a:extLst>
          </p:cNvPr>
          <p:cNvCxnSpPr>
            <a:cxnSpLocks/>
          </p:cNvCxnSpPr>
          <p:nvPr/>
        </p:nvCxnSpPr>
        <p:spPr>
          <a:xfrm flipV="1">
            <a:off x="5388651" y="5092322"/>
            <a:ext cx="860" cy="216000"/>
          </a:xfrm>
          <a:prstGeom prst="line">
            <a:avLst/>
          </a:prstGeom>
          <a:ln w="66675">
            <a:solidFill>
              <a:srgbClr val="00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424EC87A-A709-4F68-99FC-0F806290CE51}"/>
              </a:ext>
            </a:extLst>
          </p:cNvPr>
          <p:cNvCxnSpPr/>
          <p:nvPr/>
        </p:nvCxnSpPr>
        <p:spPr>
          <a:xfrm>
            <a:off x="5577182" y="5096484"/>
            <a:ext cx="0" cy="216000"/>
          </a:xfrm>
          <a:prstGeom prst="line">
            <a:avLst/>
          </a:prstGeom>
          <a:ln w="57150">
            <a:solidFill>
              <a:srgbClr val="9A4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7BFD89C7-894A-4599-9234-102286C119EB}"/>
              </a:ext>
            </a:extLst>
          </p:cNvPr>
          <p:cNvCxnSpPr/>
          <p:nvPr/>
        </p:nvCxnSpPr>
        <p:spPr>
          <a:xfrm>
            <a:off x="6660631" y="5058833"/>
            <a:ext cx="0" cy="252000"/>
          </a:xfrm>
          <a:prstGeom prst="line">
            <a:avLst/>
          </a:prstGeom>
          <a:ln w="57150">
            <a:solidFill>
              <a:srgbClr val="018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A36832AF-6A13-4ECD-BD11-920FE71E7355}"/>
              </a:ext>
            </a:extLst>
          </p:cNvPr>
          <p:cNvCxnSpPr>
            <a:cxnSpLocks/>
          </p:cNvCxnSpPr>
          <p:nvPr/>
        </p:nvCxnSpPr>
        <p:spPr>
          <a:xfrm flipV="1">
            <a:off x="7757859" y="4896595"/>
            <a:ext cx="860" cy="410400"/>
          </a:xfrm>
          <a:prstGeom prst="line">
            <a:avLst/>
          </a:prstGeom>
          <a:ln w="66675">
            <a:solidFill>
              <a:srgbClr val="00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68AA1763-0D55-4E46-ADC9-2763DD2263F6}"/>
              </a:ext>
            </a:extLst>
          </p:cNvPr>
          <p:cNvCxnSpPr/>
          <p:nvPr/>
        </p:nvCxnSpPr>
        <p:spPr>
          <a:xfrm>
            <a:off x="803890" y="5248277"/>
            <a:ext cx="0" cy="61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415732EB-4C77-466B-810C-61FCCB1C1B34}"/>
              </a:ext>
            </a:extLst>
          </p:cNvPr>
          <p:cNvCxnSpPr/>
          <p:nvPr/>
        </p:nvCxnSpPr>
        <p:spPr>
          <a:xfrm>
            <a:off x="1473530" y="1857477"/>
            <a:ext cx="0" cy="36000"/>
          </a:xfrm>
          <a:prstGeom prst="line">
            <a:avLst/>
          </a:prstGeom>
          <a:ln w="57150">
            <a:solidFill>
              <a:srgbClr val="7F3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842D00B-C971-4F81-BD1B-8E5CFBBB6D7E}"/>
              </a:ext>
            </a:extLst>
          </p:cNvPr>
          <p:cNvCxnSpPr>
            <a:cxnSpLocks/>
          </p:cNvCxnSpPr>
          <p:nvPr/>
        </p:nvCxnSpPr>
        <p:spPr>
          <a:xfrm flipV="1">
            <a:off x="553734" y="3111194"/>
            <a:ext cx="0" cy="324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62729-C76C-4E77-BC03-4557BF88FA1C}"/>
              </a:ext>
            </a:extLst>
          </p:cNvPr>
          <p:cNvSpPr/>
          <p:nvPr/>
        </p:nvSpPr>
        <p:spPr>
          <a:xfrm>
            <a:off x="8884231" y="3594386"/>
            <a:ext cx="7740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A0B3336-65A8-4A62-A2E3-4955DCF0B74A}"/>
              </a:ext>
            </a:extLst>
          </p:cNvPr>
          <p:cNvCxnSpPr>
            <a:cxnSpLocks/>
          </p:cNvCxnSpPr>
          <p:nvPr/>
        </p:nvCxnSpPr>
        <p:spPr>
          <a:xfrm>
            <a:off x="8857232" y="3512480"/>
            <a:ext cx="0" cy="18232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E6737C-3BC8-4859-925E-2902CFC69164}"/>
              </a:ext>
            </a:extLst>
          </p:cNvPr>
          <p:cNvSpPr/>
          <p:nvPr/>
        </p:nvSpPr>
        <p:spPr>
          <a:xfrm>
            <a:off x="583274" y="1520308"/>
            <a:ext cx="1008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43E78D-692A-4796-8C7B-B95931AF6708}"/>
                  </a:ext>
                </a:extLst>
              </p:cNvPr>
              <p:cNvSpPr txBox="1"/>
              <p:nvPr/>
            </p:nvSpPr>
            <p:spPr>
              <a:xfrm>
                <a:off x="6281706" y="1039388"/>
                <a:ext cx="1925695" cy="407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b="1" i="1" kern="100" spc="-2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 kern="100" spc="-2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000" b="1" kern="100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b="1" i="1" kern="100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i="1" kern="100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2000" kern="100" spc="-2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Россия</a:t>
                </a:r>
                <a:r>
                  <a:rPr lang="ru-RU" sz="2000" b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2000" b="1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2,0 </a:t>
                </a:r>
                <a:endParaRPr lang="tt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43E78D-692A-4796-8C7B-B95931AF6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06" y="1039388"/>
                <a:ext cx="1925695" cy="407227"/>
              </a:xfrm>
              <a:prstGeom prst="rect">
                <a:avLst/>
              </a:prstGeom>
              <a:blipFill>
                <a:blip r:embed="rId8"/>
                <a:stretch>
                  <a:fillRect l="-3165" t="-7576" r="-633" b="-2727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C9065B-4D6D-44E6-855A-6DEC346A573A}"/>
              </a:ext>
            </a:extLst>
          </p:cNvPr>
          <p:cNvSpPr/>
          <p:nvPr/>
        </p:nvSpPr>
        <p:spPr>
          <a:xfrm>
            <a:off x="501698" y="460705"/>
            <a:ext cx="151242" cy="1919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C4B8D5C4-7D61-47E9-A95C-57438C3AF140}"/>
              </a:ext>
            </a:extLst>
          </p:cNvPr>
          <p:cNvCxnSpPr>
            <a:cxnSpLocks/>
          </p:cNvCxnSpPr>
          <p:nvPr/>
        </p:nvCxnSpPr>
        <p:spPr>
          <a:xfrm>
            <a:off x="8040958" y="2851237"/>
            <a:ext cx="19841" cy="19849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3FCF8952-A860-4E78-98FF-72C641011949}"/>
              </a:ext>
            </a:extLst>
          </p:cNvPr>
          <p:cNvCxnSpPr>
            <a:cxnSpLocks/>
          </p:cNvCxnSpPr>
          <p:nvPr/>
        </p:nvCxnSpPr>
        <p:spPr>
          <a:xfrm flipV="1">
            <a:off x="583274" y="-342269"/>
            <a:ext cx="0" cy="25869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0D183AC-C8BC-4D71-B570-344FC8732643}"/>
              </a:ext>
            </a:extLst>
          </p:cNvPr>
          <p:cNvCxnSpPr/>
          <p:nvPr/>
        </p:nvCxnSpPr>
        <p:spPr>
          <a:xfrm flipV="1">
            <a:off x="532388" y="1911044"/>
            <a:ext cx="8517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562AF14-4F6D-4B40-933B-C3B5FC280A4B}"/>
                  </a:ext>
                </a:extLst>
              </p:cNvPr>
              <p:cNvSpPr txBox="1"/>
              <p:nvPr/>
            </p:nvSpPr>
            <p:spPr>
              <a:xfrm>
                <a:off x="-118517" y="-31303"/>
                <a:ext cx="684000" cy="26377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t-RU" b="1" i="1" kern="100" spc="-2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 kern="100" spc="-2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m:rPr>
                          <m:nor/>
                        </m:rPr>
                        <a:rPr lang="en-US" b="1" kern="100" spc="-20" baseline="-25000" dirty="0"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</m:t>
                      </m:r>
                      <m:r>
                        <m:rPr>
                          <m:nor/>
                        </m:rPr>
                        <a:rPr lang="ru-RU" b="1" i="1" kern="100" spc="-20" baseline="-25000" dirty="0"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i="1" kern="100" spc="-20" baseline="-25000" dirty="0"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b="1" spc="-60" baseline="-25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endParaRPr lang="en-US" sz="1800" b="1" spc="-60" baseline="-25000" dirty="0">
                  <a:solidFill>
                    <a:schemeClr val="tx1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pc="-60" dirty="0"/>
                  <a:t>6</a:t>
                </a:r>
                <a:r>
                  <a:rPr lang="ru-RU" spc="-60" dirty="0"/>
                  <a:t>,</a:t>
                </a:r>
                <a:r>
                  <a:rPr lang="en-US" spc="-60" dirty="0"/>
                  <a:t>0</a:t>
                </a:r>
                <a:endParaRPr lang="ru-RU" spc="-60" dirty="0"/>
              </a:p>
              <a:p>
                <a:pPr algn="r">
                  <a:spcBef>
                    <a:spcPts val="1200"/>
                  </a:spcBef>
                </a:pPr>
                <a:r>
                  <a:rPr lang="en-US" spc="-60" dirty="0"/>
                  <a:t>4</a:t>
                </a:r>
                <a:r>
                  <a:rPr lang="ru-RU" spc="-60" dirty="0"/>
                  <a:t>,0</a:t>
                </a:r>
                <a:r>
                  <a:rPr lang="en-US" spc="-60" dirty="0"/>
                  <a:t>    </a:t>
                </a:r>
                <a:endParaRPr lang="ru-RU" spc="-60" dirty="0"/>
              </a:p>
              <a:p>
                <a:pPr algn="r">
                  <a:spcBef>
                    <a:spcPts val="1200"/>
                  </a:spcBef>
                </a:pPr>
                <a:r>
                  <a:rPr lang="en-US" spc="-60" dirty="0"/>
                  <a:t>2</a:t>
                </a:r>
                <a:r>
                  <a:rPr lang="ru-RU" spc="-60" dirty="0"/>
                  <a:t>,0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ru-RU" dirty="0"/>
                  <a:t>0</a:t>
                </a:r>
              </a:p>
              <a:p>
                <a:pPr algn="r">
                  <a:spcBef>
                    <a:spcPts val="120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562AF14-4F6D-4B40-933B-C3B5FC280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517" y="-31303"/>
                <a:ext cx="684000" cy="2637773"/>
              </a:xfrm>
              <a:prstGeom prst="rect">
                <a:avLst/>
              </a:prstGeom>
              <a:blipFill>
                <a:blip r:embed="rId9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528517A5-444B-4D3D-AE0C-584CB811DB34}"/>
              </a:ext>
            </a:extLst>
          </p:cNvPr>
          <p:cNvCxnSpPr/>
          <p:nvPr/>
        </p:nvCxnSpPr>
        <p:spPr>
          <a:xfrm>
            <a:off x="465903" y="623641"/>
            <a:ext cx="86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5270521B-908D-48CB-98D9-A9C74C183EF7}"/>
              </a:ext>
            </a:extLst>
          </p:cNvPr>
          <p:cNvCxnSpPr/>
          <p:nvPr/>
        </p:nvCxnSpPr>
        <p:spPr>
          <a:xfrm>
            <a:off x="509413" y="1064804"/>
            <a:ext cx="860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677E1A9F-5A9F-480F-828C-74CC8CA184FB}"/>
              </a:ext>
            </a:extLst>
          </p:cNvPr>
          <p:cNvCxnSpPr/>
          <p:nvPr/>
        </p:nvCxnSpPr>
        <p:spPr>
          <a:xfrm>
            <a:off x="465903" y="1491272"/>
            <a:ext cx="86744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E0916E30-D07C-4374-8A7A-294090917067}"/>
              </a:ext>
            </a:extLst>
          </p:cNvPr>
          <p:cNvCxnSpPr/>
          <p:nvPr/>
        </p:nvCxnSpPr>
        <p:spPr>
          <a:xfrm>
            <a:off x="510959" y="3971005"/>
            <a:ext cx="8457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1F6CADA0-8CF7-4E79-AB3B-488FAD5C6E1C}"/>
              </a:ext>
            </a:extLst>
          </p:cNvPr>
          <p:cNvCxnSpPr/>
          <p:nvPr/>
        </p:nvCxnSpPr>
        <p:spPr>
          <a:xfrm>
            <a:off x="492007" y="3568057"/>
            <a:ext cx="8457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9201991-54BF-4233-BA78-76FC3833A389}"/>
                  </a:ext>
                </a:extLst>
              </p:cNvPr>
              <p:cNvSpPr txBox="1"/>
              <p:nvPr/>
            </p:nvSpPr>
            <p:spPr>
              <a:xfrm>
                <a:off x="6271569" y="3728488"/>
                <a:ext cx="1925695" cy="407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b="1" i="1" kern="100" spc="-2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 kern="100" spc="-2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000" b="1" kern="100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b="1" i="1" kern="100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i="1" kern="100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2000" kern="100" spc="-2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Россия</a:t>
                </a:r>
                <a:r>
                  <a:rPr lang="ru-RU" sz="2000" b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2000" b="1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2,0 </a:t>
                </a:r>
                <a:endParaRPr lang="tt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9201991-54BF-4233-BA78-76FC3833A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569" y="3728488"/>
                <a:ext cx="1925695" cy="407227"/>
              </a:xfrm>
              <a:prstGeom prst="rect">
                <a:avLst/>
              </a:prstGeom>
              <a:blipFill>
                <a:blip r:embed="rId10"/>
                <a:stretch>
                  <a:fillRect l="-3481" t="-7576" r="-316" b="-2727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AB506091-4F35-4352-88CA-678FAFFC83AB}"/>
              </a:ext>
            </a:extLst>
          </p:cNvPr>
          <p:cNvSpPr txBox="1"/>
          <p:nvPr/>
        </p:nvSpPr>
        <p:spPr>
          <a:xfrm>
            <a:off x="5699228" y="4217052"/>
            <a:ext cx="1687256" cy="538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На 1% ИОК -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Инфляция </a:t>
            </a:r>
            <a:r>
              <a:rPr lang="ru-RU" b="1" dirty="0">
                <a:solidFill>
                  <a:srgbClr val="C00000"/>
                </a:solidFill>
                <a:sym typeface="Symbol" panose="05050102010706020507" pitchFamily="18" charset="2"/>
              </a:rPr>
              <a:t></a:t>
            </a:r>
            <a:r>
              <a:rPr lang="ru-RU" b="1" dirty="0">
                <a:solidFill>
                  <a:srgbClr val="C00000"/>
                </a:solidFill>
              </a:rPr>
              <a:t>2%</a:t>
            </a:r>
            <a:endParaRPr lang="tt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031770-0C27-475C-8ADD-7F3F93847EE3}"/>
              </a:ext>
            </a:extLst>
          </p:cNvPr>
          <p:cNvSpPr/>
          <p:nvPr/>
        </p:nvSpPr>
        <p:spPr>
          <a:xfrm>
            <a:off x="8634587" y="3576232"/>
            <a:ext cx="125577" cy="47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B4215F98-0C9B-4977-80EF-FD992C2131DF}"/>
              </a:ext>
            </a:extLst>
          </p:cNvPr>
          <p:cNvSpPr/>
          <p:nvPr/>
        </p:nvSpPr>
        <p:spPr>
          <a:xfrm>
            <a:off x="8469903" y="4046107"/>
            <a:ext cx="125577" cy="47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DA242544-7598-4749-B48A-B833266247C4}"/>
              </a:ext>
            </a:extLst>
          </p:cNvPr>
          <p:cNvCxnSpPr/>
          <p:nvPr/>
        </p:nvCxnSpPr>
        <p:spPr>
          <a:xfrm>
            <a:off x="492007" y="4398649"/>
            <a:ext cx="8457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7F32D15-901D-430A-9426-5C44CE0F812A}"/>
              </a:ext>
            </a:extLst>
          </p:cNvPr>
          <p:cNvCxnSpPr/>
          <p:nvPr/>
        </p:nvCxnSpPr>
        <p:spPr>
          <a:xfrm>
            <a:off x="7894874" y="4883483"/>
            <a:ext cx="0" cy="43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1753F6F-6CA9-4108-94DC-F28F29D385D3}"/>
              </a:ext>
            </a:extLst>
          </p:cNvPr>
          <p:cNvGrpSpPr/>
          <p:nvPr/>
        </p:nvGrpSpPr>
        <p:grpSpPr>
          <a:xfrm>
            <a:off x="3286125" y="2064135"/>
            <a:ext cx="341520" cy="1153499"/>
            <a:chOff x="7592363" y="3053966"/>
            <a:chExt cx="246221" cy="131788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D3D641-D9B5-43ED-8C92-782019A27FB7}"/>
                </a:ext>
              </a:extLst>
            </p:cNvPr>
            <p:cNvSpPr txBox="1"/>
            <p:nvPr/>
          </p:nvSpPr>
          <p:spPr>
            <a:xfrm>
              <a:off x="7679118" y="3191852"/>
              <a:ext cx="108000" cy="11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tt-RU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E2C4AF-6E62-4136-91B7-AC4E2C625D85}"/>
                </a:ext>
              </a:extLst>
            </p:cNvPr>
            <p:cNvSpPr txBox="1"/>
            <p:nvPr/>
          </p:nvSpPr>
          <p:spPr>
            <a:xfrm rot="16200000">
              <a:off x="7056530" y="3589799"/>
              <a:ext cx="131788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spc="-30" dirty="0">
                  <a:solidFill>
                    <a:srgbClr val="996633"/>
                  </a:solidFill>
                </a:rPr>
                <a:t>Старые страны ЕС  27</a:t>
              </a:r>
              <a:endParaRPr lang="tt-RU" sz="1000" b="1" spc="-30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7BF36A9-C70A-49A0-BAA4-2BCBA4F5F793}"/>
              </a:ext>
            </a:extLst>
          </p:cNvPr>
          <p:cNvGrpSpPr/>
          <p:nvPr/>
        </p:nvGrpSpPr>
        <p:grpSpPr>
          <a:xfrm>
            <a:off x="-43118" y="3105657"/>
            <a:ext cx="9288000" cy="3088749"/>
            <a:chOff x="9525" y="2984461"/>
            <a:chExt cx="6553200" cy="382142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CCC3FCEE-101E-4390-9C2B-594EF7AF96AF}"/>
                </a:ext>
              </a:extLst>
            </p:cNvPr>
            <p:cNvGrpSpPr/>
            <p:nvPr/>
          </p:nvGrpSpPr>
          <p:grpSpPr>
            <a:xfrm>
              <a:off x="9525" y="2984461"/>
              <a:ext cx="6553200" cy="3810233"/>
              <a:chOff x="9525" y="2984461"/>
              <a:chExt cx="6553200" cy="3810233"/>
            </a:xfrm>
          </p:grpSpPr>
          <p:graphicFrame>
            <p:nvGraphicFramePr>
              <p:cNvPr id="3" name="Диаграмма 2">
                <a:extLst>
                  <a:ext uri="{FF2B5EF4-FFF2-40B4-BE49-F238E27FC236}">
                    <a16:creationId xmlns:a16="http://schemas.microsoft.com/office/drawing/2014/main" id="{8B321EB5-E6DA-4457-941E-B39B949CF2B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7682078"/>
                  </p:ext>
                </p:extLst>
              </p:nvPr>
            </p:nvGraphicFramePr>
            <p:xfrm>
              <a:off x="9525" y="2984461"/>
              <a:ext cx="6553200" cy="38102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5E42FDE0-40BC-4FC7-89CF-6179A5B19C63}"/>
                  </a:ext>
                </a:extLst>
              </p:cNvPr>
              <p:cNvGrpSpPr/>
              <p:nvPr/>
            </p:nvGrpSpPr>
            <p:grpSpPr>
              <a:xfrm>
                <a:off x="5820194" y="5460949"/>
                <a:ext cx="246221" cy="768432"/>
                <a:chOff x="6659738" y="3701130"/>
                <a:chExt cx="246221" cy="768432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EDCB2D17-1104-4825-9EF3-38A7DBED1A4A}"/>
                    </a:ext>
                  </a:extLst>
                </p:cNvPr>
                <p:cNvSpPr/>
                <p:nvPr/>
              </p:nvSpPr>
              <p:spPr>
                <a:xfrm>
                  <a:off x="6710037" y="3852305"/>
                  <a:ext cx="87198" cy="5467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t-RU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6DE959-A11C-44ED-AA39-2C8B209CA3D3}"/>
                    </a:ext>
                  </a:extLst>
                </p:cNvPr>
                <p:cNvSpPr txBox="1"/>
                <p:nvPr/>
              </p:nvSpPr>
              <p:spPr>
                <a:xfrm rot="16200000">
                  <a:off x="6398633" y="3962235"/>
                  <a:ext cx="76843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spc="-30" dirty="0">
                      <a:solidFill>
                        <a:srgbClr val="FF0000"/>
                      </a:solidFill>
                    </a:rPr>
                    <a:t>Россия  49</a:t>
                  </a:r>
                  <a:endParaRPr lang="tt-RU" sz="1000" b="1" spc="-3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69A140D-EC29-4BFB-8E4D-F3A6A3E5D0DB}"/>
                </a:ext>
              </a:extLst>
            </p:cNvPr>
            <p:cNvGrpSpPr/>
            <p:nvPr/>
          </p:nvGrpSpPr>
          <p:grpSpPr>
            <a:xfrm>
              <a:off x="6275189" y="5441971"/>
              <a:ext cx="173722" cy="1051873"/>
              <a:chOff x="6961824" y="3611566"/>
              <a:chExt cx="173722" cy="1051873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1D2AC8-43DA-43EE-9C30-1AD99B0229F5}"/>
                  </a:ext>
                </a:extLst>
              </p:cNvPr>
              <p:cNvSpPr/>
              <p:nvPr/>
            </p:nvSpPr>
            <p:spPr>
              <a:xfrm>
                <a:off x="7014032" y="3790955"/>
                <a:ext cx="65514" cy="7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t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B2060-288C-4EC1-BAA7-ADC1B645ED9C}"/>
                  </a:ext>
                </a:extLst>
              </p:cNvPr>
              <p:cNvSpPr txBox="1"/>
              <p:nvPr/>
            </p:nvSpPr>
            <p:spPr>
              <a:xfrm rot="16200000">
                <a:off x="6522748" y="4050642"/>
                <a:ext cx="1051873" cy="173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009900"/>
                    </a:solidFill>
                  </a:rPr>
                  <a:t>Белоруссия  53</a:t>
                </a:r>
                <a:endParaRPr lang="tt-RU" sz="1000" b="1" spc="-30" dirty="0">
                  <a:solidFill>
                    <a:srgbClr val="009900"/>
                  </a:solidFill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3E365574-87E8-4D83-92D5-43ACE5863C8C}"/>
                </a:ext>
              </a:extLst>
            </p:cNvPr>
            <p:cNvGrpSpPr/>
            <p:nvPr/>
          </p:nvGrpSpPr>
          <p:grpSpPr>
            <a:xfrm>
              <a:off x="3551063" y="5384922"/>
              <a:ext cx="173722" cy="1393074"/>
              <a:chOff x="7549733" y="5284010"/>
              <a:chExt cx="173722" cy="139307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8F205B-411C-40F4-A138-A73759C2AB3D}"/>
                  </a:ext>
                </a:extLst>
              </p:cNvPr>
              <p:cNvSpPr txBox="1"/>
              <p:nvPr/>
            </p:nvSpPr>
            <p:spPr>
              <a:xfrm>
                <a:off x="7588822" y="5530603"/>
                <a:ext cx="108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9429D5-BFF5-4BAF-8E81-65B95BFB1438}"/>
                  </a:ext>
                </a:extLst>
              </p:cNvPr>
              <p:cNvSpPr txBox="1"/>
              <p:nvPr/>
            </p:nvSpPr>
            <p:spPr>
              <a:xfrm rot="16200000">
                <a:off x="6940057" y="5893686"/>
                <a:ext cx="1393074" cy="173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00B0F0"/>
                    </a:solidFill>
                  </a:rPr>
                  <a:t>Новые страны ЕС  29</a:t>
                </a:r>
                <a:endParaRPr lang="tt-RU" sz="1000" b="1" spc="-30" dirty="0">
                  <a:solidFill>
                    <a:srgbClr val="00B0F0"/>
                  </a:solidFill>
                </a:endParaRPr>
              </a:p>
            </p:txBody>
          </p:sp>
        </p:grp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66C03855-7F0C-4404-BCAA-4E54EAB796B7}"/>
                </a:ext>
              </a:extLst>
            </p:cNvPr>
            <p:cNvCxnSpPr/>
            <p:nvPr/>
          </p:nvCxnSpPr>
          <p:spPr>
            <a:xfrm>
              <a:off x="3647359" y="5297972"/>
              <a:ext cx="0" cy="288000"/>
            </a:xfrm>
            <a:prstGeom prst="line">
              <a:avLst/>
            </a:prstGeom>
            <a:ln w="38100"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E1BBBB00-3992-473F-B062-38C20B2CAE41}"/>
                </a:ext>
              </a:extLst>
            </p:cNvPr>
            <p:cNvGrpSpPr/>
            <p:nvPr/>
          </p:nvGrpSpPr>
          <p:grpSpPr>
            <a:xfrm>
              <a:off x="2308370" y="5412808"/>
              <a:ext cx="173722" cy="1393076"/>
              <a:chOff x="7628613" y="2978779"/>
              <a:chExt cx="173722" cy="139307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4F94AE-1412-44C0-BDA5-1F6DBC6A4715}"/>
                  </a:ext>
                </a:extLst>
              </p:cNvPr>
              <p:cNvSpPr txBox="1"/>
              <p:nvPr/>
            </p:nvSpPr>
            <p:spPr>
              <a:xfrm>
                <a:off x="7679118" y="3191852"/>
                <a:ext cx="108000" cy="11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00329F-B8AA-42F2-8025-56A2BD7F3D77}"/>
                  </a:ext>
                </a:extLst>
              </p:cNvPr>
              <p:cNvSpPr txBox="1"/>
              <p:nvPr/>
            </p:nvSpPr>
            <p:spPr>
              <a:xfrm rot="16200000">
                <a:off x="7018936" y="3588456"/>
                <a:ext cx="1393076" cy="173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996633"/>
                    </a:solidFill>
                  </a:rPr>
                  <a:t>Старые страны ЕС  18</a:t>
                </a:r>
                <a:endParaRPr lang="tt-RU" sz="1000" b="1" spc="-30" dirty="0">
                  <a:solidFill>
                    <a:srgbClr val="996633"/>
                  </a:solidFill>
                </a:endParaRPr>
              </a:p>
            </p:txBody>
          </p:sp>
        </p:grp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38FE5EE3-E109-4290-B3C0-4A56923AB43D}"/>
                </a:ext>
              </a:extLst>
            </p:cNvPr>
            <p:cNvCxnSpPr/>
            <p:nvPr/>
          </p:nvCxnSpPr>
          <p:spPr>
            <a:xfrm>
              <a:off x="2398296" y="5300906"/>
              <a:ext cx="0" cy="193594"/>
            </a:xfrm>
            <a:prstGeom prst="line">
              <a:avLst/>
            </a:prstGeom>
            <a:ln w="571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DE5F0BB8-9CC8-4B3F-94CC-1EE3CDB29D98}"/>
                </a:ext>
              </a:extLst>
            </p:cNvPr>
            <p:cNvCxnSpPr/>
            <p:nvPr/>
          </p:nvCxnSpPr>
          <p:spPr>
            <a:xfrm>
              <a:off x="5907136" y="4637040"/>
              <a:ext cx="0" cy="813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4D9F1964-6DBF-4689-A749-8EACEF107819}"/>
                </a:ext>
              </a:extLst>
            </p:cNvPr>
            <p:cNvCxnSpPr/>
            <p:nvPr/>
          </p:nvCxnSpPr>
          <p:spPr>
            <a:xfrm>
              <a:off x="365791" y="4690037"/>
              <a:ext cx="61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FA149E23-3D64-4F69-9438-71EC529CA5CE}"/>
                </a:ext>
              </a:extLst>
            </p:cNvPr>
            <p:cNvGrpSpPr/>
            <p:nvPr/>
          </p:nvGrpSpPr>
          <p:grpSpPr>
            <a:xfrm>
              <a:off x="577572" y="5445858"/>
              <a:ext cx="246221" cy="701080"/>
              <a:chOff x="7496279" y="5535725"/>
              <a:chExt cx="246221" cy="701080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73F785FF-DF87-4ADC-B175-6BA3EB03DECE}"/>
                  </a:ext>
                </a:extLst>
              </p:cNvPr>
              <p:cNvSpPr/>
              <p:nvPr/>
            </p:nvSpPr>
            <p:spPr>
              <a:xfrm>
                <a:off x="7561960" y="5695504"/>
                <a:ext cx="82800" cy="446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t-RU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C471E48-4ABF-4558-A50A-8B22307D0E87}"/>
                  </a:ext>
                </a:extLst>
              </p:cNvPr>
              <p:cNvSpPr txBox="1"/>
              <p:nvPr/>
            </p:nvSpPr>
            <p:spPr>
              <a:xfrm rot="16200000">
                <a:off x="7268850" y="5763154"/>
                <a:ext cx="70108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C00000"/>
                    </a:solidFill>
                  </a:rPr>
                  <a:t>Китай  3</a:t>
                </a:r>
                <a:endParaRPr lang="tt-RU" sz="1000" b="1" spc="-3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1517CF54-7F54-456F-A4FF-1DA40660BB1D}"/>
                </a:ext>
              </a:extLst>
            </p:cNvPr>
            <p:cNvCxnSpPr/>
            <p:nvPr/>
          </p:nvCxnSpPr>
          <p:spPr>
            <a:xfrm>
              <a:off x="699063" y="5417749"/>
              <a:ext cx="0" cy="86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CAE4C8F6-27DA-4B01-9D62-FB8C9E9D2A3F}"/>
                </a:ext>
              </a:extLst>
            </p:cNvPr>
            <p:cNvGrpSpPr/>
            <p:nvPr/>
          </p:nvGrpSpPr>
          <p:grpSpPr>
            <a:xfrm>
              <a:off x="5598530" y="5441971"/>
              <a:ext cx="173722" cy="1000447"/>
              <a:chOff x="7555961" y="5687208"/>
              <a:chExt cx="173722" cy="100044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83442A-85D7-43AD-BAE8-BE9148B94C15}"/>
                  </a:ext>
                </a:extLst>
              </p:cNvPr>
              <p:cNvSpPr txBox="1"/>
              <p:nvPr/>
            </p:nvSpPr>
            <p:spPr>
              <a:xfrm>
                <a:off x="7588822" y="5826467"/>
                <a:ext cx="97114" cy="78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0D4590-8856-4C7C-A345-C0016EF73DE9}"/>
                  </a:ext>
                </a:extLst>
              </p:cNvPr>
              <p:cNvSpPr txBox="1"/>
              <p:nvPr/>
            </p:nvSpPr>
            <p:spPr>
              <a:xfrm rot="16200000">
                <a:off x="7142599" y="6100570"/>
                <a:ext cx="1000446" cy="173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00" b="1" dirty="0">
                    <a:solidFill>
                      <a:srgbClr val="009900"/>
                    </a:solidFill>
                  </a:rPr>
                  <a:t>Казахстан </a:t>
                </a:r>
                <a:r>
                  <a:rPr lang="ru-RU" sz="1000" b="1" spc="-30" dirty="0">
                    <a:solidFill>
                      <a:srgbClr val="009900"/>
                    </a:solidFill>
                  </a:rPr>
                  <a:t> 47</a:t>
                </a:r>
                <a:endParaRPr lang="tt-RU" sz="1000" b="1" spc="-30" dirty="0">
                  <a:solidFill>
                    <a:srgbClr val="009900"/>
                  </a:solidFill>
                </a:endParaRPr>
              </a:p>
            </p:txBody>
          </p:sp>
        </p:grp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8F930031-6CD2-4523-A8D5-0EA520EF1A2B}"/>
                </a:ext>
              </a:extLst>
            </p:cNvPr>
            <p:cNvCxnSpPr/>
            <p:nvPr/>
          </p:nvCxnSpPr>
          <p:spPr>
            <a:xfrm>
              <a:off x="5673635" y="4804138"/>
              <a:ext cx="0" cy="53447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A6470401-EC6C-4A00-AFFC-E89CE5761204}"/>
                </a:ext>
              </a:extLst>
            </p:cNvPr>
            <p:cNvCxnSpPr/>
            <p:nvPr/>
          </p:nvCxnSpPr>
          <p:spPr>
            <a:xfrm>
              <a:off x="2736507" y="5269398"/>
              <a:ext cx="0" cy="232313"/>
            </a:xfrm>
            <a:prstGeom prst="line">
              <a:avLst/>
            </a:prstGeom>
            <a:ln w="57150">
              <a:solidFill>
                <a:srgbClr val="9A4F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E6886F4D-0B66-47F2-82E8-066F8CFCED43}"/>
                </a:ext>
              </a:extLst>
            </p:cNvPr>
            <p:cNvGrpSpPr/>
            <p:nvPr/>
          </p:nvGrpSpPr>
          <p:grpSpPr>
            <a:xfrm>
              <a:off x="2649514" y="5441972"/>
              <a:ext cx="173722" cy="697281"/>
              <a:chOff x="7624133" y="3652022"/>
              <a:chExt cx="146997" cy="71048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2049ECB-04B8-4AE5-B861-D71465BD0E3C}"/>
                  </a:ext>
                </a:extLst>
              </p:cNvPr>
              <p:cNvSpPr txBox="1"/>
              <p:nvPr/>
            </p:nvSpPr>
            <p:spPr>
              <a:xfrm>
                <a:off x="7679117" y="3797694"/>
                <a:ext cx="72000" cy="5135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780138-BD40-4BD1-802F-D7EBD93A2D58}"/>
                  </a:ext>
                </a:extLst>
              </p:cNvPr>
              <p:cNvSpPr txBox="1"/>
              <p:nvPr/>
            </p:nvSpPr>
            <p:spPr>
              <a:xfrm rot="16200000">
                <a:off x="7342391" y="3933764"/>
                <a:ext cx="710482" cy="146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654321"/>
                    </a:solidFill>
                  </a:rPr>
                  <a:t>США  </a:t>
                </a:r>
                <a:r>
                  <a:rPr lang="en-US" sz="1000" b="1" spc="-30" dirty="0">
                    <a:solidFill>
                      <a:srgbClr val="654321"/>
                    </a:solidFill>
                  </a:rPr>
                  <a:t>21</a:t>
                </a:r>
                <a:endParaRPr lang="tt-RU" sz="1000" b="1" spc="-30" dirty="0">
                  <a:solidFill>
                    <a:srgbClr val="654321"/>
                  </a:solidFill>
                </a:endParaRPr>
              </a:p>
            </p:txBody>
          </p:sp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911D3E1-9B40-48EA-A6AC-8287AC8D7DEB}"/>
                </a:ext>
              </a:extLst>
            </p:cNvPr>
            <p:cNvGrpSpPr/>
            <p:nvPr/>
          </p:nvGrpSpPr>
          <p:grpSpPr>
            <a:xfrm>
              <a:off x="2052007" y="5441972"/>
              <a:ext cx="261610" cy="939460"/>
              <a:chOff x="7739976" y="4807615"/>
              <a:chExt cx="261610" cy="939460"/>
            </a:xfrm>
          </p:grpSpPr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7F75661C-1F78-4C81-8818-22D9B1F5192C}"/>
                  </a:ext>
                </a:extLst>
              </p:cNvPr>
              <p:cNvSpPr/>
              <p:nvPr/>
            </p:nvSpPr>
            <p:spPr>
              <a:xfrm>
                <a:off x="7803896" y="4916488"/>
                <a:ext cx="96253" cy="760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</a:t>
                </a:r>
                <a:endParaRPr lang="tt-RU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B067D5E-5F3C-4E1C-BC5C-6B91CA40BF77}"/>
                  </a:ext>
                </a:extLst>
              </p:cNvPr>
              <p:cNvSpPr txBox="1"/>
              <p:nvPr/>
            </p:nvSpPr>
            <p:spPr>
              <a:xfrm rot="16200000">
                <a:off x="7401051" y="5146540"/>
                <a:ext cx="9394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rgbClr val="00AAE6"/>
                    </a:solidFill>
                  </a:rPr>
                  <a:t>Польша </a:t>
                </a:r>
                <a:r>
                  <a:rPr lang="en-US" sz="1100" b="1" dirty="0">
                    <a:solidFill>
                      <a:srgbClr val="00AAE6"/>
                    </a:solidFill>
                  </a:rPr>
                  <a:t>16</a:t>
                </a:r>
                <a:endParaRPr lang="tt-RU" sz="1100" b="1" dirty="0">
                  <a:solidFill>
                    <a:srgbClr val="00AAE6"/>
                  </a:solidFill>
                </a:endParaRP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C6D92EB-8F5A-4B44-865B-AC0B8F6EB307}"/>
              </a:ext>
            </a:extLst>
          </p:cNvPr>
          <p:cNvSpPr txBox="1"/>
          <p:nvPr/>
        </p:nvSpPr>
        <p:spPr>
          <a:xfrm rot="16200000">
            <a:off x="2841810" y="2567058"/>
            <a:ext cx="1288238" cy="20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spc="-30" dirty="0">
                <a:solidFill>
                  <a:srgbClr val="996633"/>
                </a:solidFill>
              </a:rPr>
              <a:t>Старые страны ЕС  </a:t>
            </a:r>
            <a:r>
              <a:rPr lang="en-US" sz="1000" b="1" spc="-30" dirty="0">
                <a:solidFill>
                  <a:srgbClr val="996633"/>
                </a:solidFill>
              </a:rPr>
              <a:t>19</a:t>
            </a:r>
            <a:endParaRPr lang="tt-RU" sz="1000" b="1" spc="-30" dirty="0">
              <a:solidFill>
                <a:srgbClr val="996633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10549FE-6D44-47D6-980F-447786DE0F3F}"/>
              </a:ext>
            </a:extLst>
          </p:cNvPr>
          <p:cNvSpPr txBox="1"/>
          <p:nvPr/>
        </p:nvSpPr>
        <p:spPr>
          <a:xfrm rot="16200000">
            <a:off x="4894693" y="2531851"/>
            <a:ext cx="1288238" cy="20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b="1" spc="-30" dirty="0">
                <a:solidFill>
                  <a:srgbClr val="00B0F0"/>
                </a:solidFill>
              </a:rPr>
              <a:t>Новые страны ЕС  32</a:t>
            </a:r>
            <a:endParaRPr lang="tt-RU" sz="1000" b="1" spc="-30" dirty="0">
              <a:solidFill>
                <a:srgbClr val="00B0F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3A7E184-B0B5-43AA-925D-B449AF29A1CA}"/>
              </a:ext>
            </a:extLst>
          </p:cNvPr>
          <p:cNvSpPr/>
          <p:nvPr/>
        </p:nvSpPr>
        <p:spPr>
          <a:xfrm>
            <a:off x="2005725" y="2784329"/>
            <a:ext cx="772771" cy="31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B37CAE-AC01-65D8-0BE5-F47641B8AD91}"/>
                  </a:ext>
                </a:extLst>
              </p:cNvPr>
              <p:cNvSpPr txBox="1"/>
              <p:nvPr/>
            </p:nvSpPr>
            <p:spPr>
              <a:xfrm>
                <a:off x="613958" y="9321"/>
                <a:ext cx="7744514" cy="348813"/>
              </a:xfrm>
              <a:prstGeom prst="rect">
                <a:avLst/>
              </a:prstGeom>
              <a:solidFill>
                <a:srgbClr val="FFD937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b="1" dirty="0">
                    <a:solidFill>
                      <a:srgbClr val="C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К</a:t>
                </a:r>
                <a:r>
                  <a:rPr lang="ru-RU" sz="2000" dirty="0">
                    <a:solidFill>
                      <a:srgbClr val="C00000"/>
                    </a:solidFill>
                  </a:rPr>
                  <a:t>оэффициент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экономической ИНФЛЯЦИИ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b="1" i="1" spc="-7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 spc="-7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000" b="1" spc="-7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b="1" i="1" spc="-7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b="1" spc="-7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2000" b="1" i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b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tt-RU" sz="2000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Ф</a:t>
                </a:r>
                <a:r>
                  <a:rPr lang="en-US" sz="2000" b="1" i="1" spc="-7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tt-RU" sz="2000" spc="11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i="1" spc="11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spc="11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  <m:r>
                      <a:rPr lang="ru-RU" sz="2000" kern="0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tt-RU" sz="2000" spc="-7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B37CAE-AC01-65D8-0BE5-F47641B8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8" y="9321"/>
                <a:ext cx="7744514" cy="348813"/>
              </a:xfrm>
              <a:prstGeom prst="rect">
                <a:avLst/>
              </a:prstGeom>
              <a:blipFill>
                <a:blip r:embed="rId3"/>
                <a:stretch>
                  <a:fillRect t="-28070" b="-31579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A7DF7F4-D8BD-4533-8DEB-140CC584F649}"/>
              </a:ext>
            </a:extLst>
          </p:cNvPr>
          <p:cNvGrpSpPr/>
          <p:nvPr/>
        </p:nvGrpSpPr>
        <p:grpSpPr>
          <a:xfrm>
            <a:off x="0" y="447305"/>
            <a:ext cx="9113457" cy="2898697"/>
            <a:chOff x="0" y="63306"/>
            <a:chExt cx="6562725" cy="3311797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66727982-42DB-4818-AE05-8E07D2508599}"/>
                </a:ext>
              </a:extLst>
            </p:cNvPr>
            <p:cNvGrpSpPr/>
            <p:nvPr/>
          </p:nvGrpSpPr>
          <p:grpSpPr>
            <a:xfrm>
              <a:off x="0" y="63306"/>
              <a:ext cx="6562725" cy="3311797"/>
              <a:chOff x="0" y="63306"/>
              <a:chExt cx="6562725" cy="3311797"/>
            </a:xfrm>
            <a:grpFill/>
          </p:grpSpPr>
          <p:graphicFrame>
            <p:nvGraphicFramePr>
              <p:cNvPr id="107" name="Диаграмма 106">
                <a:extLst>
                  <a:ext uri="{FF2B5EF4-FFF2-40B4-BE49-F238E27FC236}">
                    <a16:creationId xmlns:a16="http://schemas.microsoft.com/office/drawing/2014/main" id="{6A360BD3-3E4C-4D00-BCCC-62022C0ECC0C}"/>
                  </a:ext>
                </a:extLst>
              </p:cNvPr>
              <p:cNvGraphicFramePr/>
              <p:nvPr/>
            </p:nvGraphicFramePr>
            <p:xfrm>
              <a:off x="0" y="63306"/>
              <a:ext cx="6562725" cy="33117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id="{43DA1B6D-8563-4896-B945-08E0E9562E7B}"/>
                  </a:ext>
                </a:extLst>
              </p:cNvPr>
              <p:cNvGrpSpPr/>
              <p:nvPr/>
            </p:nvGrpSpPr>
            <p:grpSpPr>
              <a:xfrm>
                <a:off x="5708639" y="2082257"/>
                <a:ext cx="177515" cy="884669"/>
                <a:chOff x="6831587" y="2977406"/>
                <a:chExt cx="177515" cy="884669"/>
              </a:xfrm>
              <a:grpFill/>
            </p:grpSpPr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9F11D7A5-6B49-4379-A1F0-819697A18E16}"/>
                    </a:ext>
                  </a:extLst>
                </p:cNvPr>
                <p:cNvSpPr/>
                <p:nvPr/>
              </p:nvSpPr>
              <p:spPr>
                <a:xfrm>
                  <a:off x="6876746" y="3112828"/>
                  <a:ext cx="87198" cy="54675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t-RU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A2C33804-1CFB-491F-8E4B-65576A2E04D7}"/>
                    </a:ext>
                  </a:extLst>
                </p:cNvPr>
                <p:cNvSpPr txBox="1"/>
                <p:nvPr/>
              </p:nvSpPr>
              <p:spPr>
                <a:xfrm rot="16200000">
                  <a:off x="6478010" y="3330983"/>
                  <a:ext cx="884669" cy="17751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spc="-30" dirty="0">
                      <a:solidFill>
                        <a:srgbClr val="FF0000"/>
                      </a:solidFill>
                    </a:rPr>
                    <a:t>Россия  48</a:t>
                  </a:r>
                  <a:endParaRPr lang="tt-RU" sz="1000" b="1" spc="-3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id="{EC6DCEF6-25FE-46A8-8B52-99F9FC8732D4}"/>
                  </a:ext>
                </a:extLst>
              </p:cNvPr>
              <p:cNvGrpSpPr/>
              <p:nvPr/>
            </p:nvGrpSpPr>
            <p:grpSpPr>
              <a:xfrm>
                <a:off x="6283590" y="2141774"/>
                <a:ext cx="177515" cy="1143345"/>
                <a:chOff x="6959927" y="3704056"/>
                <a:chExt cx="177515" cy="1143345"/>
              </a:xfrm>
              <a:grpFill/>
            </p:grpSpPr>
            <p:sp>
              <p:nvSpPr>
                <p:cNvPr id="110" name="Прямоугольник 109">
                  <a:extLst>
                    <a:ext uri="{FF2B5EF4-FFF2-40B4-BE49-F238E27FC236}">
                      <a16:creationId xmlns:a16="http://schemas.microsoft.com/office/drawing/2014/main" id="{E0A2C7D8-8BC4-4E2A-AEDE-327EB01E08C5}"/>
                    </a:ext>
                  </a:extLst>
                </p:cNvPr>
                <p:cNvSpPr/>
                <p:nvPr/>
              </p:nvSpPr>
              <p:spPr>
                <a:xfrm>
                  <a:off x="7014032" y="3790955"/>
                  <a:ext cx="65514" cy="7920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t-RU"/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33CD626-0BE5-4041-A1B1-BC366EA4AE66}"/>
                    </a:ext>
                  </a:extLst>
                </p:cNvPr>
                <p:cNvSpPr txBox="1"/>
                <p:nvPr/>
              </p:nvSpPr>
              <p:spPr>
                <a:xfrm rot="16200000">
                  <a:off x="6477012" y="4186971"/>
                  <a:ext cx="1143345" cy="17751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spc="-30" dirty="0">
                      <a:solidFill>
                        <a:srgbClr val="009900"/>
                      </a:solidFill>
                    </a:rPr>
                    <a:t>Белоруссия  53</a:t>
                  </a:r>
                  <a:endParaRPr lang="tt-RU" sz="1000" b="1" spc="-30" dirty="0">
                    <a:solidFill>
                      <a:srgbClr val="009900"/>
                    </a:solidFill>
                  </a:endParaRPr>
                </a:p>
              </p:txBody>
            </p:sp>
          </p:grpSp>
        </p:grp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BE0FA8F9-2DEB-40F4-8FFE-9FE04FB4DD36}"/>
                </a:ext>
              </a:extLst>
            </p:cNvPr>
            <p:cNvCxnSpPr/>
            <p:nvPr/>
          </p:nvCxnSpPr>
          <p:spPr>
            <a:xfrm>
              <a:off x="3983698" y="1669943"/>
              <a:ext cx="0" cy="216000"/>
            </a:xfrm>
            <a:prstGeom prst="line">
              <a:avLst/>
            </a:prstGeom>
            <a:grpFill/>
            <a:ln w="38100"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2AF6562D-52B5-4DEA-8765-656E49A66107}"/>
                </a:ext>
              </a:extLst>
            </p:cNvPr>
            <p:cNvCxnSpPr/>
            <p:nvPr/>
          </p:nvCxnSpPr>
          <p:spPr>
            <a:xfrm>
              <a:off x="3412611" y="1547732"/>
              <a:ext cx="0" cy="216000"/>
            </a:xfrm>
            <a:prstGeom prst="line">
              <a:avLst/>
            </a:prstGeom>
            <a:grpFill/>
            <a:ln w="571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88AC84ED-8CA0-49C7-A384-8FC60307F55C}"/>
                </a:ext>
              </a:extLst>
            </p:cNvPr>
            <p:cNvCxnSpPr/>
            <p:nvPr/>
          </p:nvCxnSpPr>
          <p:spPr>
            <a:xfrm>
              <a:off x="5809155" y="1202071"/>
              <a:ext cx="0" cy="534696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E986B70E-F314-462F-B64B-BB51F41C0350}"/>
                </a:ext>
              </a:extLst>
            </p:cNvPr>
            <p:cNvCxnSpPr/>
            <p:nvPr/>
          </p:nvCxnSpPr>
          <p:spPr>
            <a:xfrm>
              <a:off x="6377041" y="285354"/>
              <a:ext cx="0" cy="1439566"/>
            </a:xfrm>
            <a:prstGeom prst="line">
              <a:avLst/>
            </a:prstGeom>
            <a:grpFill/>
            <a:ln w="57150">
              <a:solidFill>
                <a:srgbClr val="2AC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3EB0E399-C49C-4902-BACA-751DF6FEA236}"/>
                </a:ext>
              </a:extLst>
            </p:cNvPr>
            <p:cNvGrpSpPr/>
            <p:nvPr/>
          </p:nvGrpSpPr>
          <p:grpSpPr>
            <a:xfrm>
              <a:off x="577571" y="2050145"/>
              <a:ext cx="246221" cy="701080"/>
              <a:chOff x="7496279" y="5535725"/>
              <a:chExt cx="246221" cy="701080"/>
            </a:xfrm>
            <a:grpFill/>
          </p:grpSpPr>
          <p:sp>
            <p:nvSpPr>
              <p:cNvPr id="105" name="Прямоугольник 104">
                <a:extLst>
                  <a:ext uri="{FF2B5EF4-FFF2-40B4-BE49-F238E27FC236}">
                    <a16:creationId xmlns:a16="http://schemas.microsoft.com/office/drawing/2014/main" id="{EAC0EC7A-1963-4075-B695-5430C62076C3}"/>
                  </a:ext>
                </a:extLst>
              </p:cNvPr>
              <p:cNvSpPr/>
              <p:nvPr/>
            </p:nvSpPr>
            <p:spPr>
              <a:xfrm>
                <a:off x="7561960" y="5695504"/>
                <a:ext cx="82800" cy="446235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t-RU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287BFB9-AA89-4C57-B6A0-AB7EF972AECC}"/>
                  </a:ext>
                </a:extLst>
              </p:cNvPr>
              <p:cNvSpPr txBox="1"/>
              <p:nvPr/>
            </p:nvSpPr>
            <p:spPr>
              <a:xfrm rot="16200000">
                <a:off x="7268850" y="5763154"/>
                <a:ext cx="701080" cy="2462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C00000"/>
                    </a:solidFill>
                  </a:rPr>
                  <a:t>Китай  3</a:t>
                </a:r>
                <a:endParaRPr lang="tt-RU" sz="1000" b="1" spc="-3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9BEDFC5C-1C9F-4F76-9540-C6DF06C0C9B7}"/>
                </a:ext>
              </a:extLst>
            </p:cNvPr>
            <p:cNvCxnSpPr/>
            <p:nvPr/>
          </p:nvCxnSpPr>
          <p:spPr>
            <a:xfrm>
              <a:off x="693660" y="1659862"/>
              <a:ext cx="0" cy="72000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9C5D6D0F-C55D-49E3-A8CD-FD8FC9CCD4E5}"/>
                </a:ext>
              </a:extLst>
            </p:cNvPr>
            <p:cNvGrpSpPr/>
            <p:nvPr/>
          </p:nvGrpSpPr>
          <p:grpSpPr>
            <a:xfrm>
              <a:off x="4683761" y="2005180"/>
              <a:ext cx="177515" cy="1058868"/>
              <a:chOff x="7555638" y="5635073"/>
              <a:chExt cx="177515" cy="1058867"/>
            </a:xfrm>
            <a:grpFill/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F4CBF61-8B4E-478F-B7FF-E1B1052523E5}"/>
                  </a:ext>
                </a:extLst>
              </p:cNvPr>
              <p:cNvSpPr txBox="1"/>
              <p:nvPr/>
            </p:nvSpPr>
            <p:spPr>
              <a:xfrm>
                <a:off x="7588822" y="5826467"/>
                <a:ext cx="97114" cy="78413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D0399D0-CBC7-4BDF-8A67-0FA8301F5C55}"/>
                  </a:ext>
                </a:extLst>
              </p:cNvPr>
              <p:cNvSpPr txBox="1"/>
              <p:nvPr/>
            </p:nvSpPr>
            <p:spPr>
              <a:xfrm rot="16200000">
                <a:off x="7114962" y="6075749"/>
                <a:ext cx="1058867" cy="1775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00" b="1" dirty="0">
                    <a:solidFill>
                      <a:srgbClr val="009900"/>
                    </a:solidFill>
                  </a:rPr>
                  <a:t>Казахстан </a:t>
                </a:r>
                <a:r>
                  <a:rPr lang="ru-RU" sz="1000" b="1" spc="-30" dirty="0">
                    <a:solidFill>
                      <a:srgbClr val="009900"/>
                    </a:solidFill>
                  </a:rPr>
                  <a:t> 39</a:t>
                </a:r>
                <a:endParaRPr lang="tt-RU" sz="1000" b="1" spc="-30" dirty="0">
                  <a:solidFill>
                    <a:srgbClr val="009900"/>
                  </a:solidFill>
                </a:endParaRPr>
              </a:p>
            </p:txBody>
          </p:sp>
        </p:grp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EE2D421F-13B9-42C4-ABE5-05F03121657A}"/>
                </a:ext>
              </a:extLst>
            </p:cNvPr>
            <p:cNvCxnSpPr/>
            <p:nvPr/>
          </p:nvCxnSpPr>
          <p:spPr>
            <a:xfrm>
              <a:off x="5111168" y="1362985"/>
              <a:ext cx="0" cy="378000"/>
            </a:xfrm>
            <a:prstGeom prst="line">
              <a:avLst/>
            </a:prstGeom>
            <a:grpFill/>
            <a:ln w="57150">
              <a:solidFill>
                <a:srgbClr val="2AC0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7A41B66B-AEFA-4DE7-809D-5C5C70CA3BAF}"/>
                </a:ext>
              </a:extLst>
            </p:cNvPr>
            <p:cNvCxnSpPr/>
            <p:nvPr/>
          </p:nvCxnSpPr>
          <p:spPr>
            <a:xfrm>
              <a:off x="1490768" y="1628554"/>
              <a:ext cx="0" cy="108001"/>
            </a:xfrm>
            <a:prstGeom prst="line">
              <a:avLst/>
            </a:prstGeom>
            <a:grpFill/>
            <a:ln w="571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CE900502-3673-4B73-A038-BE95F28E9A0B}"/>
                </a:ext>
              </a:extLst>
            </p:cNvPr>
            <p:cNvGrpSpPr/>
            <p:nvPr/>
          </p:nvGrpSpPr>
          <p:grpSpPr>
            <a:xfrm>
              <a:off x="1392138" y="2122542"/>
              <a:ext cx="177514" cy="701075"/>
              <a:chOff x="7622530" y="3729751"/>
              <a:chExt cx="150206" cy="714348"/>
            </a:xfrm>
            <a:grpFill/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A63E7C1-0954-4DC6-B09B-275FE0683E61}"/>
                  </a:ext>
                </a:extLst>
              </p:cNvPr>
              <p:cNvSpPr txBox="1"/>
              <p:nvPr/>
            </p:nvSpPr>
            <p:spPr>
              <a:xfrm>
                <a:off x="7679117" y="3797694"/>
                <a:ext cx="72000" cy="513542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tt-RU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040867E-7225-4968-9555-0DAAE3243C8E}"/>
                  </a:ext>
                </a:extLst>
              </p:cNvPr>
              <p:cNvSpPr txBox="1"/>
              <p:nvPr/>
            </p:nvSpPr>
            <p:spPr>
              <a:xfrm rot="16200000">
                <a:off x="7340459" y="4011822"/>
                <a:ext cx="714348" cy="1502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b="1" spc="-30" dirty="0">
                    <a:solidFill>
                      <a:srgbClr val="654321"/>
                    </a:solidFill>
                  </a:rPr>
                  <a:t>США  1</a:t>
                </a:r>
                <a:r>
                  <a:rPr lang="en-US" sz="1000" b="1" spc="-30" dirty="0">
                    <a:solidFill>
                      <a:srgbClr val="654321"/>
                    </a:solidFill>
                  </a:rPr>
                  <a:t>0</a:t>
                </a:r>
                <a:endParaRPr lang="tt-RU" sz="1000" b="1" spc="-30" dirty="0">
                  <a:solidFill>
                    <a:srgbClr val="654321"/>
                  </a:solidFill>
                </a:endParaRPr>
              </a:p>
            </p:txBody>
          </p: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95FAE378-DA7F-4109-8F95-1FA1B84B7D68}"/>
                </a:ext>
              </a:extLst>
            </p:cNvPr>
            <p:cNvGrpSpPr/>
            <p:nvPr/>
          </p:nvGrpSpPr>
          <p:grpSpPr>
            <a:xfrm>
              <a:off x="3554774" y="1883208"/>
              <a:ext cx="188610" cy="1113335"/>
              <a:chOff x="7775993" y="4593167"/>
              <a:chExt cx="188610" cy="1113335"/>
            </a:xfrm>
            <a:grpFill/>
          </p:grpSpPr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id="{5F9B61B6-AE3B-425D-B8AA-C77CD47733B3}"/>
                  </a:ext>
                </a:extLst>
              </p:cNvPr>
              <p:cNvSpPr/>
              <p:nvPr/>
            </p:nvSpPr>
            <p:spPr>
              <a:xfrm>
                <a:off x="7803896" y="4916488"/>
                <a:ext cx="96253" cy="760396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П</a:t>
                </a:r>
                <a:endParaRPr lang="tt-RU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D02E7A-3274-4805-8F45-3F83379D7479}"/>
                  </a:ext>
                </a:extLst>
              </p:cNvPr>
              <p:cNvSpPr txBox="1"/>
              <p:nvPr/>
            </p:nvSpPr>
            <p:spPr>
              <a:xfrm rot="16200000">
                <a:off x="7313630" y="5055530"/>
                <a:ext cx="1113335" cy="188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AAE6"/>
                    </a:solidFill>
                  </a:rPr>
                  <a:t>  </a:t>
                </a:r>
                <a:r>
                  <a:rPr lang="ru-RU" sz="1100" b="1" dirty="0">
                    <a:solidFill>
                      <a:srgbClr val="00AAE6"/>
                    </a:solidFill>
                  </a:rPr>
                  <a:t>Польша </a:t>
                </a:r>
                <a:r>
                  <a:rPr lang="en-US" sz="1100" b="1" dirty="0">
                    <a:solidFill>
                      <a:srgbClr val="00AAE6"/>
                    </a:solidFill>
                  </a:rPr>
                  <a:t>29</a:t>
                </a:r>
                <a:endParaRPr lang="tt-RU" sz="1100" b="1" dirty="0">
                  <a:solidFill>
                    <a:srgbClr val="00AAE6"/>
                  </a:solidFill>
                </a:endParaRPr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5D04DD0-8CE1-B1A4-96A4-FD8F4A410D50}"/>
              </a:ext>
            </a:extLst>
          </p:cNvPr>
          <p:cNvSpPr txBox="1"/>
          <p:nvPr/>
        </p:nvSpPr>
        <p:spPr>
          <a:xfrm>
            <a:off x="2666954" y="719300"/>
            <a:ext cx="1392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ru-RU" b="1" dirty="0"/>
              <a:t>1996-2008</a:t>
            </a:r>
            <a:endParaRPr lang="tt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69E27F7-A5FE-E0A8-A432-A5F63BF6BC25}"/>
                  </a:ext>
                </a:extLst>
              </p:cNvPr>
              <p:cNvSpPr txBox="1"/>
              <p:nvPr/>
            </p:nvSpPr>
            <p:spPr>
              <a:xfrm>
                <a:off x="-18779" y="3178454"/>
                <a:ext cx="515469" cy="1889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t-RU" b="1" i="1" spc="-7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 spc="-7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m:rPr>
                          <m:nor/>
                        </m:rPr>
                        <a:rPr lang="en-US" b="1" spc="-70" baseline="-25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</m:t>
                      </m:r>
                      <m:r>
                        <m:rPr>
                          <m:nor/>
                        </m:rPr>
                        <a:rPr lang="ru-RU" b="1" i="1" spc="-70" baseline="-25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b="1" spc="-70" baseline="-25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b="1" spc="-60" baseline="-25000" dirty="0">
                  <a:solidFill>
                    <a:schemeClr val="tx1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tt-RU" spc="-60" dirty="0"/>
                  <a:t>9</a:t>
                </a:r>
                <a:r>
                  <a:rPr lang="ru-RU" spc="-60" dirty="0"/>
                  <a:t>,</a:t>
                </a:r>
                <a:r>
                  <a:rPr lang="en-US" spc="-60" dirty="0"/>
                  <a:t>0</a:t>
                </a:r>
                <a:endParaRPr lang="ru-RU" spc="-60" dirty="0"/>
              </a:p>
              <a:p>
                <a:pPr algn="r">
                  <a:spcBef>
                    <a:spcPts val="600"/>
                  </a:spcBef>
                </a:pPr>
                <a:r>
                  <a:rPr lang="ru-RU" spc="-60" dirty="0"/>
                  <a:t>6,0</a:t>
                </a:r>
              </a:p>
              <a:p>
                <a:pPr algn="r">
                  <a:spcBef>
                    <a:spcPts val="800"/>
                  </a:spcBef>
                </a:pPr>
                <a:r>
                  <a:rPr lang="ru-RU" spc="-60" dirty="0"/>
                  <a:t>3,0</a:t>
                </a:r>
              </a:p>
              <a:p>
                <a:pPr algn="r">
                  <a:spcBef>
                    <a:spcPts val="1000"/>
                  </a:spcBef>
                </a:pPr>
                <a:r>
                  <a:rPr lang="ru-RU" dirty="0"/>
                  <a:t>0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69E27F7-A5FE-E0A8-A432-A5F63BF6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79" y="3178454"/>
                <a:ext cx="515469" cy="1889235"/>
              </a:xfrm>
              <a:prstGeom prst="rect">
                <a:avLst/>
              </a:prstGeom>
              <a:blipFill>
                <a:blip r:embed="rId5"/>
                <a:stretch>
                  <a:fillRect r="-11905" b="-4194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67937A8-BB9A-4A54-BFFA-CE6817567696}"/>
                  </a:ext>
                </a:extLst>
              </p:cNvPr>
              <p:cNvSpPr txBox="1"/>
              <p:nvPr/>
            </p:nvSpPr>
            <p:spPr>
              <a:xfrm>
                <a:off x="6572639" y="4143925"/>
                <a:ext cx="1765511" cy="344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kern="100" spc="-2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kern="100" spc="-2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1600" b="1" i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ru-RU" sz="1600" spc="-2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600" b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16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1600" kern="100" spc="-70" baseline="30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Россия</a:t>
                </a:r>
                <a:r>
                  <a:rPr lang="en-US" sz="16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6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tt-RU" sz="16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67937A8-BB9A-4A54-BFFA-CE6817567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639" y="4143925"/>
                <a:ext cx="1765511" cy="344261"/>
              </a:xfrm>
              <a:prstGeom prst="rect">
                <a:avLst/>
              </a:prstGeom>
              <a:blipFill>
                <a:blip r:embed="rId6"/>
                <a:stretch>
                  <a:fillRect l="-1724" t="-5357" b="-21429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4633538-AE0C-4685-9A0B-B619BE5BF827}"/>
                  </a:ext>
                </a:extLst>
              </p:cNvPr>
              <p:cNvSpPr txBox="1"/>
              <p:nvPr/>
            </p:nvSpPr>
            <p:spPr>
              <a:xfrm>
                <a:off x="6592868" y="1133415"/>
                <a:ext cx="1707401" cy="344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kern="100" spc="-2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kern="100" spc="-2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1600" b="1" i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ru-RU" sz="1600" spc="-2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600" b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16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1600" kern="100" spc="-80" baseline="30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Россия</a:t>
                </a:r>
                <a:r>
                  <a:rPr lang="en-US" sz="16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16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tt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4633538-AE0C-4685-9A0B-B619BE5BF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68" y="1133415"/>
                <a:ext cx="1707401" cy="344261"/>
              </a:xfrm>
              <a:prstGeom prst="rect">
                <a:avLst/>
              </a:prstGeom>
              <a:blipFill>
                <a:blip r:embed="rId7"/>
                <a:stretch>
                  <a:fillRect l="-2143" t="-3571" r="-357" b="-23214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0821AB0E-9E26-49CA-9AF7-93CF23C468B3}"/>
              </a:ext>
            </a:extLst>
          </p:cNvPr>
          <p:cNvSpPr txBox="1"/>
          <p:nvPr/>
        </p:nvSpPr>
        <p:spPr>
          <a:xfrm>
            <a:off x="2458190" y="3494341"/>
            <a:ext cx="1392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en-US" b="1" dirty="0"/>
              <a:t>2009</a:t>
            </a:r>
            <a:r>
              <a:rPr lang="ru-RU" b="1" dirty="0"/>
              <a:t>-20</a:t>
            </a:r>
            <a:r>
              <a:rPr lang="en-US" b="1" dirty="0"/>
              <a:t>23</a:t>
            </a:r>
            <a:endParaRPr lang="tt-RU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6E0CAC-7E7E-4875-BD47-F064DE1C7524}"/>
              </a:ext>
            </a:extLst>
          </p:cNvPr>
          <p:cNvSpPr txBox="1"/>
          <p:nvPr/>
        </p:nvSpPr>
        <p:spPr>
          <a:xfrm rot="16200000">
            <a:off x="3964881" y="-1519704"/>
            <a:ext cx="1692000" cy="85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/>
              <a:t>                   </a:t>
            </a:r>
            <a:r>
              <a:rPr lang="ru-RU" sz="1400" b="1" dirty="0">
                <a:solidFill>
                  <a:srgbClr val="00CCFF"/>
                </a:solidFill>
              </a:rPr>
              <a:t>Япония 1</a:t>
            </a:r>
            <a:endParaRPr lang="ru-RU" sz="1400" b="1" dirty="0"/>
          </a:p>
          <a:p>
            <a:pPr algn="r">
              <a:lnSpc>
                <a:spcPct val="80000"/>
              </a:lnSpc>
            </a:pPr>
            <a:r>
              <a:rPr lang="ru-RU" sz="1200" dirty="0"/>
              <a:t>Тайвань  2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Китай  3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Ю. Корея</a:t>
            </a:r>
            <a:r>
              <a:rPr lang="ru-RU" sz="1400" dirty="0"/>
              <a:t> </a:t>
            </a:r>
            <a:r>
              <a:rPr lang="ru-RU" sz="1400" b="1" dirty="0"/>
              <a:t> 4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7F3F00"/>
                </a:solidFill>
              </a:rPr>
              <a:t>Германия  </a:t>
            </a:r>
            <a:r>
              <a:rPr lang="en-US" sz="1400" b="1" dirty="0">
                <a:solidFill>
                  <a:srgbClr val="7F3F00"/>
                </a:solidFill>
              </a:rPr>
              <a:t>5</a:t>
            </a:r>
            <a:endParaRPr lang="ru-RU" sz="1400" b="1" dirty="0">
              <a:solidFill>
                <a:srgbClr val="7F3F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1200" dirty="0"/>
              <a:t>Швеция  </a:t>
            </a:r>
            <a:r>
              <a:rPr lang="ru-RU" sz="1200" b="1" dirty="0"/>
              <a:t>6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Таиланд</a:t>
            </a:r>
            <a:r>
              <a:rPr lang="ru-RU" sz="1200" b="1" dirty="0"/>
              <a:t> </a:t>
            </a:r>
            <a:r>
              <a:rPr lang="ru-RU" sz="1200" dirty="0"/>
              <a:t>7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Австрия</a:t>
            </a:r>
            <a:r>
              <a:rPr lang="ru-RU" sz="1200" b="1" dirty="0"/>
              <a:t>  8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ОАЭ</a:t>
            </a:r>
            <a:r>
              <a:rPr lang="ru-RU" sz="1400" b="1" dirty="0"/>
              <a:t>  </a:t>
            </a:r>
            <a:r>
              <a:rPr lang="ru-RU" sz="1200" b="1" dirty="0"/>
              <a:t>9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990000"/>
                </a:solidFill>
              </a:rPr>
              <a:t>США  10</a:t>
            </a:r>
          </a:p>
          <a:p>
            <a:pPr algn="r">
              <a:lnSpc>
                <a:spcPct val="80000"/>
              </a:lnSpc>
              <a:spcAft>
                <a:spcPts val="100"/>
              </a:spcAft>
            </a:pPr>
            <a:r>
              <a:rPr lang="ru-RU" sz="1200" b="1" dirty="0"/>
              <a:t>Израиль  11</a:t>
            </a:r>
          </a:p>
          <a:p>
            <a:pPr algn="r">
              <a:lnSpc>
                <a:spcPct val="80000"/>
              </a:lnSpc>
            </a:pPr>
            <a:r>
              <a:rPr lang="ru-RU" sz="1200" b="1" dirty="0"/>
              <a:t>В</a:t>
            </a:r>
            <a:r>
              <a:rPr lang="ru-RU" sz="1200" b="1" spc="-60" dirty="0"/>
              <a:t>еликобритания</a:t>
            </a:r>
            <a:r>
              <a:rPr lang="ru-RU" sz="1200" dirty="0"/>
              <a:t>  </a:t>
            </a:r>
            <a:r>
              <a:rPr lang="ru-RU" sz="1200" b="1" dirty="0"/>
              <a:t>12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Бельгия</a:t>
            </a:r>
            <a:r>
              <a:rPr lang="ru-RU" sz="1200" b="1" dirty="0"/>
              <a:t>  13</a:t>
            </a:r>
          </a:p>
          <a:p>
            <a:pPr algn="r">
              <a:lnSpc>
                <a:spcPct val="80000"/>
              </a:lnSpc>
              <a:spcAft>
                <a:spcPts val="100"/>
              </a:spcAft>
            </a:pPr>
            <a:r>
              <a:rPr lang="ru-RU" sz="1200" dirty="0"/>
              <a:t>Малайзия</a:t>
            </a:r>
            <a:r>
              <a:rPr lang="ru-RU" sz="1200" b="1" dirty="0"/>
              <a:t>  14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Канада </a:t>
            </a:r>
            <a:r>
              <a:rPr lang="ru-RU" sz="1200" b="1" dirty="0"/>
              <a:t> 15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Австралия</a:t>
            </a:r>
            <a:r>
              <a:rPr lang="ru-RU" sz="1400" dirty="0"/>
              <a:t> 16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Франция  </a:t>
            </a:r>
            <a:r>
              <a:rPr lang="ru-RU" sz="1200" b="1" dirty="0"/>
              <a:t>17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Чехия  </a:t>
            </a:r>
            <a:r>
              <a:rPr lang="ru-RU" sz="1200" b="1" dirty="0"/>
              <a:t>18</a:t>
            </a:r>
          </a:p>
          <a:p>
            <a:pPr algn="r">
              <a:lnSpc>
                <a:spcPct val="80000"/>
              </a:lnSpc>
            </a:pPr>
            <a:r>
              <a:rPr lang="ru-RU" sz="1200" spc="-60" dirty="0"/>
              <a:t>Перу  </a:t>
            </a:r>
            <a:r>
              <a:rPr lang="ru-RU" sz="1200" b="1" spc="-60" dirty="0"/>
              <a:t>19</a:t>
            </a:r>
            <a:endParaRPr lang="ru-RU" sz="1200" b="1" dirty="0"/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8000"/>
                </a:solidFill>
              </a:rPr>
              <a:t>Азербайджан</a:t>
            </a:r>
            <a:r>
              <a:rPr lang="ru-RU" sz="1400" b="1" dirty="0"/>
              <a:t>  </a:t>
            </a:r>
            <a:r>
              <a:rPr lang="ru-RU" sz="1400" b="1" dirty="0">
                <a:solidFill>
                  <a:srgbClr val="007E00"/>
                </a:solidFill>
              </a:rPr>
              <a:t>20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Нидерланды </a:t>
            </a:r>
            <a:r>
              <a:rPr lang="ru-RU" sz="1200" b="1" dirty="0">
                <a:solidFill>
                  <a:srgbClr val="007E00"/>
                </a:solidFill>
              </a:rPr>
              <a:t> </a:t>
            </a:r>
            <a:r>
              <a:rPr lang="ru-RU" sz="1200" b="1" dirty="0"/>
              <a:t>21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Инд</a:t>
            </a:r>
            <a:r>
              <a:rPr lang="ru-RU" sz="1400" b="1" spc="-60" dirty="0"/>
              <a:t>ия</a:t>
            </a:r>
            <a:r>
              <a:rPr lang="ru-RU" sz="1400" b="1" dirty="0"/>
              <a:t>  22</a:t>
            </a:r>
          </a:p>
          <a:p>
            <a:pPr algn="r">
              <a:lnSpc>
                <a:spcPct val="85000"/>
              </a:lnSpc>
              <a:spcBef>
                <a:spcPts val="200"/>
              </a:spcBef>
            </a:pPr>
            <a:r>
              <a:rPr lang="ru-RU" sz="1200" b="1" dirty="0"/>
              <a:t>ЧИЛИ  23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Испания </a:t>
            </a:r>
            <a:r>
              <a:rPr lang="ru-RU" sz="1200" b="1" dirty="0"/>
              <a:t> 24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Греция  </a:t>
            </a:r>
            <a:r>
              <a:rPr lang="ru-RU" sz="1200" b="1" dirty="0"/>
              <a:t>25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ОЭСР  26</a:t>
            </a:r>
          </a:p>
          <a:p>
            <a:pPr algn="r">
              <a:lnSpc>
                <a:spcPct val="80000"/>
              </a:lnSpc>
            </a:pPr>
            <a:r>
              <a:rPr lang="ru-RU" sz="1400" b="1" spc="-60" dirty="0">
                <a:solidFill>
                  <a:srgbClr val="990000"/>
                </a:solidFill>
              </a:rPr>
              <a:t>Старые страны </a:t>
            </a:r>
            <a:r>
              <a:rPr lang="ru-RU" sz="1400" b="1" dirty="0">
                <a:solidFill>
                  <a:srgbClr val="990000"/>
                </a:solidFill>
              </a:rPr>
              <a:t>ЕС 27</a:t>
            </a:r>
            <a:endParaRPr lang="ru-RU" sz="1400" b="1" dirty="0">
              <a:solidFill>
                <a:srgbClr val="9249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1200" dirty="0"/>
              <a:t>Португалия </a:t>
            </a:r>
            <a:r>
              <a:rPr lang="ru-RU" sz="1200" b="1" dirty="0"/>
              <a:t> 28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3399FF"/>
                </a:solidFill>
              </a:rPr>
              <a:t>Польша  29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66FF"/>
                </a:solidFill>
              </a:rPr>
              <a:t>Вьетнам  30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Аргентина </a:t>
            </a:r>
            <a:r>
              <a:rPr lang="ru-RU" sz="1200" b="1" dirty="0"/>
              <a:t> 31</a:t>
            </a:r>
          </a:p>
          <a:p>
            <a:pPr algn="r">
              <a:lnSpc>
                <a:spcPct val="82000"/>
              </a:lnSpc>
            </a:pPr>
            <a:r>
              <a:rPr lang="ru-RU" sz="1400" b="1" spc="-60" dirty="0">
                <a:solidFill>
                  <a:srgbClr val="0099FF"/>
                </a:solidFill>
              </a:rPr>
              <a:t>Новые страны </a:t>
            </a:r>
            <a:r>
              <a:rPr lang="ru-RU" sz="1400" b="1" dirty="0">
                <a:solidFill>
                  <a:srgbClr val="0099FF"/>
                </a:solidFill>
              </a:rPr>
              <a:t>ЕС 32</a:t>
            </a:r>
          </a:p>
          <a:p>
            <a:pPr algn="r">
              <a:lnSpc>
                <a:spcPct val="80000"/>
              </a:lnSpc>
            </a:pPr>
            <a:r>
              <a:rPr lang="ru-RU" sz="1200" b="1" dirty="0"/>
              <a:t>МИР  33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Египет </a:t>
            </a:r>
            <a:r>
              <a:rPr lang="ru-RU" sz="1200" b="1" dirty="0"/>
              <a:t> 34</a:t>
            </a:r>
          </a:p>
          <a:p>
            <a:pPr algn="r">
              <a:lnSpc>
                <a:spcPct val="80000"/>
              </a:lnSpc>
            </a:pPr>
            <a:r>
              <a:rPr lang="ru-RU" sz="1200" dirty="0" err="1"/>
              <a:t>Саудов</a:t>
            </a:r>
            <a:r>
              <a:rPr lang="ru-RU" sz="1200" dirty="0"/>
              <a:t> Аравия </a:t>
            </a:r>
            <a:r>
              <a:rPr lang="ru-RU" sz="1200" b="1" dirty="0"/>
              <a:t> 35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Италия</a:t>
            </a:r>
            <a:r>
              <a:rPr lang="ru-RU" sz="1200" b="1" dirty="0"/>
              <a:t>  36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Доминикана</a:t>
            </a:r>
            <a:r>
              <a:rPr lang="ru-RU" sz="1200" b="1" dirty="0"/>
              <a:t>  37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Шри-Ланка</a:t>
            </a:r>
            <a:r>
              <a:rPr lang="ru-RU" sz="1200" b="1" dirty="0"/>
              <a:t>  38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solidFill>
                  <a:srgbClr val="00B050"/>
                </a:solidFill>
              </a:rPr>
              <a:t>Казахстан  39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Колумбия</a:t>
            </a:r>
            <a:r>
              <a:rPr lang="ru-RU" sz="1200" b="1" dirty="0"/>
              <a:t>  40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Болгария</a:t>
            </a:r>
            <a:r>
              <a:rPr lang="ru-RU" sz="1200" b="1" dirty="0"/>
              <a:t>  41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Индонезия  </a:t>
            </a:r>
            <a:r>
              <a:rPr lang="ru-RU" sz="1200" b="1" dirty="0"/>
              <a:t>42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ЮАР</a:t>
            </a:r>
            <a:r>
              <a:rPr lang="ru-RU" sz="1200" b="1" dirty="0"/>
              <a:t>  43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Алжир </a:t>
            </a:r>
            <a:r>
              <a:rPr lang="ru-RU" sz="1200" b="1" dirty="0"/>
              <a:t> 44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Бразилия</a:t>
            </a:r>
            <a:r>
              <a:rPr lang="ru-RU" sz="1200" b="1" dirty="0"/>
              <a:t>  45</a:t>
            </a:r>
          </a:p>
          <a:p>
            <a:pPr algn="r">
              <a:lnSpc>
                <a:spcPct val="83000"/>
              </a:lnSpc>
            </a:pPr>
            <a:r>
              <a:rPr lang="ru-RU" sz="1200" dirty="0"/>
              <a:t>Венгрия</a:t>
            </a:r>
            <a:r>
              <a:rPr lang="ru-RU" sz="1200" b="1" dirty="0"/>
              <a:t>  46</a:t>
            </a:r>
          </a:p>
          <a:p>
            <a:pPr algn="r">
              <a:lnSpc>
                <a:spcPct val="83000"/>
              </a:lnSpc>
            </a:pPr>
            <a:r>
              <a:rPr lang="ru-RU" sz="1200" dirty="0"/>
              <a:t>Мексика</a:t>
            </a:r>
            <a:r>
              <a:rPr lang="ru-RU" sz="1200" b="1" dirty="0"/>
              <a:t>  47</a:t>
            </a:r>
          </a:p>
          <a:p>
            <a:pPr algn="r">
              <a:lnSpc>
                <a:spcPct val="83000"/>
              </a:lnSpc>
            </a:pPr>
            <a:r>
              <a:rPr lang="ru-RU" sz="1400" b="1" dirty="0">
                <a:solidFill>
                  <a:srgbClr val="FF0000"/>
                </a:solidFill>
              </a:rPr>
              <a:t>РОССИЯ  48</a:t>
            </a:r>
          </a:p>
          <a:p>
            <a:pPr algn="r">
              <a:lnSpc>
                <a:spcPct val="83000"/>
              </a:lnSpc>
            </a:pPr>
            <a:r>
              <a:rPr lang="ru-RU" sz="1200" dirty="0"/>
              <a:t>Румыния</a:t>
            </a:r>
            <a:r>
              <a:rPr lang="ru-RU" sz="1400" b="1" dirty="0"/>
              <a:t> </a:t>
            </a:r>
            <a:r>
              <a:rPr lang="ru-RU" sz="1200" b="1" dirty="0"/>
              <a:t>49</a:t>
            </a:r>
          </a:p>
          <a:p>
            <a:pPr algn="r">
              <a:lnSpc>
                <a:spcPct val="83000"/>
              </a:lnSpc>
            </a:pPr>
            <a:r>
              <a:rPr lang="ru-RU" sz="1400" b="1" dirty="0"/>
              <a:t>Иран</a:t>
            </a:r>
            <a:r>
              <a:rPr lang="ru-RU" sz="1200" b="1" dirty="0"/>
              <a:t>  50</a:t>
            </a:r>
          </a:p>
          <a:p>
            <a:pPr algn="r">
              <a:lnSpc>
                <a:spcPct val="83000"/>
              </a:lnSpc>
            </a:pPr>
            <a:r>
              <a:rPr lang="ru-RU" sz="1200" dirty="0" err="1"/>
              <a:t>Себия</a:t>
            </a:r>
            <a:r>
              <a:rPr lang="ru-RU" sz="1200" b="1" dirty="0"/>
              <a:t>  51</a:t>
            </a:r>
          </a:p>
          <a:p>
            <a:pPr algn="r">
              <a:lnSpc>
                <a:spcPct val="83000"/>
              </a:lnSpc>
            </a:pPr>
            <a:r>
              <a:rPr lang="ru-RU" sz="1400" b="1" dirty="0"/>
              <a:t>Турция  52</a:t>
            </a:r>
          </a:p>
          <a:p>
            <a:pPr algn="r">
              <a:lnSpc>
                <a:spcPct val="83000"/>
              </a:lnSpc>
            </a:pPr>
            <a:r>
              <a:rPr lang="ru-RU" sz="1400" b="1" spc="-40" dirty="0">
                <a:solidFill>
                  <a:srgbClr val="00B050"/>
                </a:solidFill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</a:rPr>
              <a:t> 53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E719D68A-3699-462C-94A8-B58E1FC828AE}"/>
              </a:ext>
            </a:extLst>
          </p:cNvPr>
          <p:cNvCxnSpPr/>
          <p:nvPr/>
        </p:nvCxnSpPr>
        <p:spPr>
          <a:xfrm>
            <a:off x="656793" y="1912664"/>
            <a:ext cx="0" cy="61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63067F6-4CB3-4450-BA4F-418E15EE3B3C}"/>
              </a:ext>
            </a:extLst>
          </p:cNvPr>
          <p:cNvCxnSpPr/>
          <p:nvPr/>
        </p:nvCxnSpPr>
        <p:spPr>
          <a:xfrm flipV="1">
            <a:off x="543807" y="1933086"/>
            <a:ext cx="8517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D3E5266-4C40-4CB0-A4A2-ED31BFE031F8}"/>
              </a:ext>
            </a:extLst>
          </p:cNvPr>
          <p:cNvSpPr txBox="1"/>
          <p:nvPr/>
        </p:nvSpPr>
        <p:spPr>
          <a:xfrm rot="16200000">
            <a:off x="4051176" y="1290957"/>
            <a:ext cx="1692000" cy="8816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300" b="1" dirty="0"/>
              <a:t>                  </a:t>
            </a:r>
            <a:r>
              <a:rPr lang="ru-RU" sz="1300" dirty="0"/>
              <a:t>Тайвань  1</a:t>
            </a:r>
          </a:p>
          <a:p>
            <a:pPr algn="r">
              <a:lnSpc>
                <a:spcPct val="70000"/>
              </a:lnSpc>
            </a:pPr>
            <a:r>
              <a:rPr lang="ru-RU" sz="1400" b="1" dirty="0">
                <a:solidFill>
                  <a:srgbClr val="00CCFF"/>
                </a:solidFill>
              </a:rPr>
              <a:t>Япония 2</a:t>
            </a:r>
            <a:endParaRPr lang="ru-RU" sz="1400" b="1" dirty="0"/>
          </a:p>
          <a:p>
            <a:pPr algn="r">
              <a:lnSpc>
                <a:spcPct val="7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Китай  3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ru-RU" sz="1200" b="1" dirty="0"/>
              <a:t>Израиль  4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ru-RU" sz="1400" dirty="0"/>
              <a:t>Малайзия</a:t>
            </a:r>
            <a:r>
              <a:rPr lang="ru-RU" sz="1400" b="1" dirty="0"/>
              <a:t>  5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ru-RU" sz="1400" b="1" dirty="0"/>
              <a:t>Ю. Корея</a:t>
            </a:r>
            <a:r>
              <a:rPr lang="ru-RU" sz="1400" dirty="0"/>
              <a:t> </a:t>
            </a:r>
            <a:r>
              <a:rPr lang="ru-RU" sz="1400" b="1" dirty="0"/>
              <a:t> 6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ru-RU" sz="1200" dirty="0"/>
              <a:t>Испания</a:t>
            </a:r>
            <a:r>
              <a:rPr lang="ru-RU" sz="1200" b="1" dirty="0"/>
              <a:t>  7</a:t>
            </a:r>
          </a:p>
          <a:p>
            <a:pPr algn="r">
              <a:lnSpc>
                <a:spcPct val="70000"/>
              </a:lnSpc>
            </a:pPr>
            <a:r>
              <a:rPr lang="ru-RU" sz="1200" dirty="0"/>
              <a:t>Греция  </a:t>
            </a:r>
            <a:r>
              <a:rPr lang="ru-RU" sz="1200" b="1" dirty="0"/>
              <a:t>8</a:t>
            </a:r>
          </a:p>
          <a:p>
            <a:pPr algn="r">
              <a:lnSpc>
                <a:spcPct val="70000"/>
              </a:lnSpc>
            </a:pPr>
            <a:r>
              <a:rPr lang="ru-RU" sz="1400" dirty="0"/>
              <a:t>Франция  </a:t>
            </a:r>
            <a:r>
              <a:rPr lang="ru-RU" sz="1400" b="1" dirty="0"/>
              <a:t>9</a:t>
            </a:r>
            <a:endParaRPr lang="ru-RU" sz="1200" b="1" dirty="0"/>
          </a:p>
          <a:p>
            <a:pPr algn="r">
              <a:lnSpc>
                <a:spcPct val="70000"/>
              </a:lnSpc>
            </a:pPr>
            <a:r>
              <a:rPr lang="ru-RU" sz="1200" dirty="0"/>
              <a:t>Швеция</a:t>
            </a:r>
            <a:r>
              <a:rPr lang="ru-RU" sz="1200" b="1" dirty="0"/>
              <a:t>  10</a:t>
            </a:r>
          </a:p>
          <a:p>
            <a:pPr algn="r">
              <a:lnSpc>
                <a:spcPct val="70000"/>
              </a:lnSpc>
            </a:pPr>
            <a:r>
              <a:rPr lang="ru-RU" sz="1200" dirty="0"/>
              <a:t>Чехия  </a:t>
            </a:r>
            <a:r>
              <a:rPr lang="ru-RU" sz="1200" b="1" dirty="0"/>
              <a:t>11</a:t>
            </a:r>
          </a:p>
          <a:p>
            <a:pPr algn="r">
              <a:lnSpc>
                <a:spcPct val="70000"/>
              </a:lnSpc>
            </a:pPr>
            <a:r>
              <a:rPr lang="ru-RU" sz="1200" dirty="0"/>
              <a:t>Таиланд</a:t>
            </a:r>
            <a:r>
              <a:rPr lang="ru-RU" sz="1200" b="1" dirty="0"/>
              <a:t>  12</a:t>
            </a:r>
            <a:endParaRPr lang="ru-RU" sz="1200" dirty="0"/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/>
              <a:t>Инд</a:t>
            </a:r>
            <a:r>
              <a:rPr lang="ru-RU" sz="1400" b="1" spc="-60" dirty="0"/>
              <a:t>ия</a:t>
            </a:r>
            <a:r>
              <a:rPr lang="ru-RU" sz="1400" b="1" dirty="0"/>
              <a:t>  13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Италия </a:t>
            </a:r>
            <a:r>
              <a:rPr lang="ru-RU" sz="1200" b="1" dirty="0"/>
              <a:t>14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Португалия</a:t>
            </a:r>
            <a:r>
              <a:rPr lang="ru-RU" sz="1200" b="1" dirty="0"/>
              <a:t> 15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D7D2"/>
                </a:solidFill>
              </a:rPr>
              <a:t>Польша  16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ПЕРУ </a:t>
            </a:r>
            <a:r>
              <a:rPr lang="ru-RU" sz="1200" b="1" dirty="0"/>
              <a:t> 17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spc="-100" dirty="0">
                <a:solidFill>
                  <a:srgbClr val="990000"/>
                </a:solidFill>
              </a:rPr>
              <a:t>Старые страны ЕС 18</a:t>
            </a:r>
            <a:endParaRPr lang="ru-RU" sz="1400" b="1" spc="-100" dirty="0">
              <a:solidFill>
                <a:srgbClr val="924900"/>
              </a:solidFill>
            </a:endParaRP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В</a:t>
            </a:r>
            <a:r>
              <a:rPr lang="ru-RU" sz="1200" spc="-60" dirty="0"/>
              <a:t>еликобритания</a:t>
            </a:r>
            <a:r>
              <a:rPr lang="ru-RU" sz="1200" dirty="0"/>
              <a:t>  </a:t>
            </a:r>
            <a:r>
              <a:rPr lang="ru-RU" sz="1200" b="1" dirty="0"/>
              <a:t>19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Нидерланды </a:t>
            </a:r>
            <a:r>
              <a:rPr lang="ru-RU" sz="1200" b="1" dirty="0">
                <a:solidFill>
                  <a:srgbClr val="007E00"/>
                </a:solidFill>
              </a:rPr>
              <a:t> </a:t>
            </a:r>
            <a:r>
              <a:rPr lang="ru-RU" sz="1200" b="1" dirty="0"/>
              <a:t>20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990000"/>
                </a:solidFill>
              </a:rPr>
              <a:t> США  21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МИР  22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ОАЭ </a:t>
            </a:r>
            <a:r>
              <a:rPr lang="ru-RU" sz="1200" b="1" dirty="0"/>
              <a:t>  23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/>
              <a:t>ОЭСР  24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Канада  </a:t>
            </a:r>
            <a:r>
              <a:rPr lang="ru-RU" sz="1200" b="1" dirty="0"/>
              <a:t>25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Австралия</a:t>
            </a:r>
            <a:r>
              <a:rPr lang="ru-RU" sz="1200" b="1" dirty="0"/>
              <a:t>  26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7F3F00"/>
                </a:solidFill>
              </a:rPr>
              <a:t>Германия  27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Бельгия </a:t>
            </a:r>
            <a:r>
              <a:rPr lang="ru-RU" sz="1200" b="1" dirty="0"/>
              <a:t> 28</a:t>
            </a:r>
          </a:p>
          <a:p>
            <a:pPr algn="r">
              <a:lnSpc>
                <a:spcPct val="82000"/>
              </a:lnSpc>
              <a:spcBef>
                <a:spcPts val="200"/>
              </a:spcBef>
            </a:pPr>
            <a:r>
              <a:rPr lang="ru-RU" sz="1400" b="1" spc="-100" dirty="0">
                <a:solidFill>
                  <a:srgbClr val="0099FF"/>
                </a:solidFill>
              </a:rPr>
              <a:t>Новые страны ЕС 29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Доминикана  </a:t>
            </a:r>
            <a:r>
              <a:rPr lang="ru-RU" sz="1200" b="1" dirty="0"/>
              <a:t>30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Индонезия</a:t>
            </a:r>
            <a:r>
              <a:rPr lang="ru-RU" sz="1200" b="1" dirty="0"/>
              <a:t> 31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Колумбия</a:t>
            </a:r>
            <a:r>
              <a:rPr lang="ru-RU" sz="1200" b="1" dirty="0"/>
              <a:t>  32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Австрия</a:t>
            </a:r>
            <a:r>
              <a:rPr lang="ru-RU" sz="1200" b="1" dirty="0"/>
              <a:t> 33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Сербия</a:t>
            </a:r>
            <a:r>
              <a:rPr lang="ru-RU" sz="1200" b="1" dirty="0"/>
              <a:t>  34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0066FF"/>
                </a:solidFill>
              </a:rPr>
              <a:t>Вьетнам  35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 err="1"/>
              <a:t>Сауд</a:t>
            </a:r>
            <a:r>
              <a:rPr lang="ru-RU" sz="1200" dirty="0"/>
              <a:t> Аравия</a:t>
            </a:r>
            <a:r>
              <a:rPr lang="ru-RU" sz="1200" b="1" dirty="0"/>
              <a:t> 36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Чили</a:t>
            </a:r>
            <a:r>
              <a:rPr lang="ru-RU" sz="1200" b="1" dirty="0"/>
              <a:t>  37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Румыния</a:t>
            </a:r>
            <a:r>
              <a:rPr lang="ru-RU" sz="1200" b="1" dirty="0"/>
              <a:t>  38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Мексика  </a:t>
            </a:r>
            <a:r>
              <a:rPr lang="ru-RU" sz="1200" b="1" dirty="0"/>
              <a:t>39</a:t>
            </a:r>
          </a:p>
          <a:p>
            <a:pPr algn="r">
              <a:lnSpc>
                <a:spcPct val="85000"/>
              </a:lnSpc>
              <a:spcBef>
                <a:spcPts val="100"/>
              </a:spcBef>
            </a:pPr>
            <a:r>
              <a:rPr lang="ru-RU" sz="1200" dirty="0" err="1"/>
              <a:t>Венгрич</a:t>
            </a:r>
            <a:r>
              <a:rPr lang="ru-RU" sz="1200" b="1" dirty="0"/>
              <a:t>  40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Шри-Ланка</a:t>
            </a:r>
            <a:r>
              <a:rPr lang="ru-RU" sz="1200" b="1" dirty="0"/>
              <a:t>  41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Болгария  </a:t>
            </a:r>
            <a:r>
              <a:rPr lang="ru-RU" sz="1200" b="1" dirty="0"/>
              <a:t>42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Алжир</a:t>
            </a:r>
            <a:r>
              <a:rPr lang="ru-RU" sz="1200" b="1" dirty="0"/>
              <a:t>  43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008000"/>
                </a:solidFill>
              </a:rPr>
              <a:t>Азербайджан</a:t>
            </a:r>
            <a:r>
              <a:rPr lang="ru-RU" sz="1400" b="1" dirty="0">
                <a:solidFill>
                  <a:srgbClr val="6BA42C"/>
                </a:solidFill>
              </a:rPr>
              <a:t>  </a:t>
            </a:r>
            <a:r>
              <a:rPr lang="ru-RU" sz="1400" b="1" dirty="0">
                <a:solidFill>
                  <a:srgbClr val="5C8E26"/>
                </a:solidFill>
              </a:rPr>
              <a:t>44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ЮАР</a:t>
            </a:r>
            <a:r>
              <a:rPr lang="ru-RU" sz="1200" b="1" dirty="0"/>
              <a:t>  45</a:t>
            </a:r>
          </a:p>
          <a:p>
            <a:pPr algn="r">
              <a:lnSpc>
                <a:spcPct val="83000"/>
              </a:lnSpc>
              <a:spcBef>
                <a:spcPts val="200"/>
              </a:spcBef>
            </a:pPr>
            <a:r>
              <a:rPr lang="ru-RU" sz="1200" dirty="0"/>
              <a:t>Венгрия</a:t>
            </a:r>
            <a:r>
              <a:rPr lang="ru-RU" sz="1200" b="1" dirty="0"/>
              <a:t>  46</a:t>
            </a:r>
          </a:p>
          <a:p>
            <a:pPr algn="r">
              <a:lnSpc>
                <a:spcPct val="85000"/>
              </a:lnSpc>
              <a:spcBef>
                <a:spcPts val="200"/>
              </a:spcBef>
            </a:pPr>
            <a:r>
              <a:rPr lang="ru-RU" sz="1400" b="1" dirty="0">
                <a:solidFill>
                  <a:srgbClr val="00B050"/>
                </a:solidFill>
              </a:rPr>
              <a:t>Казахстан  47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Египет</a:t>
            </a:r>
            <a:r>
              <a:rPr lang="ru-RU" sz="1200" b="1" dirty="0"/>
              <a:t>  48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FF0000"/>
                </a:solidFill>
              </a:rPr>
              <a:t>РОССИЯ  49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Турция</a:t>
            </a:r>
            <a:r>
              <a:rPr lang="ru-RU" sz="1200" b="1" dirty="0"/>
              <a:t>  50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Аргентина</a:t>
            </a:r>
            <a:r>
              <a:rPr lang="ru-RU" sz="1200" b="1" dirty="0"/>
              <a:t>  51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Иран  52</a:t>
            </a:r>
          </a:p>
          <a:p>
            <a:pPr algn="r">
              <a:lnSpc>
                <a:spcPct val="80000"/>
              </a:lnSpc>
            </a:pPr>
            <a:r>
              <a:rPr lang="ru-RU" sz="1400" b="1" spc="-40" dirty="0">
                <a:solidFill>
                  <a:srgbClr val="00B050"/>
                </a:solidFill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</a:rPr>
              <a:t> 53</a:t>
            </a: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84443660-2DB2-409B-84AE-C1EF944A8234}"/>
              </a:ext>
            </a:extLst>
          </p:cNvPr>
          <p:cNvCxnSpPr/>
          <p:nvPr/>
        </p:nvCxnSpPr>
        <p:spPr>
          <a:xfrm>
            <a:off x="432944" y="4117800"/>
            <a:ext cx="860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168C030-7622-4ACD-902B-128F07652C49}"/>
              </a:ext>
            </a:extLst>
          </p:cNvPr>
          <p:cNvGrpSpPr/>
          <p:nvPr/>
        </p:nvGrpSpPr>
        <p:grpSpPr>
          <a:xfrm>
            <a:off x="514916" y="213447"/>
            <a:ext cx="8589871" cy="3398784"/>
            <a:chOff x="513550" y="448230"/>
            <a:chExt cx="8568000" cy="3398784"/>
          </a:xfrm>
        </p:grpSpPr>
        <p:cxnSp>
          <p:nvCxnSpPr>
            <p:cNvPr id="134" name="Прямая соединительная линия 133">
              <a:extLst>
                <a:ext uri="{FF2B5EF4-FFF2-40B4-BE49-F238E27FC236}">
                  <a16:creationId xmlns:a16="http://schemas.microsoft.com/office/drawing/2014/main" id="{28B6B772-1AC5-4FCF-A549-340CF13A3E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048" y="2038260"/>
              <a:ext cx="1" cy="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F9D27D4-368F-443E-B928-7EC83723B3B9}"/>
                </a:ext>
              </a:extLst>
            </p:cNvPr>
            <p:cNvSpPr txBox="1"/>
            <p:nvPr/>
          </p:nvSpPr>
          <p:spPr>
            <a:xfrm>
              <a:off x="746957" y="2243797"/>
              <a:ext cx="10966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tt-RU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B9C57A3-B6F5-49EF-A7BE-8C59F6C63115}"/>
                </a:ext>
              </a:extLst>
            </p:cNvPr>
            <p:cNvSpPr txBox="1"/>
            <p:nvPr/>
          </p:nvSpPr>
          <p:spPr>
            <a:xfrm rot="16200000">
              <a:off x="3933550" y="-1300986"/>
              <a:ext cx="1728000" cy="856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/>
                <a:t>                  </a:t>
              </a:r>
              <a:r>
                <a:rPr lang="ru-RU" sz="1400" b="1" dirty="0">
                  <a:solidFill>
                    <a:srgbClr val="00CCFF"/>
                  </a:solidFill>
                </a:rPr>
                <a:t>Япония  1</a:t>
              </a:r>
              <a:r>
                <a:rPr lang="ru-RU" sz="1400" b="1" dirty="0"/>
                <a:t>    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Тайвань  2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C00000"/>
                  </a:solidFill>
                </a:rPr>
                <a:t>Китай  3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Швеция </a:t>
              </a:r>
              <a:r>
                <a:rPr lang="ru-RU" sz="1200" b="1" dirty="0"/>
                <a:t> 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>
                  <a:solidFill>
                    <a:srgbClr val="008000"/>
                  </a:solidFill>
                </a:rPr>
                <a:t>Азербайджан</a:t>
              </a:r>
              <a:r>
                <a:rPr lang="ru-RU" sz="1400" b="1" dirty="0">
                  <a:solidFill>
                    <a:srgbClr val="008000"/>
                  </a:solidFill>
                </a:rPr>
                <a:t>  5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7F3F00"/>
                  </a:solidFill>
                </a:rPr>
                <a:t>Германия  6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Канада  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Чили</a:t>
              </a:r>
              <a:r>
                <a:rPr lang="ru-RU" sz="1200" b="1" dirty="0"/>
                <a:t>  8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Ю. Корея  </a:t>
              </a:r>
              <a:r>
                <a:rPr lang="ru-RU" sz="1200" b="1" dirty="0"/>
                <a:t>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Австралия</a:t>
              </a:r>
              <a:r>
                <a:rPr lang="ru-RU" sz="1200" b="1" dirty="0"/>
                <a:t>  10</a:t>
              </a:r>
            </a:p>
            <a:p>
              <a:pPr algn="r">
                <a:lnSpc>
                  <a:spcPct val="80000"/>
                </a:lnSpc>
                <a:spcAft>
                  <a:spcPts val="100"/>
                </a:spcAft>
              </a:pPr>
              <a:r>
                <a:rPr lang="ru-RU" sz="1200" b="1" dirty="0"/>
                <a:t>Франция  11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Бельгия  </a:t>
              </a:r>
              <a:r>
                <a:rPr lang="ru-RU" sz="1200" b="1" dirty="0"/>
                <a:t>12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Греция</a:t>
              </a:r>
              <a:r>
                <a:rPr lang="ru-RU" sz="1200" b="1" dirty="0"/>
                <a:t>  13</a:t>
              </a:r>
            </a:p>
            <a:p>
              <a:pPr algn="r">
                <a:lnSpc>
                  <a:spcPct val="80000"/>
                </a:lnSpc>
                <a:spcAft>
                  <a:spcPts val="100"/>
                </a:spcAft>
              </a:pPr>
              <a:r>
                <a:rPr lang="ru-RU" sz="1200" dirty="0"/>
                <a:t>Таиланд</a:t>
              </a:r>
              <a:r>
                <a:rPr lang="ru-RU" sz="1200" b="1" dirty="0"/>
                <a:t>  14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Аргентина  15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990000"/>
                  </a:solidFill>
                </a:rPr>
                <a:t>США  16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Индия  </a:t>
              </a:r>
              <a:r>
                <a:rPr lang="ru-RU" sz="1200" b="1" dirty="0"/>
                <a:t>17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Саудовская Ар  </a:t>
              </a:r>
              <a:r>
                <a:rPr lang="ru-RU" sz="1200" b="1" dirty="0"/>
                <a:t>18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Испания </a:t>
              </a:r>
              <a:r>
                <a:rPr lang="ru-RU" sz="1200" b="1" dirty="0"/>
                <a:t> 19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Чехия  20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Перу</a:t>
              </a:r>
              <a:r>
                <a:rPr lang="ru-RU" sz="1200" b="1" dirty="0"/>
                <a:t>  21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В</a:t>
              </a:r>
              <a:r>
                <a:rPr lang="ru-RU" sz="1200" b="1" spc="-60" dirty="0"/>
                <a:t>еликобритания</a:t>
              </a:r>
              <a:r>
                <a:rPr lang="ru-RU" sz="1200" b="1" dirty="0"/>
                <a:t>  22</a:t>
              </a:r>
            </a:p>
            <a:p>
              <a:pPr algn="r">
                <a:lnSpc>
                  <a:spcPct val="85000"/>
                </a:lnSpc>
                <a:spcBef>
                  <a:spcPts val="200"/>
                </a:spcBef>
              </a:pPr>
              <a:r>
                <a:rPr lang="ru-RU" sz="1400" b="1" dirty="0">
                  <a:solidFill>
                    <a:srgbClr val="3399FF"/>
                  </a:solidFill>
                </a:rPr>
                <a:t>Польша  23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Австрия </a:t>
              </a:r>
              <a:r>
                <a:rPr lang="ru-RU" sz="1200" b="1" dirty="0"/>
                <a:t> 24</a:t>
              </a:r>
            </a:p>
            <a:p>
              <a:pPr algn="r">
                <a:lnSpc>
                  <a:spcPct val="82000"/>
                </a:lnSpc>
              </a:pPr>
              <a:r>
                <a:rPr lang="ru-RU" sz="1400" b="1" spc="-100" dirty="0">
                  <a:solidFill>
                    <a:srgbClr val="0099FF"/>
                  </a:solidFill>
                </a:rPr>
                <a:t>Новые страны ЕС 25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>
                  <a:solidFill>
                    <a:srgbClr val="212121"/>
                  </a:solidFill>
                </a:rPr>
                <a:t>Малайзия</a:t>
              </a:r>
              <a:r>
                <a:rPr lang="ru-RU" sz="1200" b="1" dirty="0">
                  <a:solidFill>
                    <a:srgbClr val="212121"/>
                  </a:solidFill>
                </a:rPr>
                <a:t>  26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Доминикана</a:t>
              </a:r>
              <a:r>
                <a:rPr lang="ru-RU" sz="1200" b="1" dirty="0"/>
                <a:t>  27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ОАЭ </a:t>
              </a:r>
              <a:r>
                <a:rPr lang="ru-RU" sz="1200" b="1" dirty="0"/>
                <a:t> 28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>
                  <a:solidFill>
                    <a:srgbClr val="0066FF"/>
                  </a:solidFill>
                </a:rPr>
                <a:t>Вьетнам  29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Италия</a:t>
              </a:r>
              <a:r>
                <a:rPr lang="ru-RU" sz="1200" b="1" dirty="0"/>
                <a:t>  30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dirty="0"/>
                <a:t>ОЭСР  31</a:t>
              </a:r>
            </a:p>
            <a:p>
              <a:pPr algn="r">
                <a:lnSpc>
                  <a:spcPct val="80000"/>
                </a:lnSpc>
              </a:pPr>
              <a:r>
                <a:rPr lang="ru-RU" sz="1400" b="1" spc="-100" dirty="0">
                  <a:solidFill>
                    <a:srgbClr val="990000"/>
                  </a:solidFill>
                </a:rPr>
                <a:t>Старые страны ЕС </a:t>
              </a:r>
              <a:r>
                <a:rPr lang="ru-RU" sz="1400" b="1" spc="-100" dirty="0">
                  <a:solidFill>
                    <a:srgbClr val="924900"/>
                  </a:solidFill>
                </a:rPr>
                <a:t>32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Нидерланды</a:t>
              </a:r>
              <a:r>
                <a:rPr lang="ru-RU" sz="1200" b="1" dirty="0"/>
                <a:t>  33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Португалия </a:t>
              </a:r>
              <a:r>
                <a:rPr lang="ru-RU" sz="1200" b="1" dirty="0"/>
                <a:t> 34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Шри-Ланка </a:t>
              </a:r>
              <a:r>
                <a:rPr lang="ru-RU" sz="1200" b="1" dirty="0"/>
                <a:t> 35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dirty="0"/>
                <a:t>Египет</a:t>
              </a:r>
              <a:r>
                <a:rPr lang="ru-RU" sz="1200" b="1" dirty="0"/>
                <a:t>  36</a:t>
              </a:r>
            </a:p>
            <a:p>
              <a:pPr algn="r">
                <a:lnSpc>
                  <a:spcPct val="80000"/>
                </a:lnSpc>
              </a:pPr>
              <a:r>
                <a:rPr lang="ru-RU" sz="1200" b="1" dirty="0"/>
                <a:t>Израиль  37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b="1" dirty="0"/>
                <a:t>МИР  38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Мексика </a:t>
              </a:r>
              <a:r>
                <a:rPr lang="ru-RU" sz="1200" b="1" dirty="0"/>
                <a:t> 39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Колумбия</a:t>
              </a:r>
              <a:r>
                <a:rPr lang="ru-RU" sz="1200" b="1" dirty="0"/>
                <a:t>  40</a:t>
              </a:r>
            </a:p>
            <a:p>
              <a:pPr algn="r">
                <a:lnSpc>
                  <a:spcPct val="85000"/>
                </a:lnSpc>
              </a:pPr>
              <a:r>
                <a:rPr lang="ru-RU" sz="1200" dirty="0"/>
                <a:t>Болгария</a:t>
              </a:r>
              <a:r>
                <a:rPr lang="ru-RU" sz="1200" b="1" dirty="0"/>
                <a:t>  41</a:t>
              </a:r>
            </a:p>
            <a:p>
              <a:pPr algn="r">
                <a:lnSpc>
                  <a:spcPct val="85000"/>
                </a:lnSpc>
              </a:pPr>
              <a:r>
                <a:rPr lang="ru-RU" sz="1400" b="1" dirty="0">
                  <a:solidFill>
                    <a:srgbClr val="2AC038"/>
                  </a:solidFill>
                </a:rPr>
                <a:t>Казахстан  42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Румыния</a:t>
              </a:r>
              <a:r>
                <a:rPr lang="ru-RU" sz="1200" b="1" dirty="0"/>
                <a:t>  43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ЮАР </a:t>
              </a:r>
              <a:r>
                <a:rPr lang="ru-RU" sz="1200" b="1" dirty="0"/>
                <a:t> 44</a:t>
              </a:r>
            </a:p>
            <a:p>
              <a:pPr algn="r">
                <a:lnSpc>
                  <a:spcPct val="82000"/>
                </a:lnSpc>
              </a:pPr>
              <a:r>
                <a:rPr lang="ru-RU" sz="1200" dirty="0"/>
                <a:t>Алжир</a:t>
              </a:r>
              <a:r>
                <a:rPr lang="ru-RU" sz="1200" b="1" dirty="0"/>
                <a:t>  45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/>
                <a:t>Венгрия</a:t>
              </a:r>
              <a:r>
                <a:rPr lang="ru-RU" sz="1200" b="1" dirty="0"/>
                <a:t>  46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/>
                <a:t>Индонезия</a:t>
              </a:r>
              <a:r>
                <a:rPr lang="ru-RU" sz="1200" b="1" dirty="0"/>
                <a:t>  47</a:t>
              </a:r>
            </a:p>
            <a:p>
              <a:pPr algn="r">
                <a:lnSpc>
                  <a:spcPct val="83000"/>
                </a:lnSpc>
                <a:spcBef>
                  <a:spcPts val="200"/>
                </a:spcBef>
              </a:pPr>
              <a:r>
                <a:rPr lang="ru-RU" sz="1400" b="1" dirty="0">
                  <a:solidFill>
                    <a:srgbClr val="FF0000"/>
                  </a:solidFill>
                </a:rPr>
                <a:t>РОССИЯ  48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dirty="0"/>
                <a:t>Иран  49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/>
                <a:t>Сербия</a:t>
              </a:r>
              <a:r>
                <a:rPr lang="ru-RU" sz="1200" b="1" dirty="0"/>
                <a:t>  50</a:t>
              </a:r>
            </a:p>
            <a:p>
              <a:pPr algn="r">
                <a:lnSpc>
                  <a:spcPct val="83000"/>
                </a:lnSpc>
              </a:pPr>
              <a:r>
                <a:rPr lang="ru-RU" sz="1200" dirty="0"/>
                <a:t>Бразилия</a:t>
              </a:r>
              <a:r>
                <a:rPr lang="ru-RU" sz="1200" b="1" dirty="0"/>
                <a:t>  51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dirty="0"/>
                <a:t>Турция  52</a:t>
              </a:r>
            </a:p>
            <a:p>
              <a:pPr algn="r">
                <a:lnSpc>
                  <a:spcPct val="83000"/>
                </a:lnSpc>
              </a:pPr>
              <a:r>
                <a:rPr lang="ru-RU" sz="1400" b="1" spc="-40" dirty="0">
                  <a:solidFill>
                    <a:srgbClr val="00B050"/>
                  </a:solidFill>
                </a:rPr>
                <a:t>Белоруссия </a:t>
              </a:r>
              <a:r>
                <a:rPr lang="ru-RU" sz="1400" b="1" spc="-70" dirty="0">
                  <a:solidFill>
                    <a:srgbClr val="00B050"/>
                  </a:solidFill>
                </a:rPr>
                <a:t> 53</a:t>
              </a:r>
            </a:p>
          </p:txBody>
        </p: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5D3E0E23-0E28-4355-BA23-368B99F13919}"/>
                </a:ext>
              </a:extLst>
            </p:cNvPr>
            <p:cNvCxnSpPr/>
            <p:nvPr/>
          </p:nvCxnSpPr>
          <p:spPr>
            <a:xfrm>
              <a:off x="653338" y="2150500"/>
              <a:ext cx="0" cy="108000"/>
            </a:xfrm>
            <a:prstGeom prst="line">
              <a:avLst/>
            </a:prstGeom>
            <a:ln w="57150">
              <a:solidFill>
                <a:srgbClr val="00E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97C86CC6-A28E-4D3B-AB2F-6864A8EEFB18}"/>
                </a:ext>
              </a:extLst>
            </p:cNvPr>
            <p:cNvCxnSpPr/>
            <p:nvPr/>
          </p:nvCxnSpPr>
          <p:spPr>
            <a:xfrm>
              <a:off x="952038" y="2093168"/>
              <a:ext cx="0" cy="540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753197BC-2137-4C7E-9C7B-9F1ED56BC234}"/>
                </a:ext>
              </a:extLst>
            </p:cNvPr>
            <p:cNvCxnSpPr/>
            <p:nvPr/>
          </p:nvCxnSpPr>
          <p:spPr>
            <a:xfrm flipV="1">
              <a:off x="550576" y="2136439"/>
              <a:ext cx="84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D078C031-5B10-427D-ACBD-56911D492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033" y="448230"/>
              <a:ext cx="0" cy="241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FF3D1A82-60E5-4E2A-B82D-FB06E270D6CE}"/>
              </a:ext>
            </a:extLst>
          </p:cNvPr>
          <p:cNvCxnSpPr/>
          <p:nvPr/>
        </p:nvCxnSpPr>
        <p:spPr>
          <a:xfrm>
            <a:off x="454881" y="1522296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31ABEA3E-84D8-46DB-85FF-0C5AF06B0899}"/>
              </a:ext>
            </a:extLst>
          </p:cNvPr>
          <p:cNvCxnSpPr/>
          <p:nvPr/>
        </p:nvCxnSpPr>
        <p:spPr>
          <a:xfrm>
            <a:off x="432944" y="3771022"/>
            <a:ext cx="860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9C1A2EA1-F7A5-4F1D-9AE5-73FEA2B8F37D}"/>
              </a:ext>
            </a:extLst>
          </p:cNvPr>
          <p:cNvCxnSpPr/>
          <p:nvPr/>
        </p:nvCxnSpPr>
        <p:spPr>
          <a:xfrm>
            <a:off x="8963416" y="3737095"/>
            <a:ext cx="0" cy="1152000"/>
          </a:xfrm>
          <a:prstGeom prst="line">
            <a:avLst/>
          </a:prstGeom>
          <a:ln w="76200">
            <a:solidFill>
              <a:srgbClr val="2AC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22A2C24-CC68-461E-8E82-BF63B35F8549}"/>
              </a:ext>
            </a:extLst>
          </p:cNvPr>
          <p:cNvSpPr txBox="1"/>
          <p:nvPr/>
        </p:nvSpPr>
        <p:spPr>
          <a:xfrm rot="16200000">
            <a:off x="553471" y="1601221"/>
            <a:ext cx="321607" cy="200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179388" algn="l"/>
              </a:tabLst>
            </a:pPr>
            <a:r>
              <a:rPr lang="ru-RU" sz="1200" b="1" dirty="0">
                <a:sym typeface="Symbol" panose="05050102010706020507" pitchFamily="18" charset="2"/>
              </a:rPr>
              <a:t> </a:t>
            </a:r>
            <a:endParaRPr lang="ru-RU" sz="1200" b="1" dirty="0"/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A59A9A2F-6925-4667-B9B3-98AE1FB3E7B3}"/>
              </a:ext>
            </a:extLst>
          </p:cNvPr>
          <p:cNvCxnSpPr/>
          <p:nvPr/>
        </p:nvCxnSpPr>
        <p:spPr>
          <a:xfrm>
            <a:off x="7989492" y="4543821"/>
            <a:ext cx="0" cy="324000"/>
          </a:xfrm>
          <a:prstGeom prst="line">
            <a:avLst/>
          </a:prstGeom>
          <a:ln w="57150">
            <a:solidFill>
              <a:srgbClr val="2AC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id="{6196ABE6-D55D-47D4-85FF-C57DF6282F67}"/>
              </a:ext>
            </a:extLst>
          </p:cNvPr>
          <p:cNvCxnSpPr>
            <a:cxnSpLocks/>
          </p:cNvCxnSpPr>
          <p:nvPr/>
        </p:nvCxnSpPr>
        <p:spPr>
          <a:xfrm>
            <a:off x="8089216" y="2863306"/>
            <a:ext cx="219777" cy="158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8C1689D-A92E-46B5-B220-10DF194FD0A4}"/>
              </a:ext>
            </a:extLst>
          </p:cNvPr>
          <p:cNvSpPr txBox="1"/>
          <p:nvPr/>
        </p:nvSpPr>
        <p:spPr>
          <a:xfrm>
            <a:off x="6004279" y="3248403"/>
            <a:ext cx="1305730" cy="933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FF0000"/>
                </a:solidFill>
              </a:rPr>
              <a:t>РОССИЯ  49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Турция</a:t>
            </a:r>
            <a:r>
              <a:rPr lang="ru-RU" sz="1200" b="1" dirty="0"/>
              <a:t>  50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Аргентина</a:t>
            </a:r>
            <a:r>
              <a:rPr lang="ru-RU" sz="1200" b="1" dirty="0"/>
              <a:t>  51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Иран  52</a:t>
            </a:r>
          </a:p>
          <a:p>
            <a:pPr algn="r">
              <a:lnSpc>
                <a:spcPct val="80000"/>
              </a:lnSpc>
            </a:pPr>
            <a:r>
              <a:rPr lang="ru-RU" sz="1400" b="1" spc="-40" dirty="0">
                <a:solidFill>
                  <a:srgbClr val="00B050"/>
                </a:solidFill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</a:rPr>
              <a:t> 53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BA39C-C84F-4BE0-A619-989DDA1E4CE4}"/>
              </a:ext>
            </a:extLst>
          </p:cNvPr>
          <p:cNvSpPr txBox="1"/>
          <p:nvPr/>
        </p:nvSpPr>
        <p:spPr>
          <a:xfrm>
            <a:off x="5303688" y="5999872"/>
            <a:ext cx="3269279" cy="762645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Инфляции в </a:t>
            </a:r>
            <a:r>
              <a:rPr lang="ru-RU" b="1" dirty="0">
                <a:solidFill>
                  <a:srgbClr val="FF0000"/>
                </a:solidFill>
              </a:rPr>
              <a:t>России</a:t>
            </a:r>
            <a:r>
              <a:rPr lang="ru-RU" dirty="0"/>
              <a:t> хуже, чем в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9900"/>
                </a:solidFill>
              </a:rPr>
              <a:t>Казахстане, Азербайджане</a:t>
            </a:r>
            <a:r>
              <a:rPr lang="ru-RU" dirty="0"/>
              <a:t>, </a:t>
            </a:r>
            <a:r>
              <a:rPr lang="ru-RU" b="1" dirty="0">
                <a:solidFill>
                  <a:srgbClr val="0000FF"/>
                </a:solidFill>
              </a:rPr>
              <a:t>Вьетнаме</a:t>
            </a:r>
            <a:r>
              <a:rPr lang="ru-RU" dirty="0"/>
              <a:t>,  </a:t>
            </a:r>
            <a:r>
              <a:rPr lang="ru-RU" b="1" dirty="0">
                <a:solidFill>
                  <a:srgbClr val="00A2C8"/>
                </a:solidFill>
              </a:rPr>
              <a:t>Новых странах ЕС </a:t>
            </a:r>
            <a:endParaRPr lang="tt-RU" b="1" dirty="0">
              <a:solidFill>
                <a:srgbClr val="00A2C8"/>
              </a:solidFill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BE883B04-62AE-4A61-AE97-7B30266C5AF5}"/>
              </a:ext>
            </a:extLst>
          </p:cNvPr>
          <p:cNvSpPr/>
          <p:nvPr/>
        </p:nvSpPr>
        <p:spPr>
          <a:xfrm>
            <a:off x="5072322" y="4765028"/>
            <a:ext cx="72000" cy="10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7022AB2B-E9C2-48B4-8D43-87F9C6298D07}"/>
              </a:ext>
            </a:extLst>
          </p:cNvPr>
          <p:cNvSpPr/>
          <p:nvPr/>
        </p:nvSpPr>
        <p:spPr>
          <a:xfrm>
            <a:off x="6036537" y="4743729"/>
            <a:ext cx="54000" cy="144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C7D2592-1DDD-44EF-BFA1-0B8BA970FB2B}"/>
              </a:ext>
            </a:extLst>
          </p:cNvPr>
          <p:cNvSpPr txBox="1"/>
          <p:nvPr/>
        </p:nvSpPr>
        <p:spPr>
          <a:xfrm>
            <a:off x="4108148" y="3455728"/>
            <a:ext cx="1728000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На 1% ВВП -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Инфляция 3,2%</a:t>
            </a:r>
            <a:endParaRPr lang="tt-RU" b="1" dirty="0">
              <a:solidFill>
                <a:srgbClr val="C00000"/>
              </a:solidFill>
            </a:endParaRPr>
          </a:p>
        </p:txBody>
      </p: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F54DC402-BAA8-46D3-8CB2-1EFF049683E6}"/>
              </a:ext>
            </a:extLst>
          </p:cNvPr>
          <p:cNvCxnSpPr/>
          <p:nvPr/>
        </p:nvCxnSpPr>
        <p:spPr>
          <a:xfrm>
            <a:off x="2859898" y="4779967"/>
            <a:ext cx="0" cy="9000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1A283FDF-748E-47B0-B3A0-01AE27895057}"/>
              </a:ext>
            </a:extLst>
          </p:cNvPr>
          <p:cNvCxnSpPr/>
          <p:nvPr/>
        </p:nvCxnSpPr>
        <p:spPr>
          <a:xfrm flipV="1">
            <a:off x="504000" y="4867821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7B7BF8-8522-4F17-BD69-C76A27239F8E}"/>
              </a:ext>
            </a:extLst>
          </p:cNvPr>
          <p:cNvCxnSpPr/>
          <p:nvPr/>
        </p:nvCxnSpPr>
        <p:spPr>
          <a:xfrm>
            <a:off x="3020417" y="4778511"/>
            <a:ext cx="0" cy="7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789B1FFE-91ED-4FDB-9502-301CD0629CBA}"/>
              </a:ext>
            </a:extLst>
          </p:cNvPr>
          <p:cNvCxnSpPr/>
          <p:nvPr/>
        </p:nvCxnSpPr>
        <p:spPr>
          <a:xfrm>
            <a:off x="3182529" y="4777810"/>
            <a:ext cx="0" cy="72000"/>
          </a:xfrm>
          <a:prstGeom prst="line">
            <a:avLst/>
          </a:prstGeom>
          <a:ln w="57150">
            <a:solidFill>
              <a:srgbClr val="8A5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7CC0D95B-2BAE-4352-8C5E-0067F616BAB6}"/>
              </a:ext>
            </a:extLst>
          </p:cNvPr>
          <p:cNvCxnSpPr/>
          <p:nvPr/>
        </p:nvCxnSpPr>
        <p:spPr>
          <a:xfrm>
            <a:off x="3829546" y="4788981"/>
            <a:ext cx="0" cy="7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EE85365F-6A30-4BDB-A97B-CBABA27E26B9}"/>
              </a:ext>
            </a:extLst>
          </p:cNvPr>
          <p:cNvCxnSpPr/>
          <p:nvPr/>
        </p:nvCxnSpPr>
        <p:spPr>
          <a:xfrm>
            <a:off x="3673253" y="4773250"/>
            <a:ext cx="0" cy="72000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0E4A2BDD-1552-4897-A4A2-D22629F1A6BD}"/>
              </a:ext>
            </a:extLst>
          </p:cNvPr>
          <p:cNvCxnSpPr/>
          <p:nvPr/>
        </p:nvCxnSpPr>
        <p:spPr>
          <a:xfrm>
            <a:off x="1390264" y="3755577"/>
            <a:ext cx="0" cy="3816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C61DFCF1-97CD-4465-9BFC-5A7FC31E907F}"/>
              </a:ext>
            </a:extLst>
          </p:cNvPr>
          <p:cNvCxnSpPr/>
          <p:nvPr/>
        </p:nvCxnSpPr>
        <p:spPr>
          <a:xfrm>
            <a:off x="454881" y="1112639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6C72B3DA-117B-47A8-96E1-CAC516EFE22D}"/>
              </a:ext>
            </a:extLst>
          </p:cNvPr>
          <p:cNvCxnSpPr/>
          <p:nvPr/>
        </p:nvCxnSpPr>
        <p:spPr>
          <a:xfrm>
            <a:off x="532882" y="721334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D983A02-9EB9-423B-B77D-8F6C80647543}"/>
                  </a:ext>
                </a:extLst>
              </p:cNvPr>
              <p:cNvSpPr txBox="1"/>
              <p:nvPr/>
            </p:nvSpPr>
            <p:spPr>
              <a:xfrm>
                <a:off x="74771" y="181076"/>
                <a:ext cx="515469" cy="201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t-RU" b="1" i="1" spc="-7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 spc="-7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m:rPr>
                          <m:nor/>
                        </m:rPr>
                        <a:rPr lang="en-US" b="1" spc="-70" baseline="-25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</m:t>
                      </m:r>
                      <m:r>
                        <m:rPr>
                          <m:nor/>
                        </m:rPr>
                        <a:rPr lang="ru-RU" b="1" i="1" spc="-70" baseline="-25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b="1" spc="-70" baseline="-25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b="1" spc="-60" baseline="-25000" dirty="0">
                  <a:solidFill>
                    <a:schemeClr val="tx1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tt-RU" spc="-60" dirty="0"/>
                  <a:t>9</a:t>
                </a:r>
                <a:r>
                  <a:rPr lang="ru-RU" spc="-60" dirty="0"/>
                  <a:t>,</a:t>
                </a:r>
                <a:r>
                  <a:rPr lang="en-US" spc="-60" dirty="0"/>
                  <a:t>0</a:t>
                </a:r>
                <a:endParaRPr lang="ru-RU" spc="-60" dirty="0"/>
              </a:p>
              <a:p>
                <a:pPr algn="r">
                  <a:spcBef>
                    <a:spcPts val="900"/>
                  </a:spcBef>
                </a:pPr>
                <a:r>
                  <a:rPr lang="ru-RU" spc="-60" dirty="0"/>
                  <a:t>6,0</a:t>
                </a:r>
              </a:p>
              <a:p>
                <a:pPr algn="r">
                  <a:spcBef>
                    <a:spcPts val="1000"/>
                  </a:spcBef>
                </a:pPr>
                <a:r>
                  <a:rPr lang="ru-RU" spc="-60" dirty="0"/>
                  <a:t>3,0</a:t>
                </a:r>
              </a:p>
              <a:p>
                <a:pPr algn="r">
                  <a:spcBef>
                    <a:spcPts val="1000"/>
                  </a:spcBef>
                </a:pPr>
                <a:r>
                  <a:rPr lang="ru-RU" dirty="0"/>
                  <a:t>0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D983A02-9EB9-423B-B77D-8F6C80647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" y="181076"/>
                <a:ext cx="515469" cy="2016000"/>
              </a:xfrm>
              <a:prstGeom prst="rect">
                <a:avLst/>
              </a:prstGeom>
              <a:blipFill>
                <a:blip r:embed="rId8"/>
                <a:stretch>
                  <a:fillRect r="-11765" b="-909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35091607-1AAC-40D0-9A7A-10B413D92B8D}"/>
              </a:ext>
            </a:extLst>
          </p:cNvPr>
          <p:cNvCxnSpPr>
            <a:cxnSpLocks/>
          </p:cNvCxnSpPr>
          <p:nvPr/>
        </p:nvCxnSpPr>
        <p:spPr>
          <a:xfrm flipV="1">
            <a:off x="529784" y="224348"/>
            <a:ext cx="0" cy="507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7B6C0626-551D-4292-A3E6-C601F64768EB}"/>
              </a:ext>
            </a:extLst>
          </p:cNvPr>
          <p:cNvSpPr txBox="1"/>
          <p:nvPr/>
        </p:nvSpPr>
        <p:spPr>
          <a:xfrm>
            <a:off x="5319369" y="438127"/>
            <a:ext cx="1274393" cy="1168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3000"/>
              </a:lnSpc>
              <a:spcBef>
                <a:spcPts val="200"/>
              </a:spcBef>
            </a:pPr>
            <a:r>
              <a:rPr lang="ru-RU" sz="1400" b="1" dirty="0">
                <a:solidFill>
                  <a:srgbClr val="FF0000"/>
                </a:solidFill>
              </a:rPr>
              <a:t>РОССИЯ  48</a:t>
            </a:r>
          </a:p>
          <a:p>
            <a:pPr algn="r">
              <a:lnSpc>
                <a:spcPct val="83000"/>
              </a:lnSpc>
            </a:pPr>
            <a:r>
              <a:rPr lang="ru-RU" sz="1400" b="1" dirty="0"/>
              <a:t>Иран  49</a:t>
            </a:r>
          </a:p>
          <a:p>
            <a:pPr algn="r">
              <a:lnSpc>
                <a:spcPct val="83000"/>
              </a:lnSpc>
            </a:pPr>
            <a:r>
              <a:rPr lang="ru-RU" sz="1400" dirty="0"/>
              <a:t>Сербия</a:t>
            </a:r>
            <a:r>
              <a:rPr lang="ru-RU" sz="1400" b="1" dirty="0"/>
              <a:t>  50</a:t>
            </a:r>
          </a:p>
          <a:p>
            <a:pPr algn="r">
              <a:lnSpc>
                <a:spcPct val="83000"/>
              </a:lnSpc>
            </a:pPr>
            <a:r>
              <a:rPr lang="ru-RU" sz="1400" dirty="0"/>
              <a:t>Бразилия</a:t>
            </a:r>
            <a:r>
              <a:rPr lang="ru-RU" sz="1400" b="1" dirty="0"/>
              <a:t>  51</a:t>
            </a:r>
          </a:p>
          <a:p>
            <a:pPr algn="r">
              <a:lnSpc>
                <a:spcPct val="83000"/>
              </a:lnSpc>
            </a:pPr>
            <a:r>
              <a:rPr lang="ru-RU" sz="1400" b="1" dirty="0"/>
              <a:t>Турция  52</a:t>
            </a:r>
          </a:p>
          <a:p>
            <a:pPr algn="r">
              <a:lnSpc>
                <a:spcPct val="83000"/>
              </a:lnSpc>
            </a:pPr>
            <a:r>
              <a:rPr lang="ru-RU" sz="1400" b="1" spc="-40" dirty="0">
                <a:solidFill>
                  <a:srgbClr val="00B050"/>
                </a:solidFill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</a:rPr>
              <a:t> 53</a:t>
            </a:r>
          </a:p>
        </p:txBody>
      </p:sp>
    </p:spTree>
    <p:extLst>
      <p:ext uri="{BB962C8B-B14F-4D97-AF65-F5344CB8AC3E}">
        <p14:creationId xmlns:p14="http://schemas.microsoft.com/office/powerpoint/2010/main" val="19872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4" grpId="0" animBg="1"/>
      <p:bldP spid="138" grpId="0" animBg="1"/>
      <p:bldP spid="1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C28CF5B-6C3E-3804-8B24-9DE131E09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928033"/>
              </p:ext>
            </p:extLst>
          </p:nvPr>
        </p:nvGraphicFramePr>
        <p:xfrm>
          <a:off x="5055" y="359284"/>
          <a:ext cx="928685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F1AD07-8F3B-45C1-BB2A-0864E8C9C254}"/>
              </a:ext>
            </a:extLst>
          </p:cNvPr>
          <p:cNvSpPr txBox="1"/>
          <p:nvPr/>
        </p:nvSpPr>
        <p:spPr>
          <a:xfrm>
            <a:off x="0" y="-21205"/>
            <a:ext cx="9138864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dirty="0"/>
              <a:t>Суммарные рейтинги </a:t>
            </a:r>
            <a:r>
              <a:rPr lang="en-US" sz="2300" b="1" dirty="0">
                <a:solidFill>
                  <a:srgbClr val="C00000"/>
                </a:solidFill>
                <a:latin typeface="Georgia" panose="02040502050405020303" pitchFamily="18" charset="0"/>
              </a:rPr>
              <a:t>R</a:t>
            </a:r>
            <a:r>
              <a:rPr lang="en-US" sz="2300" b="1" dirty="0"/>
              <a:t> </a:t>
            </a:r>
            <a:r>
              <a:rPr lang="ru-RU" sz="2300" dirty="0"/>
              <a:t>неэффективности 53 стран по показателям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786DA-EE42-467C-8A43-0E1BA52E3BE9}"/>
              </a:ext>
            </a:extLst>
          </p:cNvPr>
          <p:cNvSpPr txBox="1"/>
          <p:nvPr/>
        </p:nvSpPr>
        <p:spPr>
          <a:xfrm>
            <a:off x="1382623" y="925567"/>
            <a:ext cx="1392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ru-RU" b="1" dirty="0"/>
              <a:t>1996-2008</a:t>
            </a:r>
            <a:endParaRPr lang="tt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A7070-5DFB-4D70-8DFE-15EB08EF5323}"/>
              </a:ext>
            </a:extLst>
          </p:cNvPr>
          <p:cNvSpPr txBox="1"/>
          <p:nvPr/>
        </p:nvSpPr>
        <p:spPr>
          <a:xfrm>
            <a:off x="1170888" y="3817650"/>
            <a:ext cx="1392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en-US" b="1" dirty="0"/>
              <a:t>2009</a:t>
            </a:r>
            <a:r>
              <a:rPr lang="ru-RU" b="1" dirty="0"/>
              <a:t>-20</a:t>
            </a:r>
            <a:r>
              <a:rPr lang="en-US" b="1" dirty="0"/>
              <a:t>23</a:t>
            </a:r>
            <a:endParaRPr lang="tt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F68976-1D81-4D90-8E7B-B7F5A3CC6D63}"/>
              </a:ext>
            </a:extLst>
          </p:cNvPr>
          <p:cNvSpPr/>
          <p:nvPr/>
        </p:nvSpPr>
        <p:spPr>
          <a:xfrm>
            <a:off x="2756804" y="1573496"/>
            <a:ext cx="72000" cy="720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46706D-859F-4BE1-8F42-2064E026F67D}"/>
                  </a:ext>
                </a:extLst>
              </p:cNvPr>
              <p:cNvSpPr txBox="1"/>
              <p:nvPr/>
            </p:nvSpPr>
            <p:spPr>
              <a:xfrm>
                <a:off x="-70262" y="2936755"/>
                <a:ext cx="515469" cy="2331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𝐑</m:t>
                      </m:r>
                    </m:oMath>
                  </m:oMathPara>
                </a14:m>
                <a:endParaRPr lang="en-US" sz="2000" b="1" spc="-60" baseline="-25000" dirty="0">
                  <a:solidFill>
                    <a:srgbClr val="C0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600"/>
                  </a:spcBef>
                </a:pPr>
                <a:r>
                  <a:rPr lang="en-US" sz="1600" spc="-60" dirty="0"/>
                  <a:t>500</a:t>
                </a:r>
              </a:p>
              <a:p>
                <a:pPr algn="r">
                  <a:spcBef>
                    <a:spcPts val="600"/>
                  </a:spcBef>
                </a:pPr>
                <a:r>
                  <a:rPr lang="en-US" sz="1600" spc="-60" dirty="0"/>
                  <a:t>400</a:t>
                </a:r>
              </a:p>
              <a:p>
                <a:pPr algn="r">
                  <a:spcBef>
                    <a:spcPts val="600"/>
                  </a:spcBef>
                </a:pPr>
                <a:r>
                  <a:rPr lang="en-US" sz="1600" spc="-60" dirty="0"/>
                  <a:t>300</a:t>
                </a:r>
              </a:p>
              <a:p>
                <a:pPr algn="r">
                  <a:spcBef>
                    <a:spcPts val="600"/>
                  </a:spcBef>
                </a:pPr>
                <a:r>
                  <a:rPr lang="en-US" sz="1600" spc="-60" dirty="0"/>
                  <a:t>200</a:t>
                </a:r>
              </a:p>
              <a:p>
                <a:pPr algn="r">
                  <a:spcBef>
                    <a:spcPts val="600"/>
                  </a:spcBef>
                </a:pPr>
                <a:r>
                  <a:rPr lang="en-US" sz="1600" spc="-60" dirty="0"/>
                  <a:t>100</a:t>
                </a:r>
              </a:p>
              <a:p>
                <a:pPr algn="r">
                  <a:spcBef>
                    <a:spcPts val="600"/>
                  </a:spcBef>
                </a:pPr>
                <a:r>
                  <a:rPr lang="en-US" sz="1600" spc="-60" dirty="0"/>
                  <a:t>0</a:t>
                </a:r>
                <a:endParaRPr lang="ru-RU" sz="1600" spc="-6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46706D-859F-4BE1-8F42-2064E026F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262" y="2936755"/>
                <a:ext cx="515469" cy="2331985"/>
              </a:xfrm>
              <a:prstGeom prst="rect">
                <a:avLst/>
              </a:prstGeom>
              <a:blipFill>
                <a:blip r:embed="rId4"/>
                <a:stretch>
                  <a:fillRect r="-5882" b="-2618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754062-1F0A-4199-89A1-E556509A824B}"/>
              </a:ext>
            </a:extLst>
          </p:cNvPr>
          <p:cNvCxnSpPr>
            <a:cxnSpLocks/>
          </p:cNvCxnSpPr>
          <p:nvPr/>
        </p:nvCxnSpPr>
        <p:spPr>
          <a:xfrm flipV="1">
            <a:off x="440415" y="3112403"/>
            <a:ext cx="0" cy="25869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21C4E6-4212-4A53-9803-D198AA048FEA}"/>
              </a:ext>
            </a:extLst>
          </p:cNvPr>
          <p:cNvSpPr txBox="1"/>
          <p:nvPr/>
        </p:nvSpPr>
        <p:spPr>
          <a:xfrm>
            <a:off x="-70262" y="688807"/>
            <a:ext cx="515469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600" spc="-60" dirty="0"/>
              <a:t>400</a:t>
            </a:r>
          </a:p>
          <a:p>
            <a:pPr algn="r">
              <a:spcBef>
                <a:spcPts val="1000"/>
              </a:spcBef>
            </a:pPr>
            <a:r>
              <a:rPr lang="en-US" sz="1600" spc="-60" dirty="0"/>
              <a:t>300</a:t>
            </a:r>
          </a:p>
          <a:p>
            <a:pPr algn="r">
              <a:spcBef>
                <a:spcPts val="1000"/>
              </a:spcBef>
            </a:pPr>
            <a:r>
              <a:rPr lang="en-US" sz="1600" spc="-60" dirty="0"/>
              <a:t>200</a:t>
            </a:r>
          </a:p>
          <a:p>
            <a:pPr algn="r">
              <a:spcBef>
                <a:spcPts val="1000"/>
              </a:spcBef>
            </a:pPr>
            <a:r>
              <a:rPr lang="en-US" sz="1600" spc="-60" dirty="0"/>
              <a:t>100</a:t>
            </a:r>
          </a:p>
          <a:p>
            <a:pPr algn="r">
              <a:spcBef>
                <a:spcPts val="600"/>
              </a:spcBef>
            </a:pPr>
            <a:r>
              <a:rPr lang="en-US" sz="1600" spc="-60" dirty="0"/>
              <a:t>0</a:t>
            </a:r>
            <a:endParaRPr lang="ru-RU" sz="1600" spc="-6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988D70B-004E-41F5-8A57-278783D753B3}"/>
              </a:ext>
            </a:extLst>
          </p:cNvPr>
          <p:cNvCxnSpPr/>
          <p:nvPr/>
        </p:nvCxnSpPr>
        <p:spPr>
          <a:xfrm flipV="1">
            <a:off x="385448" y="2322862"/>
            <a:ext cx="86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64B5B26-03F1-4E2B-A430-D7A7251797B9}"/>
              </a:ext>
            </a:extLst>
          </p:cNvPr>
          <p:cNvSpPr/>
          <p:nvPr/>
        </p:nvSpPr>
        <p:spPr>
          <a:xfrm>
            <a:off x="2243098" y="1621028"/>
            <a:ext cx="72000" cy="684000"/>
          </a:xfrm>
          <a:prstGeom prst="rect">
            <a:avLst/>
          </a:prstGeom>
          <a:solidFill>
            <a:srgbClr val="A4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8A17B94-78DF-448D-A0D5-B8FB7BE528E7}"/>
              </a:ext>
            </a:extLst>
          </p:cNvPr>
          <p:cNvSpPr/>
          <p:nvPr/>
        </p:nvSpPr>
        <p:spPr>
          <a:xfrm>
            <a:off x="4547569" y="1415773"/>
            <a:ext cx="72000" cy="900000"/>
          </a:xfrm>
          <a:prstGeom prst="rect">
            <a:avLst/>
          </a:prstGeom>
          <a:solidFill>
            <a:srgbClr val="A4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C0EF26A-7973-483B-ACE1-2FC24BB46DE0}"/>
              </a:ext>
            </a:extLst>
          </p:cNvPr>
          <p:cNvSpPr/>
          <p:nvPr/>
        </p:nvSpPr>
        <p:spPr>
          <a:xfrm>
            <a:off x="4066042" y="1461820"/>
            <a:ext cx="72000" cy="846000"/>
          </a:xfrm>
          <a:prstGeom prst="rect">
            <a:avLst/>
          </a:prstGeom>
          <a:solidFill>
            <a:srgbClr val="A4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9F0711E-FE3B-4E40-B885-7FAA32D9F798}"/>
              </a:ext>
            </a:extLst>
          </p:cNvPr>
          <p:cNvSpPr/>
          <p:nvPr/>
        </p:nvSpPr>
        <p:spPr>
          <a:xfrm>
            <a:off x="1796278" y="1654003"/>
            <a:ext cx="72000" cy="648000"/>
          </a:xfrm>
          <a:prstGeom prst="rect">
            <a:avLst/>
          </a:prstGeom>
          <a:solidFill>
            <a:srgbClr val="00FFFF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47EE10D-46B1-4C03-8045-5257B1E4C068}"/>
              </a:ext>
            </a:extLst>
          </p:cNvPr>
          <p:cNvSpPr/>
          <p:nvPr/>
        </p:nvSpPr>
        <p:spPr>
          <a:xfrm>
            <a:off x="3592018" y="1517421"/>
            <a:ext cx="72000" cy="792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D8E6B8E-2252-4BFA-85FF-0E0D76E0FDF5}"/>
              </a:ext>
            </a:extLst>
          </p:cNvPr>
          <p:cNvSpPr/>
          <p:nvPr/>
        </p:nvSpPr>
        <p:spPr>
          <a:xfrm>
            <a:off x="6678450" y="1236981"/>
            <a:ext cx="72000" cy="1080000"/>
          </a:xfrm>
          <a:prstGeom prst="rect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B4490EB-463B-45D9-8224-950B713DD1AF}"/>
              </a:ext>
            </a:extLst>
          </p:cNvPr>
          <p:cNvCxnSpPr/>
          <p:nvPr/>
        </p:nvCxnSpPr>
        <p:spPr>
          <a:xfrm flipH="1" flipV="1">
            <a:off x="149182" y="4052724"/>
            <a:ext cx="7776000" cy="0"/>
          </a:xfrm>
          <a:prstGeom prst="line">
            <a:avLst/>
          </a:prstGeom>
          <a:ln w="28575">
            <a:solidFill>
              <a:srgbClr val="FF57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36B64F-ABA7-45CD-81E2-061A7F52930B}"/>
              </a:ext>
            </a:extLst>
          </p:cNvPr>
          <p:cNvSpPr txBox="1"/>
          <p:nvPr/>
        </p:nvSpPr>
        <p:spPr>
          <a:xfrm rot="16200000">
            <a:off x="3795940" y="-1087211"/>
            <a:ext cx="2016000" cy="885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Тайвань  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ОАЭ  2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  3</a:t>
            </a:r>
          </a:p>
          <a:p>
            <a:pPr algn="r">
              <a:lnSpc>
                <a:spcPct val="8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Израиль  4</a:t>
            </a:r>
          </a:p>
          <a:p>
            <a:pPr algn="r">
              <a:lnSpc>
                <a:spcPct val="8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Малайзия  5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r">
              <a:lnSpc>
                <a:spcPct val="80000"/>
              </a:lnSpc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Ю. Корея  6</a:t>
            </a:r>
          </a:p>
          <a:p>
            <a:pPr algn="r">
              <a:lnSpc>
                <a:spcPct val="80000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Египет  7</a:t>
            </a:r>
          </a:p>
          <a:p>
            <a:pPr algn="r">
              <a:lnSpc>
                <a:spcPct val="8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Перу  8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 9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Канада  10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Таиланд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11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  12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Индия  13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Чехия  14</a:t>
            </a:r>
          </a:p>
          <a:p>
            <a:pPr algn="r">
              <a:lnSpc>
                <a:spcPct val="80000"/>
              </a:lnSpc>
            </a:pPr>
            <a:r>
              <a:rPr lang="ru-RU" sz="1400" b="1" spc="-3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страны ЕС 15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МИР  16</a:t>
            </a:r>
          </a:p>
          <a:p>
            <a:pPr algn="r">
              <a:lnSpc>
                <a:spcPct val="8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Швеция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17</a:t>
            </a:r>
          </a:p>
          <a:p>
            <a:pPr algn="r">
              <a:lnSpc>
                <a:spcPct val="8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Австрия  18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Польша  </a:t>
            </a:r>
            <a:r>
              <a:rPr lang="ru-RU" sz="1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2AC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  20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Бельгия  21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Австралия  22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7F3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  23</a:t>
            </a:r>
          </a:p>
          <a:p>
            <a:pPr algn="r">
              <a:lnSpc>
                <a:spcPct val="85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Шри-Ланка  24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Великобритания 25</a:t>
            </a:r>
          </a:p>
          <a:p>
            <a:pPr algn="r">
              <a:lnSpc>
                <a:spcPct val="85000"/>
              </a:lnSpc>
            </a:pPr>
            <a:r>
              <a:rPr lang="ru-RU" sz="1400" b="1" spc="-6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Старые страны ЕС  26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ОЭСР  27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Чили  28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Нидерланды </a:t>
            </a:r>
            <a:r>
              <a:rPr lang="ru-RU" sz="1200" b="1" dirty="0">
                <a:solidFill>
                  <a:srgbClr val="007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Вьетнам  30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Индонезия  31</a:t>
            </a:r>
            <a:endParaRPr lang="ru-RU" sz="14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Испания  32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Доминикана  33</a:t>
            </a:r>
          </a:p>
          <a:p>
            <a:pPr algn="r">
              <a:lnSpc>
                <a:spcPct val="85000"/>
              </a:lnSpc>
            </a:pPr>
            <a:r>
              <a:rPr lang="ru-RU" sz="1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  34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Греция  35</a:t>
            </a:r>
          </a:p>
          <a:p>
            <a:pPr algn="r">
              <a:lnSpc>
                <a:spcPct val="85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Бразилия  36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Колумбия  37</a:t>
            </a:r>
          </a:p>
          <a:p>
            <a:pPr algn="r">
              <a:lnSpc>
                <a:spcPct val="85000"/>
              </a:lnSpc>
            </a:pPr>
            <a:r>
              <a:rPr lang="ru-RU" sz="12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  38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 39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Мексика  40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Аргентина  41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ЮАР  42</a:t>
            </a:r>
          </a:p>
          <a:p>
            <a:pPr algn="r">
              <a:lnSpc>
                <a:spcPct val="85000"/>
              </a:lnSpc>
            </a:pPr>
            <a:r>
              <a:rPr lang="ru-RU" sz="1400" b="1" spc="-4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</a:t>
            </a:r>
          </a:p>
          <a:p>
            <a:pPr algn="r">
              <a:lnSpc>
                <a:spcPct val="85000"/>
              </a:lnSpc>
            </a:pPr>
            <a:r>
              <a:rPr lang="ru-RU" sz="1200" spc="-70" dirty="0" err="1">
                <a:latin typeface="Arial" panose="020B0604020202020204" pitchFamily="34" charset="0"/>
                <a:cs typeface="Arial" panose="020B0604020202020204" pitchFamily="34" charset="0"/>
              </a:rPr>
              <a:t>Сауд</a:t>
            </a:r>
            <a:r>
              <a:rPr lang="ru-RU" sz="1200" spc="-70" dirty="0">
                <a:latin typeface="Arial" panose="020B0604020202020204" pitchFamily="34" charset="0"/>
                <a:cs typeface="Arial" panose="020B0604020202020204" pitchFamily="34" charset="0"/>
              </a:rPr>
              <a:t> Аравия  44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Иран  45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Сербия  46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Алжир  47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Болгария  48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Португалия  49</a:t>
            </a:r>
          </a:p>
          <a:p>
            <a:pPr algn="r">
              <a:lnSpc>
                <a:spcPct val="85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Румыния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50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 51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Турция  52</a:t>
            </a:r>
          </a:p>
          <a:p>
            <a:pPr algn="r">
              <a:lnSpc>
                <a:spcPct val="85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Италия 53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0A6F085-768C-4196-968E-DA4AF93CAC4F}"/>
              </a:ext>
            </a:extLst>
          </p:cNvPr>
          <p:cNvCxnSpPr>
            <a:cxnSpLocks/>
          </p:cNvCxnSpPr>
          <p:nvPr/>
        </p:nvCxnSpPr>
        <p:spPr>
          <a:xfrm flipV="1">
            <a:off x="426441" y="715845"/>
            <a:ext cx="0" cy="25869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00022A1-2BA4-4B0C-BC50-65CDF1F8EFE0}"/>
              </a:ext>
            </a:extLst>
          </p:cNvPr>
          <p:cNvSpPr/>
          <p:nvPr/>
        </p:nvSpPr>
        <p:spPr>
          <a:xfrm>
            <a:off x="3439467" y="1557948"/>
            <a:ext cx="72000" cy="720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01A240B-299F-4EC8-9E74-02DAB8667067}"/>
              </a:ext>
            </a:extLst>
          </p:cNvPr>
          <p:cNvSpPr/>
          <p:nvPr/>
        </p:nvSpPr>
        <p:spPr>
          <a:xfrm>
            <a:off x="4732789" y="1395014"/>
            <a:ext cx="90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9963BD9-F272-4820-B15A-D78AD5225614}"/>
              </a:ext>
            </a:extLst>
          </p:cNvPr>
          <p:cNvSpPr/>
          <p:nvPr/>
        </p:nvSpPr>
        <p:spPr>
          <a:xfrm>
            <a:off x="5218076" y="1393977"/>
            <a:ext cx="72000" cy="900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A5706DC-E5F5-4BF0-9EA0-B2912471CEE9}"/>
              </a:ext>
            </a:extLst>
          </p:cNvPr>
          <p:cNvSpPr/>
          <p:nvPr/>
        </p:nvSpPr>
        <p:spPr>
          <a:xfrm>
            <a:off x="7369324" y="1193877"/>
            <a:ext cx="72000" cy="1116000"/>
          </a:xfrm>
          <a:prstGeom prst="rect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55027C7-C26D-C3FB-9C4E-3A14A5A67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470744"/>
              </p:ext>
            </p:extLst>
          </p:nvPr>
        </p:nvGraphicFramePr>
        <p:xfrm>
          <a:off x="-144099" y="3505054"/>
          <a:ext cx="9144000" cy="328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89FD75-BECE-493F-B105-2F26ABB6567C}"/>
                  </a:ext>
                </a:extLst>
              </p:cNvPr>
              <p:cNvSpPr txBox="1"/>
              <p:nvPr/>
            </p:nvSpPr>
            <p:spPr>
              <a:xfrm>
                <a:off x="5055" y="305412"/>
                <a:ext cx="9133809" cy="36373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2000" b="1" i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= 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600" b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 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+R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:r>
                  <a:rPr lang="en-US" sz="1600" b="1" dirty="0">
                    <a:solidFill>
                      <a:srgbClr val="C00000"/>
                    </a:solidFill>
                    <a:latin typeface="Georgia" panose="02040502050405020303" pitchFamily="18" charset="0"/>
                    <a:sym typeface="Symbol" panose="05050102010706020507" pitchFamily="18" charset="2"/>
                  </a:rPr>
                  <a:t>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 +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t-RU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t-RU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ru-RU" sz="1600" b="1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600" b="1" i="1" baseline="-250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 +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:r>
                  <a:rPr lang="ru-RU" sz="16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sz="1600" b="1" i="1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</a:t>
                </a:r>
                <a:r>
                  <a:rPr lang="ru-RU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+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1600" b="1" i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b="1" i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</a:t>
                </a:r>
                <a:r>
                  <a:rPr lang="ru-RU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+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1600" b="1" i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b="1" i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</a:t>
                </a:r>
                <a:r>
                  <a:rPr lang="ru-RU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+ 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1600" b="1" i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b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1600" b="1" spc="-20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 +R(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spc="-2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H</a:t>
                </a:r>
                <a:r>
                  <a:rPr lang="ru-RU" sz="1600" b="1" i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b="1" spc="-20" baseline="-25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1600" b="1" spc="-20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)+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t-RU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t-RU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ru-RU" sz="1600" b="1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600" b="1" i="1" baseline="-25000" dirty="0" smtClean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 + </a:t>
                </a:r>
                <a:r>
                  <a:rPr lang="en-US" sz="2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(</a:t>
                </a:r>
                <a:r>
                  <a:rPr lang="ru-RU" sz="16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sz="1600" b="1" i="1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)</a:t>
                </a:r>
                <a:r>
                  <a:rPr lang="ru-RU" sz="1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</a:t>
                </a:r>
                <a:endParaRPr lang="tt-RU" sz="2000" b="1" dirty="0">
                  <a:solidFill>
                    <a:srgbClr val="C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89FD75-BECE-493F-B105-2F26ABB65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" y="305412"/>
                <a:ext cx="9133809" cy="363736"/>
              </a:xfrm>
              <a:prstGeom prst="rect">
                <a:avLst/>
              </a:prstGeom>
              <a:blipFill>
                <a:blip r:embed="rId6"/>
                <a:stretch>
                  <a:fillRect l="-200" t="-10000" b="-36667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3038CE-D467-45E8-9C49-E11B5997B177}"/>
              </a:ext>
            </a:extLst>
          </p:cNvPr>
          <p:cNvSpPr txBox="1"/>
          <p:nvPr/>
        </p:nvSpPr>
        <p:spPr>
          <a:xfrm rot="16200000">
            <a:off x="3722502" y="1759824"/>
            <a:ext cx="2016000" cy="86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dirty="0"/>
              <a:t>Малайзия  1</a:t>
            </a:r>
            <a:r>
              <a:rPr lang="ru-RU" sz="1300" b="1" dirty="0"/>
              <a:t>                  </a:t>
            </a:r>
          </a:p>
          <a:p>
            <a:pPr algn="r">
              <a:lnSpc>
                <a:spcPct val="80000"/>
              </a:lnSpc>
            </a:pPr>
            <a:r>
              <a:rPr lang="ru-RU" sz="1400" dirty="0"/>
              <a:t>Израиль  2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  3</a:t>
            </a:r>
          </a:p>
          <a:p>
            <a:pPr algn="r">
              <a:lnSpc>
                <a:spcPct val="80000"/>
              </a:lnSpc>
            </a:pPr>
            <a:r>
              <a:rPr lang="ru-RU" sz="1300" b="1" dirty="0"/>
              <a:t>Индия  4</a:t>
            </a:r>
          </a:p>
          <a:p>
            <a:pPr algn="r">
              <a:lnSpc>
                <a:spcPct val="80000"/>
              </a:lnSpc>
            </a:pPr>
            <a:r>
              <a:rPr lang="ru-RU" sz="1300" b="1" dirty="0"/>
              <a:t>Ю. Корея  5</a:t>
            </a:r>
          </a:p>
          <a:p>
            <a:pPr algn="r">
              <a:lnSpc>
                <a:spcPct val="80000"/>
              </a:lnSpc>
            </a:pPr>
            <a:r>
              <a:rPr lang="ru-RU" sz="1200" b="1" dirty="0"/>
              <a:t>Перу  6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CCFF"/>
                </a:solidFill>
              </a:rPr>
              <a:t>Польша  7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МИР  8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Испания</a:t>
            </a:r>
            <a:r>
              <a:rPr lang="ru-RU" sz="1200" b="1" dirty="0"/>
              <a:t>  9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Доминикана  10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Индонезия  11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Тайвань  12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Таиланд</a:t>
            </a:r>
            <a:r>
              <a:rPr lang="ru-RU" sz="1200" b="1" dirty="0"/>
              <a:t>  13</a:t>
            </a:r>
            <a:endParaRPr lang="ru-RU" sz="1200" dirty="0"/>
          </a:p>
          <a:p>
            <a:pPr algn="r">
              <a:lnSpc>
                <a:spcPct val="80000"/>
              </a:lnSpc>
            </a:pPr>
            <a:r>
              <a:rPr lang="ru-RU" sz="1200" dirty="0"/>
              <a:t>Египет  14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Колумбия  15</a:t>
            </a:r>
          </a:p>
          <a:p>
            <a:pPr algn="r">
              <a:lnSpc>
                <a:spcPct val="80000"/>
              </a:lnSpc>
            </a:pPr>
            <a:r>
              <a:rPr lang="ru-RU" sz="1300" dirty="0"/>
              <a:t>Канада  16</a:t>
            </a:r>
          </a:p>
          <a:p>
            <a:pPr algn="r">
              <a:lnSpc>
                <a:spcPct val="80000"/>
              </a:lnSpc>
              <a:spcBef>
                <a:spcPts val="200"/>
              </a:spcBef>
            </a:pPr>
            <a:r>
              <a:rPr lang="ru-RU" sz="1400" b="1" dirty="0">
                <a:solidFill>
                  <a:srgbClr val="00CCFF"/>
                </a:solidFill>
              </a:rPr>
              <a:t>Япония 17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Греция  18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0066FF"/>
                </a:solidFill>
              </a:rPr>
              <a:t>Вьетнам  19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Нидерланды </a:t>
            </a:r>
            <a:r>
              <a:rPr lang="ru-RU" sz="1200" b="1" dirty="0">
                <a:solidFill>
                  <a:srgbClr val="007E00"/>
                </a:solidFill>
              </a:rPr>
              <a:t> </a:t>
            </a:r>
            <a:r>
              <a:rPr lang="ru-RU" sz="1200" b="1" dirty="0"/>
              <a:t>20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Бельгия  21</a:t>
            </a:r>
          </a:p>
          <a:p>
            <a:pPr algn="r">
              <a:lnSpc>
                <a:spcPct val="85000"/>
              </a:lnSpc>
            </a:pPr>
            <a:r>
              <a:rPr lang="ru-RU" sz="1400" b="1" spc="-7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страны ЕС 22</a:t>
            </a:r>
          </a:p>
          <a:p>
            <a:pPr algn="r">
              <a:lnSpc>
                <a:spcPct val="85000"/>
              </a:lnSpc>
            </a:pPr>
            <a:r>
              <a:rPr lang="ru-RU" sz="1200" dirty="0"/>
              <a:t>Швеция</a:t>
            </a:r>
            <a:r>
              <a:rPr lang="ru-RU" sz="1200" b="1" dirty="0"/>
              <a:t>  </a:t>
            </a:r>
            <a:r>
              <a:rPr lang="ru-RU" sz="1200" dirty="0"/>
              <a:t>23</a:t>
            </a:r>
          </a:p>
          <a:p>
            <a:pPr algn="r">
              <a:lnSpc>
                <a:spcPct val="85000"/>
              </a:lnSpc>
            </a:pPr>
            <a:r>
              <a:rPr lang="ru-RU" sz="1400" b="1" dirty="0">
                <a:solidFill>
                  <a:srgbClr val="00B050"/>
                </a:solidFill>
              </a:rPr>
              <a:t>Казахстан  24</a:t>
            </a:r>
          </a:p>
          <a:p>
            <a:pPr algn="r">
              <a:lnSpc>
                <a:spcPct val="85000"/>
              </a:lnSpc>
              <a:spcBef>
                <a:spcPts val="200"/>
              </a:spcBef>
            </a:pPr>
            <a:r>
              <a:rPr lang="ru-RU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  25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200" dirty="0"/>
              <a:t>ОАЭ   26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Австралия  27</a:t>
            </a:r>
          </a:p>
          <a:p>
            <a:pPr algn="r">
              <a:lnSpc>
                <a:spcPct val="80000"/>
              </a:lnSpc>
            </a:pPr>
            <a:r>
              <a:rPr lang="ru-RU" sz="1200" dirty="0"/>
              <a:t>Австрия  28</a:t>
            </a:r>
            <a:endParaRPr lang="ru-RU" sz="1400" dirty="0"/>
          </a:p>
          <a:p>
            <a:pPr algn="r">
              <a:lnSpc>
                <a:spcPct val="80000"/>
              </a:lnSpc>
            </a:pPr>
            <a:r>
              <a:rPr lang="ru-RU" sz="1400" dirty="0"/>
              <a:t>Франция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Великобритания 30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Чехия  31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ЮАР  32</a:t>
            </a:r>
          </a:p>
          <a:p>
            <a:pPr algn="r">
              <a:lnSpc>
                <a:spcPct val="8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Португалия  33</a:t>
            </a:r>
          </a:p>
          <a:p>
            <a:pPr algn="r">
              <a:lnSpc>
                <a:spcPct val="80000"/>
              </a:lnSpc>
              <a:spcBef>
                <a:spcPts val="200"/>
              </a:spcBef>
            </a:pPr>
            <a:r>
              <a:rPr lang="ru-RU" sz="1400" b="1" dirty="0">
                <a:solidFill>
                  <a:srgbClr val="7F3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  34</a:t>
            </a:r>
          </a:p>
          <a:p>
            <a:pPr algn="r">
              <a:lnSpc>
                <a:spcPct val="80000"/>
              </a:lnSpc>
            </a:pPr>
            <a:r>
              <a:rPr lang="ru-RU" sz="1200" dirty="0" err="1"/>
              <a:t>Сауд</a:t>
            </a:r>
            <a:r>
              <a:rPr lang="ru-RU" sz="1200" dirty="0"/>
              <a:t> Аравия 35</a:t>
            </a:r>
          </a:p>
          <a:p>
            <a:pPr algn="r">
              <a:lnSpc>
                <a:spcPct val="80000"/>
              </a:lnSpc>
            </a:pPr>
            <a:r>
              <a:rPr lang="ru-RU" sz="1400" b="1" dirty="0"/>
              <a:t>ОЭСР  36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300" b="1" spc="-6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Старые страны ЕС  </a:t>
            </a:r>
            <a:r>
              <a:rPr lang="ru-RU" sz="1300" b="1" spc="-1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Шри-Ланка</a:t>
            </a:r>
            <a:r>
              <a:rPr lang="ru-RU" sz="1200" b="1" dirty="0"/>
              <a:t>  38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/>
              <a:t>Турция  39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Венгрия  40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Чили  41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Алжир  42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200" dirty="0"/>
              <a:t>Болгария  43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2AC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  44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Румыния</a:t>
            </a:r>
            <a:r>
              <a:rPr lang="ru-RU" sz="1200" b="1" dirty="0"/>
              <a:t>  45</a:t>
            </a:r>
          </a:p>
          <a:p>
            <a:pPr algn="r">
              <a:lnSpc>
                <a:spcPct val="82000"/>
              </a:lnSpc>
            </a:pPr>
            <a:r>
              <a:rPr lang="ru-RU" sz="1200" b="1" dirty="0"/>
              <a:t>Бразилия  46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Италия </a:t>
            </a:r>
            <a:r>
              <a:rPr lang="ru-RU" sz="1200" b="1" dirty="0"/>
              <a:t>47</a:t>
            </a:r>
          </a:p>
          <a:p>
            <a:pPr algn="r">
              <a:lnSpc>
                <a:spcPct val="82000"/>
              </a:lnSpc>
              <a:spcBef>
                <a:spcPts val="100"/>
              </a:spcBef>
            </a:pPr>
            <a:r>
              <a:rPr lang="ru-RU" sz="1200" dirty="0"/>
              <a:t>Сербия  48</a:t>
            </a:r>
          </a:p>
          <a:p>
            <a:pPr algn="r">
              <a:lnSpc>
                <a:spcPct val="82000"/>
              </a:lnSpc>
              <a:spcBef>
                <a:spcPts val="100"/>
              </a:spcBef>
            </a:pPr>
            <a:r>
              <a:rPr lang="ru-RU" sz="1200" dirty="0"/>
              <a:t>Мексика  49</a:t>
            </a:r>
          </a:p>
          <a:p>
            <a:pPr algn="r">
              <a:lnSpc>
                <a:spcPct val="82000"/>
              </a:lnSpc>
            </a:pPr>
            <a:r>
              <a:rPr lang="ru-RU" sz="1400" b="1" dirty="0"/>
              <a:t>Иран  50</a:t>
            </a:r>
          </a:p>
          <a:p>
            <a:pPr algn="r">
              <a:lnSpc>
                <a:spcPct val="82000"/>
              </a:lnSpc>
            </a:pPr>
            <a:r>
              <a:rPr lang="ru-RU" sz="1400" b="1" dirty="0">
                <a:solidFill>
                  <a:srgbClr val="FF0000"/>
                </a:solidFill>
              </a:rPr>
              <a:t>РОССИЯ  51</a:t>
            </a:r>
          </a:p>
          <a:p>
            <a:pPr algn="r">
              <a:lnSpc>
                <a:spcPct val="82000"/>
              </a:lnSpc>
            </a:pPr>
            <a:r>
              <a:rPr lang="ru-RU" sz="1400" b="1" spc="-4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algn="r">
              <a:lnSpc>
                <a:spcPct val="82000"/>
              </a:lnSpc>
            </a:pPr>
            <a:r>
              <a:rPr lang="ru-RU" sz="1200" dirty="0"/>
              <a:t>Аргентина</a:t>
            </a:r>
            <a:r>
              <a:rPr lang="ru-RU" sz="1200" b="1" dirty="0"/>
              <a:t>  53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68F4582-3DFA-4B99-9452-157A7715A53F}"/>
              </a:ext>
            </a:extLst>
          </p:cNvPr>
          <p:cNvCxnSpPr>
            <a:cxnSpLocks/>
          </p:cNvCxnSpPr>
          <p:nvPr/>
        </p:nvCxnSpPr>
        <p:spPr>
          <a:xfrm flipV="1">
            <a:off x="432517" y="3402435"/>
            <a:ext cx="0" cy="21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420C222-02A7-4559-900D-9CF68C824761}"/>
              </a:ext>
            </a:extLst>
          </p:cNvPr>
          <p:cNvSpPr/>
          <p:nvPr/>
        </p:nvSpPr>
        <p:spPr>
          <a:xfrm>
            <a:off x="2928144" y="1574162"/>
            <a:ext cx="9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DF0F80-03C1-462C-9D08-07F226C95015}"/>
              </a:ext>
            </a:extLst>
          </p:cNvPr>
          <p:cNvSpPr/>
          <p:nvPr/>
        </p:nvSpPr>
        <p:spPr>
          <a:xfrm>
            <a:off x="4354337" y="4366111"/>
            <a:ext cx="72000" cy="720000"/>
          </a:xfrm>
          <a:prstGeom prst="rect">
            <a:avLst/>
          </a:prstGeom>
          <a:solidFill>
            <a:srgbClr val="A4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8F7994-C35D-44E1-9066-01177286209F}"/>
              </a:ext>
            </a:extLst>
          </p:cNvPr>
          <p:cNvSpPr/>
          <p:nvPr/>
        </p:nvSpPr>
        <p:spPr>
          <a:xfrm>
            <a:off x="3077690" y="4456552"/>
            <a:ext cx="43200" cy="594000"/>
          </a:xfrm>
          <a:prstGeom prst="rect">
            <a:avLst/>
          </a:prstGeom>
          <a:solidFill>
            <a:srgbClr val="00FFFF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FBC160-D275-4E52-AC18-DA56D3329DD5}"/>
              </a:ext>
            </a:extLst>
          </p:cNvPr>
          <p:cNvSpPr/>
          <p:nvPr/>
        </p:nvSpPr>
        <p:spPr>
          <a:xfrm>
            <a:off x="4195633" y="4375955"/>
            <a:ext cx="72000" cy="68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F5F8A5-ED67-47A2-B907-1C2EB4C60E13}"/>
              </a:ext>
            </a:extLst>
          </p:cNvPr>
          <p:cNvSpPr/>
          <p:nvPr/>
        </p:nvSpPr>
        <p:spPr>
          <a:xfrm>
            <a:off x="7423714" y="4121128"/>
            <a:ext cx="72000" cy="936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923606-6710-46E4-ADA5-0907F07CEF89}"/>
              </a:ext>
            </a:extLst>
          </p:cNvPr>
          <p:cNvSpPr/>
          <p:nvPr/>
        </p:nvSpPr>
        <p:spPr>
          <a:xfrm>
            <a:off x="6292612" y="4273160"/>
            <a:ext cx="72000" cy="810000"/>
          </a:xfrm>
          <a:prstGeom prst="rect">
            <a:avLst/>
          </a:prstGeom>
          <a:solidFill>
            <a:srgbClr val="A4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2EAF6C1-BCE5-46A0-B335-E5311CD5EDC8}"/>
              </a:ext>
            </a:extLst>
          </p:cNvPr>
          <p:cNvSpPr/>
          <p:nvPr/>
        </p:nvSpPr>
        <p:spPr>
          <a:xfrm>
            <a:off x="5812098" y="4310734"/>
            <a:ext cx="72000" cy="774000"/>
          </a:xfrm>
          <a:prstGeom prst="rect">
            <a:avLst/>
          </a:prstGeom>
          <a:solidFill>
            <a:srgbClr val="A4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469A256-DB84-49D5-80FB-33D06F82F044}"/>
              </a:ext>
            </a:extLst>
          </p:cNvPr>
          <p:cNvSpPr/>
          <p:nvPr/>
        </p:nvSpPr>
        <p:spPr>
          <a:xfrm>
            <a:off x="3865214" y="4409969"/>
            <a:ext cx="72000" cy="64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C7B53DA-CAD5-4EED-BEC9-4BC429E584F2}"/>
              </a:ext>
            </a:extLst>
          </p:cNvPr>
          <p:cNvSpPr/>
          <p:nvPr/>
        </p:nvSpPr>
        <p:spPr>
          <a:xfrm>
            <a:off x="3381260" y="4426265"/>
            <a:ext cx="72000" cy="630000"/>
          </a:xfrm>
          <a:prstGeom prst="rect">
            <a:avLst/>
          </a:prstGeom>
          <a:solidFill>
            <a:srgbClr val="3FB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36FBD-778A-4C0E-BCF0-2084B81FA383}"/>
              </a:ext>
            </a:extLst>
          </p:cNvPr>
          <p:cNvSpPr txBox="1"/>
          <p:nvPr/>
        </p:nvSpPr>
        <p:spPr>
          <a:xfrm>
            <a:off x="6736130" y="4212231"/>
            <a:ext cx="1452353" cy="769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tt-RU" sz="1200" b="1" dirty="0">
                <a:latin typeface="Arial" panose="020B0604020202020204" pitchFamily="34" charset="0"/>
                <a:cs typeface="Arial" panose="020B0604020202020204" pitchFamily="34" charset="0"/>
              </a:rPr>
              <a:t>Иран  50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 51</a:t>
            </a:r>
          </a:p>
          <a:p>
            <a:pPr algn="r">
              <a:lnSpc>
                <a:spcPct val="80000"/>
              </a:lnSpc>
            </a:pPr>
            <a:r>
              <a:rPr lang="ru-RU" sz="1400" b="1" spc="-4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Белоруссия </a:t>
            </a:r>
            <a:r>
              <a:rPr lang="ru-RU" sz="1400" b="1" spc="-7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algn="r">
              <a:lnSpc>
                <a:spcPct val="80000"/>
              </a:lnSpc>
            </a:pPr>
            <a:r>
              <a:rPr lang="ru-RU" sz="1400" spc="-70" dirty="0">
                <a:latin typeface="Arial" panose="020B0604020202020204" pitchFamily="34" charset="0"/>
                <a:cs typeface="Arial" panose="020B0604020202020204" pitchFamily="34" charset="0"/>
              </a:rPr>
              <a:t>Аргентина  53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578775A-3F25-4572-AAEA-74722A36AF51}"/>
              </a:ext>
            </a:extLst>
          </p:cNvPr>
          <p:cNvSpPr/>
          <p:nvPr/>
        </p:nvSpPr>
        <p:spPr>
          <a:xfrm>
            <a:off x="1470047" y="4642692"/>
            <a:ext cx="72000" cy="43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2D6DD57-FD71-4CA3-9A1B-36C00D884ADD}"/>
              </a:ext>
            </a:extLst>
          </p:cNvPr>
          <p:cNvCxnSpPr/>
          <p:nvPr/>
        </p:nvCxnSpPr>
        <p:spPr>
          <a:xfrm flipV="1">
            <a:off x="353265" y="5078550"/>
            <a:ext cx="86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1F39A0-6DFA-48F4-AAE3-A382FECE35E4}"/>
                  </a:ext>
                </a:extLst>
              </p:cNvPr>
              <p:cNvSpPr txBox="1"/>
              <p:nvPr/>
            </p:nvSpPr>
            <p:spPr>
              <a:xfrm>
                <a:off x="2090508" y="2014900"/>
                <a:ext cx="6302526" cy="4104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Для обеспечения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2000" b="1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4,0% </a:t>
                </a:r>
                <a:r>
                  <a:rPr lang="ru-RU" sz="16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в соответствии с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600" b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600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ru-RU" sz="1600" dirty="0"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&gt; </a:t>
                </a:r>
                <a:r>
                  <a:rPr lang="en-US" sz="16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ru-RU" sz="1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(Указ)</a:t>
                </a:r>
                <a:r>
                  <a:rPr lang="ru-RU" sz="16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spc="-2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1F39A0-6DFA-48F4-AAE3-A382FECE3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08" y="2014900"/>
                <a:ext cx="6302526" cy="410497"/>
              </a:xfrm>
              <a:prstGeom prst="rect">
                <a:avLst/>
              </a:prstGeom>
              <a:blipFill>
                <a:blip r:embed="rId2"/>
                <a:stretch>
                  <a:fillRect l="-1064" t="-7463" b="-26866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945F4-358B-4EDE-B281-E8DDFB284E00}"/>
                  </a:ext>
                </a:extLst>
              </p:cNvPr>
              <p:cNvSpPr txBox="1"/>
              <p:nvPr/>
            </p:nvSpPr>
            <p:spPr>
              <a:xfrm>
                <a:off x="3041103" y="2399763"/>
                <a:ext cx="4228583" cy="923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R="6985" algn="ctr">
                  <a:lnSpc>
                    <a:spcPct val="80000"/>
                  </a:lnSpc>
                  <a:spcBef>
                    <a:spcPts val="1800"/>
                  </a:spcBef>
                </a:pPr>
                <a:r>
                  <a:rPr lang="ru-RU" sz="2000" b="1" spc="-20" dirty="0"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необходим прирост инвестиций </a:t>
                </a:r>
                <a:r>
                  <a:rPr lang="ru-RU" sz="2000" i="1" spc="-2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С</a:t>
                </a:r>
                <a:endParaRPr lang="ru-RU" sz="2000" i="1" spc="-20" dirty="0">
                  <a:solidFill>
                    <a:srgbClr val="C00000"/>
                  </a:solidFill>
                  <a:latin typeface="Georgia" panose="02040502050405020303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985"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i="1" kern="100" spc="-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kern="100" spc="-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000" i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ru-RU" sz="2000" kern="100" spc="-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tt-RU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sz="2000" b="1" kern="100" dirty="0">
                                <a:solidFill>
                                  <a:srgbClr val="C00000"/>
                                </a:solidFill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tt-RU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ru-RU" sz="2000" b="1" dirty="0">
                                    <a:solidFill>
                                      <a:srgbClr val="C0000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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="1" i="1" baseline="-25000" dirty="0">
                                <a:solidFill>
                                  <a:srgbClr val="C00000"/>
                                </a:solidFill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sub>
                        </m:sSub>
                      </m:den>
                    </m:f>
                  </m:oMath>
                </a14:m>
                <a:r>
                  <a:rPr lang="tt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 spc="-2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4,0%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0,59</m:t>
                        </m:r>
                      </m:den>
                    </m:f>
                    <m:r>
                      <a:rPr lang="en-US" sz="20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7%</a:t>
                </a:r>
                <a:r>
                  <a:rPr lang="ru-RU" sz="2000" b="1" dirty="0"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945F4-358B-4EDE-B281-E8DDFB284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03" y="2399763"/>
                <a:ext cx="4228583" cy="923394"/>
              </a:xfrm>
              <a:prstGeom prst="rect">
                <a:avLst/>
              </a:prstGeom>
              <a:blipFill>
                <a:blip r:embed="rId3"/>
                <a:stretch>
                  <a:fillRect t="-11258" b="-662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BA75A-6085-4886-A6CA-70A78BEAA711}"/>
                  </a:ext>
                </a:extLst>
              </p:cNvPr>
              <p:cNvSpPr txBox="1"/>
              <p:nvPr/>
            </p:nvSpPr>
            <p:spPr>
              <a:xfrm>
                <a:off x="1" y="-5556"/>
                <a:ext cx="9143999" cy="106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" marR="6985" indent="284480" algn="ctr">
                  <a:lnSpc>
                    <a:spcPct val="106000"/>
                  </a:lnSpc>
                </a:pP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Указ Президента РФ № 474 от 21.07.2020 г. </a:t>
                </a:r>
              </a:p>
              <a:p>
                <a:pPr marL="74295" marR="6985" indent="284480" algn="ctr">
                  <a:lnSpc>
                    <a:spcPct val="106000"/>
                  </a:lnSpc>
                </a:pPr>
                <a:r>
                  <a:rPr lang="ru-RU" sz="2000" b="1" i="1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«О национальных целях развития </a:t>
                </a:r>
                <a:r>
                  <a:rPr lang="ru-RU" sz="2000" b="1" i="1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РФ на период до 2030 года».</a:t>
                </a:r>
                <a:endParaRPr lang="en-US" sz="2000" b="1" i="1" kern="100" spc="-2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4295" marR="6985" indent="284480" algn="ctr">
                  <a:lnSpc>
                    <a:spcPct val="106000"/>
                  </a:lnSpc>
                </a:pPr>
                <a:r>
                  <a:rPr lang="ru-RU" sz="2000" kern="100" spc="-2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2000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дин из целевых показателей</a:t>
                </a:r>
                <a:r>
                  <a:rPr lang="en-US" sz="2000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Указа</a:t>
                </a:r>
                <a:r>
                  <a:rPr lang="ru-RU" sz="2000" i="1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ru-RU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ВВП</m:t>
                        </m:r>
                      </m:e>
                    </m:acc>
                  </m:oMath>
                </a14:m>
                <a:r>
                  <a:rPr lang="ru-RU" sz="2000" i="1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2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tt-RU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000" b="1" kern="100" dirty="0" smtClean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ru-RU" sz="20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&gt; </a:t>
                </a:r>
                <a:r>
                  <a:rPr lang="en-US" sz="2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BA75A-6085-4886-A6CA-70A78BEAA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-5556"/>
                <a:ext cx="9143999" cy="1063304"/>
              </a:xfrm>
              <a:prstGeom prst="rect">
                <a:avLst/>
              </a:prstGeom>
              <a:blipFill>
                <a:blip r:embed="rId4"/>
                <a:stretch>
                  <a:fillRect t="-2857" b="-914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EB0EBE-ABCC-4A77-B098-302FC6492A62}"/>
                  </a:ext>
                </a:extLst>
              </p:cNvPr>
              <p:cNvSpPr txBox="1"/>
              <p:nvPr/>
            </p:nvSpPr>
            <p:spPr>
              <a:xfrm>
                <a:off x="594992" y="1165829"/>
                <a:ext cx="8028000" cy="80182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R="6985" indent="15875" algn="ctr">
                  <a:lnSpc>
                    <a:spcPct val="80000"/>
                  </a:lnSpc>
                </a:pPr>
                <a:r>
                  <a:rPr lang="ru-RU" sz="2200" b="1" spc="-1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Нынешняя эффективность экономики России:  </a:t>
                </a:r>
              </a:p>
              <a:p>
                <a:pPr marR="6985" indent="15875" algn="ctr"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ru-RU" sz="23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sz="2300" b="1" i="1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300" b="1" kern="100" spc="-2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b="1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tt-RU" sz="2300" b="1" kern="100" spc="-2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300" b="1" kern="100" spc="-2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tt-RU" sz="2300" b="1" kern="100" spc="-2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300" b="1" kern="100" spc="-2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sz="2300" b="1" kern="100" spc="-2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t-RU" sz="2300" i="1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t-RU" sz="2300" i="1" spc="-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ru-RU" sz="2300" b="1" spc="-100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2300" b="1" i="1" spc="-100" baseline="-250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300" spc="-1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300" b="1" spc="-1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ru-RU" sz="2300" b="1" spc="-1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b="1" spc="-1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0,59</a:t>
                </a:r>
                <a:r>
                  <a:rPr lang="ru-RU" sz="2300" b="1" spc="-1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sz="2300" b="1" spc="-1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300" b="1" i="1" kern="100" spc="-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300" b="1" i="1" kern="100" spc="-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300" b="1" i="1" kern="100" spc="-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300" b="1" kern="100" spc="-10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300" b="1" i="1" kern="100" spc="-10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300" b="1" kern="100" spc="-100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300" i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C  </a:t>
                </a:r>
                <a:r>
                  <a:rPr lang="ru-RU" sz="2300" kern="100" spc="-1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2300" b="1" kern="100" spc="-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2,0</a:t>
                </a:r>
                <a:r>
                  <a:rPr lang="ru-RU" sz="2300" b="1" kern="100" spc="-1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300" b="1" kern="100" spc="-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300" b="1" i="1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300" b="1" i="1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300" b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300" b="1" i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300" b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2300" b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kern="100" spc="-1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300" b="1" kern="100" spc="-10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300" b="1" kern="100" spc="-10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300" b="1" kern="100" spc="-10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300" b="1" kern="100" spc="-1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t-RU" sz="23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3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ru-RU" sz="23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</m:t>
                        </m:r>
                        <m:r>
                          <a:rPr lang="en-US" sz="23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300" b="1" i="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𝐆</m:t>
                        </m:r>
                      </m:sub>
                      <m:sup>
                        <m:r>
                          <a:rPr lang="en-US" sz="2300" b="1" i="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sup>
                    </m:sSubSup>
                    <m:r>
                      <a:rPr lang="en-US" sz="2300" i="1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t-RU" sz="2400" kern="1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tt-RU" sz="2400" b="1" kern="1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2,1</a:t>
                </a:r>
                <a:endParaRPr lang="ru-RU" sz="2300" b="1" spc="-1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EB0EBE-ABCC-4A77-B098-302FC6492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2" y="1165829"/>
                <a:ext cx="8028000" cy="801823"/>
              </a:xfrm>
              <a:prstGeom prst="rect">
                <a:avLst/>
              </a:prstGeom>
              <a:blipFill>
                <a:blip r:embed="rId5"/>
                <a:stretch>
                  <a:fillRect l="-228" t="-12879" r="-380" b="-11364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7ECC1E9-05A5-4E81-9DA9-A380107DA0A3}"/>
              </a:ext>
            </a:extLst>
          </p:cNvPr>
          <p:cNvCxnSpPr>
            <a:cxnSpLocks/>
          </p:cNvCxnSpPr>
          <p:nvPr/>
        </p:nvCxnSpPr>
        <p:spPr>
          <a:xfrm>
            <a:off x="4932143" y="2340433"/>
            <a:ext cx="376745" cy="4698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27A6A70-AE37-4351-BA4B-CD09EDBFC7BC}"/>
              </a:ext>
            </a:extLst>
          </p:cNvPr>
          <p:cNvCxnSpPr>
            <a:cxnSpLocks/>
          </p:cNvCxnSpPr>
          <p:nvPr/>
        </p:nvCxnSpPr>
        <p:spPr>
          <a:xfrm>
            <a:off x="3099030" y="1866039"/>
            <a:ext cx="2142741" cy="12418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86F7DF-B0AD-4135-84D2-12F31050035D}"/>
                  </a:ext>
                </a:extLst>
              </p:cNvPr>
              <p:cNvSpPr txBox="1"/>
              <p:nvPr/>
            </p:nvSpPr>
            <p:spPr>
              <a:xfrm>
                <a:off x="1590307" y="3581464"/>
                <a:ext cx="6627009" cy="1121397"/>
              </a:xfrm>
              <a:prstGeom prst="rect">
                <a:avLst/>
              </a:prstGeom>
              <a:solidFill>
                <a:srgbClr val="FFFFB9"/>
              </a:solidFill>
            </p:spPr>
            <p:txBody>
              <a:bodyPr wrap="square">
                <a:spAutoFit/>
              </a:bodyPr>
              <a:lstStyle/>
              <a:p>
                <a:pPr marR="6985" algn="ctr"/>
                <a:r>
                  <a:rPr lang="ru-RU" sz="2000" kern="100" spc="-2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П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ри нынешнем экономическом порядке </a:t>
                </a:r>
                <a:r>
                  <a:rPr lang="ru-RU" sz="16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b="1" i="1" kern="100" spc="-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 kern="100" spc="-2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1600" b="1" kern="100" spc="-2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1600" b="1" i="1" kern="100" spc="-2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/С</a:t>
                </a:r>
                <a:r>
                  <a:rPr lang="ru-RU" sz="16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16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1,9</a:t>
                </a:r>
                <a:r>
                  <a:rPr lang="ru-RU" sz="16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R="6985" algn="ctr"/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эти инвестиции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i="1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600" i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ru-RU" sz="1600" kern="10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:r>
                  <a:rPr lang="ru-RU" sz="1600" b="1" kern="10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7%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приведут к </a:t>
                </a:r>
                <a:r>
                  <a:rPr lang="ru-RU" sz="2000" b="1" kern="100" spc="-2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инфляции ВВП</a:t>
                </a:r>
                <a:endParaRPr lang="ru-RU" sz="2000" kern="100" spc="-2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55600" marR="6985" algn="ctr">
                  <a:lnSpc>
                    <a:spcPct val="106000"/>
                  </a:lnSpc>
                  <a:spcBef>
                    <a:spcPts val="600"/>
                  </a:spcBef>
                </a:pPr>
                <a:r>
                  <a:rPr lang="ru-RU" sz="16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ru-RU" sz="20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b="1" i="1" kern="100" spc="-2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 kern="100" spc="-2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000" b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b="1" i="1" kern="100" spc="-2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/С </a:t>
                </a:r>
                <a:r>
                  <a:rPr lang="ru-RU" sz="20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2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000" i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ru-RU" sz="2000" kern="1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sz="2000" kern="1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sz="20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2,0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kern="100" spc="-2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% = </a:t>
                </a:r>
                <a:r>
                  <a:rPr lang="ru-RU" sz="2000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14%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   </a:t>
                </a:r>
                <a:endParaRPr lang="tt-RU" sz="2000" kern="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86F7DF-B0AD-4135-84D2-12F310500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07" y="3581464"/>
                <a:ext cx="6627009" cy="1121397"/>
              </a:xfrm>
              <a:prstGeom prst="rect">
                <a:avLst/>
              </a:prstGeom>
              <a:blipFill>
                <a:blip r:embed="rId6"/>
                <a:stretch>
                  <a:fillRect t="-3279" b="-7650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8E7AEFD-2CB7-45E9-8D5D-48522FAF30AF}"/>
              </a:ext>
            </a:extLst>
          </p:cNvPr>
          <p:cNvCxnSpPr>
            <a:cxnSpLocks/>
          </p:cNvCxnSpPr>
          <p:nvPr/>
        </p:nvCxnSpPr>
        <p:spPr>
          <a:xfrm flipH="1">
            <a:off x="5881141" y="3083079"/>
            <a:ext cx="81080" cy="12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033EB7A-5962-44C1-9632-DDCB461A236D}"/>
              </a:ext>
            </a:extLst>
          </p:cNvPr>
          <p:cNvCxnSpPr>
            <a:cxnSpLocks/>
          </p:cNvCxnSpPr>
          <p:nvPr/>
        </p:nvCxnSpPr>
        <p:spPr>
          <a:xfrm>
            <a:off x="4932143" y="1803639"/>
            <a:ext cx="376745" cy="255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AFB93A-0D83-47F5-BB89-F851482EB1B8}"/>
                  </a:ext>
                </a:extLst>
              </p:cNvPr>
              <p:cNvSpPr txBox="1"/>
              <p:nvPr/>
            </p:nvSpPr>
            <p:spPr>
              <a:xfrm>
                <a:off x="5274106" y="4735736"/>
                <a:ext cx="3852000" cy="648000"/>
              </a:xfrm>
              <a:prstGeom prst="rect">
                <a:avLst/>
              </a:prstGeom>
              <a:solidFill>
                <a:srgbClr val="FFFF97"/>
              </a:solidFill>
            </p:spPr>
            <p:txBody>
              <a:bodyPr wrap="square">
                <a:spAutoFit/>
              </a:bodyPr>
              <a:lstStyle/>
              <a:p>
                <a:pPr marR="6985" algn="ctr">
                  <a:lnSpc>
                    <a:spcPct val="90000"/>
                  </a:lnSpc>
                </a:pPr>
                <a:r>
                  <a:rPr lang="ru-RU" sz="2000" kern="100" spc="-2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и </a:t>
                </a:r>
                <a:r>
                  <a:rPr lang="ru-RU" sz="2000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к потребительской </a:t>
                </a:r>
                <a:r>
                  <a:rPr lang="ru-RU" sz="2000" b="1" kern="100" spc="-2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инфляции</a:t>
                </a:r>
              </a:p>
              <a:p>
                <a:pPr marR="6985" algn="ctr">
                  <a:lnSpc>
                    <a:spcPct val="90000"/>
                  </a:lnSpc>
                </a:pPr>
                <a:r>
                  <a:rPr lang="ru-RU" sz="1600" kern="100" spc="-6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ru-RU" sz="2000" kern="100" spc="-6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000" kern="100" spc="-6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Н</a:t>
                </a:r>
                <a:r>
                  <a:rPr lang="ru-RU" sz="2000" kern="100" spc="-6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6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tt-RU" sz="2000" b="1" kern="100" spc="-60" dirty="0">
                    <a:solidFill>
                      <a:srgbClr val="C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t-RU" sz="2000" b="1" i="1" kern="100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kern="100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ru-RU" sz="2000" b="1" i="1" kern="100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</m:t>
                        </m:r>
                        <m:r>
                          <a:rPr lang="en-US" sz="2000" b="1" i="1" kern="100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b="1" kern="100" spc="-60" baseline="-20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sub>
                      <m:sup>
                        <m:r>
                          <a:rPr lang="en-US" sz="2000" b="1" kern="100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sup>
                    </m:sSubSup>
                  </m:oMath>
                </a14:m>
                <a:r>
                  <a:rPr lang="tt-RU" sz="2000" kern="100" spc="-6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000" i="1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spc="-6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000" b="1" kern="100" spc="-6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  <m:r>
                      <a:rPr lang="en-US" sz="2000" b="1" i="1" kern="100" spc="-6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t-RU" sz="2000" kern="100" spc="-6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tt-RU" sz="2000" b="1" kern="100" spc="-6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tt-RU" sz="2000" kern="100" spc="-6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kern="100" spc="-6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ru-RU" sz="2000" kern="100" spc="-6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spc="-6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2000" b="1" kern="100" spc="-6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b="1" kern="100" spc="-60" dirty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ru-RU" sz="2000" kern="100" spc="-6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% = </a:t>
                </a:r>
                <a:r>
                  <a:rPr lang="ru-RU" sz="2000" b="1" kern="100" spc="-6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8%</a:t>
                </a:r>
                <a:endParaRPr lang="tt-RU" sz="2000" b="1" kern="100" spc="-6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AFB93A-0D83-47F5-BB89-F851482EB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06" y="4735736"/>
                <a:ext cx="3852000" cy="648000"/>
              </a:xfrm>
              <a:prstGeom prst="rect">
                <a:avLst/>
              </a:prstGeom>
              <a:blipFill>
                <a:blip r:embed="rId7"/>
                <a:stretch>
                  <a:fillRect t="-10377" b="-1981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65214A2-32A5-4095-89D6-1F59360E3F40}"/>
              </a:ext>
            </a:extLst>
          </p:cNvPr>
          <p:cNvCxnSpPr>
            <a:cxnSpLocks/>
          </p:cNvCxnSpPr>
          <p:nvPr/>
        </p:nvCxnSpPr>
        <p:spPr>
          <a:xfrm flipH="1">
            <a:off x="7480957" y="1803639"/>
            <a:ext cx="736359" cy="331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D05BC2-D359-4920-8F0A-BC354EC33C00}"/>
                  </a:ext>
                </a:extLst>
              </p:cNvPr>
              <p:cNvSpPr txBox="1"/>
              <p:nvPr/>
            </p:nvSpPr>
            <p:spPr>
              <a:xfrm>
                <a:off x="1780441" y="5487386"/>
                <a:ext cx="5772097" cy="12711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kern="100" spc="-2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А если при</a:t>
                </a:r>
                <a:r>
                  <a:rPr lang="ru-RU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2200" b="1" kern="1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нынешнем экономическом порядке </a:t>
                </a:r>
              </a:p>
              <a:p>
                <a:pPr algn="ctr"/>
                <a:r>
                  <a:rPr lang="ru-RU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ЦБ повышением ключевой ставки добьется</a:t>
                </a:r>
                <a:endParaRPr lang="en-US" kern="100" spc="-2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/>
                <a:r>
                  <a:rPr lang="ru-RU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</a:t>
                </a:r>
                <a:r>
                  <a:rPr lang="ru-RU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4%</a:t>
                </a:r>
                <a:r>
                  <a:rPr lang="ru-RU" b="1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b="1" kern="100" spc="-2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то будет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i="1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i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ru-RU" kern="10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2% и</a:t>
                </a:r>
                <a:r>
                  <a:rPr lang="ru-RU" kern="100" spc="-2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kern="100" dirty="0" smtClean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1,2%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что и было до ВСУ</a:t>
                </a:r>
                <a:endParaRPr lang="tt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D05BC2-D359-4920-8F0A-BC354EC3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41" y="5487386"/>
                <a:ext cx="5772097" cy="1271117"/>
              </a:xfrm>
              <a:prstGeom prst="rect">
                <a:avLst/>
              </a:prstGeom>
              <a:blipFill>
                <a:blip r:embed="rId8"/>
                <a:stretch>
                  <a:fillRect l="-315" t="-2336" r="-1471" b="-4673"/>
                </a:stretch>
              </a:blip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8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9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258107-A4CE-43E9-95DE-7EF543C43FB7}"/>
                  </a:ext>
                </a:extLst>
              </p:cNvPr>
              <p:cNvSpPr txBox="1"/>
              <p:nvPr/>
            </p:nvSpPr>
            <p:spPr>
              <a:xfrm>
                <a:off x="252000" y="3150038"/>
                <a:ext cx="8640000" cy="34828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ru-RU" sz="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ctr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ru-RU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РОСТ ИНВЕСТИЦИЙ (рост </a:t>
                </a: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ru-RU" sz="2400" b="1" i="1" dirty="0">
                    <a:solidFill>
                      <a:srgbClr val="C00000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С</a:t>
                </a:r>
                <a:r>
                  <a:rPr lang="ru-RU" sz="2400" b="1" dirty="0">
                    <a:solidFill>
                      <a:srgbClr val="0000FF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)</a:t>
                </a:r>
                <a:endParaRPr lang="ru-RU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ctr">
                  <a:lnSpc>
                    <a:spcPct val="8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ru-RU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 только по мере - СМЕНЫ КАДРОВОЙ ПОЛИТИКИ ЭКОНОМИЧЕСКОГО БЛОКА </a:t>
                </a:r>
              </a:p>
              <a:p>
                <a:pPr marL="285750" indent="-285750" algn="ctr">
                  <a:lnSpc>
                    <a:spcPct val="8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ru-RU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 мере кардинального РОСТА ЭФФЕКТИВНОСТИ -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рост </a:t>
                </a:r>
                <a:r>
                  <a:rPr lang="ru-RU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sz="2400" b="1" i="1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kern="100" spc="-2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kern="100" spc="-2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и</a:t>
                </a:r>
                <a:r>
                  <a:rPr lang="ru-RU" sz="2400" b="1" kern="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0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t-RU" sz="2400" b="1" i="1" spc="-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t-RU" sz="2400" b="1" i="1" spc="-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ru-RU" sz="2400" b="1" spc="-100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2400" b="1" i="1" spc="-100" baseline="-250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400" b="1" spc="-1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ru-RU" sz="2400" b="1" spc="-1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ru-RU" sz="24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СЛЕДИТЬ, ЧТОБЫ УМЕНЬШАЛИСЬ КОЭФФИЦИЕНТЫ ИНФЛЯЦИИ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400" b="1" i="1" kern="100" spc="-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b="1" i="1" kern="100" spc="-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kern="100" spc="-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400" b="1" kern="100" spc="-10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400" b="1" i="1" kern="100" spc="-100" baseline="-250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b="1" kern="100" spc="-100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i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kern="100" spc="-1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b="1" kern="100" spc="-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400" b="1" i="1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00" spc="-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400" b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400" b="1" i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b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="1" kern="100" spc="-10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kern="100" spc="-1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t-RU" sz="24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ru-RU" sz="24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</m:t>
                        </m:r>
                        <m:r>
                          <a:rPr lang="en-US" sz="24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1" i="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𝐆</m:t>
                        </m:r>
                      </m:sub>
                      <m:sup>
                        <m:r>
                          <a:rPr lang="en-US" sz="2400" b="1" i="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sup>
                    </m:sSubSup>
                    <m:r>
                      <a:rPr lang="en-US" sz="2400" i="1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258107-A4CE-43E9-95DE-7EF543C43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150038"/>
                <a:ext cx="8640000" cy="3482877"/>
              </a:xfrm>
              <a:prstGeom prst="rect">
                <a:avLst/>
              </a:prstGeom>
              <a:blipFill>
                <a:blip r:embed="rId2"/>
                <a:stretch>
                  <a:fillRect l="-564" t="-701" r="-1340" b="-175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F9F551-C48D-4C36-906D-94C33D271945}"/>
              </a:ext>
            </a:extLst>
          </p:cNvPr>
          <p:cNvSpPr txBox="1"/>
          <p:nvPr/>
        </p:nvSpPr>
        <p:spPr>
          <a:xfrm>
            <a:off x="3216075" y="32659"/>
            <a:ext cx="297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ЧТО ДЕЛАТЬ?</a:t>
            </a:r>
            <a:endParaRPr lang="tt-RU" sz="3600" b="1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564EB7B-B777-4EFC-9483-8C139564DCF8}"/>
              </a:ext>
            </a:extLst>
          </p:cNvPr>
          <p:cNvGrpSpPr/>
          <p:nvPr/>
        </p:nvGrpSpPr>
        <p:grpSpPr>
          <a:xfrm>
            <a:off x="1222513" y="749381"/>
            <a:ext cx="7624762" cy="830997"/>
            <a:chOff x="252000" y="751557"/>
            <a:chExt cx="7624762" cy="83099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3197F4-D3F2-48F4-A0D1-D4A260F8BF3B}"/>
                </a:ext>
              </a:extLst>
            </p:cNvPr>
            <p:cNvSpPr txBox="1"/>
            <p:nvPr/>
          </p:nvSpPr>
          <p:spPr>
            <a:xfrm>
              <a:off x="252000" y="751557"/>
              <a:ext cx="747567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    Каждую отрасль </a:t>
              </a:r>
            </a:p>
            <a:p>
              <a:r>
                <a:rPr lang="ru-RU" sz="2400" b="1" dirty="0">
                  <a:solidFill>
                    <a:srgbClr val="C00000"/>
                  </a:solidFill>
                </a:rPr>
                <a:t>Каждую корпорацию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17736-64CD-4B1D-A061-3C4AC6A2B698}"/>
                </a:ext>
              </a:extLst>
            </p:cNvPr>
            <p:cNvSpPr txBox="1"/>
            <p:nvPr/>
          </p:nvSpPr>
          <p:spPr>
            <a:xfrm>
              <a:off x="3558210" y="898259"/>
              <a:ext cx="43185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оценивать по эффективности</a:t>
              </a:r>
            </a:p>
          </p:txBody>
        </p:sp>
        <p:sp>
          <p:nvSpPr>
            <p:cNvPr id="9" name="Правая фигурная скобка 8">
              <a:extLst>
                <a:ext uri="{FF2B5EF4-FFF2-40B4-BE49-F238E27FC236}">
                  <a16:creationId xmlns:a16="http://schemas.microsoft.com/office/drawing/2014/main" id="{11A921F1-D481-4233-B592-9762988192FB}"/>
                </a:ext>
              </a:extLst>
            </p:cNvPr>
            <p:cNvSpPr/>
            <p:nvPr/>
          </p:nvSpPr>
          <p:spPr>
            <a:xfrm>
              <a:off x="3187512" y="751557"/>
              <a:ext cx="197783" cy="755374"/>
            </a:xfrm>
            <a:prstGeom prst="rightBrac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t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F3896F-1A32-458B-9781-4FE33D8426B5}"/>
              </a:ext>
            </a:extLst>
          </p:cNvPr>
          <p:cNvSpPr txBox="1"/>
          <p:nvPr/>
        </p:nvSpPr>
        <p:spPr>
          <a:xfrm>
            <a:off x="1469230" y="1636978"/>
            <a:ext cx="698223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 эффективности принимать кадровые решения</a:t>
            </a:r>
            <a:endParaRPr lang="tt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1F56A-D97B-440E-9EE4-CDA6682E4526}"/>
              </a:ext>
            </a:extLst>
          </p:cNvPr>
          <p:cNvSpPr txBox="1"/>
          <p:nvPr/>
        </p:nvSpPr>
        <p:spPr>
          <a:xfrm>
            <a:off x="1113182" y="2210831"/>
            <a:ext cx="7265504" cy="690638"/>
          </a:xfrm>
          <a:prstGeom prst="rect">
            <a:avLst/>
          </a:prstGeom>
          <a:solidFill>
            <a:srgbClr val="ECF3FA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00FF"/>
                </a:solidFill>
              </a:rPr>
              <a:t>Вот тогда министрам, руководителям корпораций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00FF"/>
                </a:solidFill>
              </a:rPr>
              <a:t>потребуются специалисты и ученые </a:t>
            </a:r>
            <a:endParaRPr lang="tt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DA5C3B2-7983-4C71-90A9-B6D530BAC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039236"/>
              </p:ext>
            </p:extLst>
          </p:nvPr>
        </p:nvGraphicFramePr>
        <p:xfrm>
          <a:off x="515470" y="1324347"/>
          <a:ext cx="8519822" cy="586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BF894DA-3C7A-4F9D-B4B8-CD46852031E0}"/>
              </a:ext>
            </a:extLst>
          </p:cNvPr>
          <p:cNvSpPr/>
          <p:nvPr/>
        </p:nvSpPr>
        <p:spPr>
          <a:xfrm>
            <a:off x="975078" y="4007286"/>
            <a:ext cx="7907623" cy="1892274"/>
          </a:xfrm>
          <a:custGeom>
            <a:avLst/>
            <a:gdLst>
              <a:gd name="connsiteX0" fmla="*/ 0 w 7907623"/>
              <a:gd name="connsiteY0" fmla="*/ 1892274 h 1892274"/>
              <a:gd name="connsiteX1" fmla="*/ 992909 w 7907623"/>
              <a:gd name="connsiteY1" fmla="*/ 1735256 h 1892274"/>
              <a:gd name="connsiteX2" fmla="*/ 1653309 w 7907623"/>
              <a:gd name="connsiteY2" fmla="*/ 1629038 h 1892274"/>
              <a:gd name="connsiteX3" fmla="*/ 2115127 w 7907623"/>
              <a:gd name="connsiteY3" fmla="*/ 1508965 h 1892274"/>
              <a:gd name="connsiteX4" fmla="*/ 2747818 w 7907623"/>
              <a:gd name="connsiteY4" fmla="*/ 1435074 h 1892274"/>
              <a:gd name="connsiteX5" fmla="*/ 3131127 w 7907623"/>
              <a:gd name="connsiteY5" fmla="*/ 1375038 h 1892274"/>
              <a:gd name="connsiteX6" fmla="*/ 3717637 w 7907623"/>
              <a:gd name="connsiteY6" fmla="*/ 1213401 h 1892274"/>
              <a:gd name="connsiteX7" fmla="*/ 4054764 w 7907623"/>
              <a:gd name="connsiteY7" fmla="*/ 1176456 h 1892274"/>
              <a:gd name="connsiteX8" fmla="*/ 4354946 w 7907623"/>
              <a:gd name="connsiteY8" fmla="*/ 1065619 h 1892274"/>
              <a:gd name="connsiteX9" fmla="*/ 4793673 w 7907623"/>
              <a:gd name="connsiteY9" fmla="*/ 954783 h 1892274"/>
              <a:gd name="connsiteX10" fmla="*/ 5163127 w 7907623"/>
              <a:gd name="connsiteY10" fmla="*/ 853183 h 1892274"/>
              <a:gd name="connsiteX11" fmla="*/ 5477164 w 7907623"/>
              <a:gd name="connsiteY11" fmla="*/ 797765 h 1892274"/>
              <a:gd name="connsiteX12" fmla="*/ 5814291 w 7907623"/>
              <a:gd name="connsiteY12" fmla="*/ 714638 h 1892274"/>
              <a:gd name="connsiteX13" fmla="*/ 6248400 w 7907623"/>
              <a:gd name="connsiteY13" fmla="*/ 534528 h 1892274"/>
              <a:gd name="connsiteX14" fmla="*/ 6640946 w 7907623"/>
              <a:gd name="connsiteY14" fmla="*/ 428310 h 1892274"/>
              <a:gd name="connsiteX15" fmla="*/ 6978073 w 7907623"/>
              <a:gd name="connsiteY15" fmla="*/ 280528 h 1892274"/>
              <a:gd name="connsiteX16" fmla="*/ 7481455 w 7907623"/>
              <a:gd name="connsiteY16" fmla="*/ 100419 h 1892274"/>
              <a:gd name="connsiteX17" fmla="*/ 7878618 w 7907623"/>
              <a:gd name="connsiteY17" fmla="*/ 3438 h 1892274"/>
              <a:gd name="connsiteX18" fmla="*/ 7846291 w 7907623"/>
              <a:gd name="connsiteY18" fmla="*/ 31147 h 189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07623" h="1892274">
                <a:moveTo>
                  <a:pt x="0" y="1892274"/>
                </a:moveTo>
                <a:lnTo>
                  <a:pt x="992909" y="1735256"/>
                </a:lnTo>
                <a:cubicBezTo>
                  <a:pt x="1268460" y="1691383"/>
                  <a:pt x="1466273" y="1666753"/>
                  <a:pt x="1653309" y="1629038"/>
                </a:cubicBezTo>
                <a:cubicBezTo>
                  <a:pt x="1840345" y="1591323"/>
                  <a:pt x="1932709" y="1541292"/>
                  <a:pt x="2115127" y="1508965"/>
                </a:cubicBezTo>
                <a:cubicBezTo>
                  <a:pt x="2297545" y="1476638"/>
                  <a:pt x="2578485" y="1457395"/>
                  <a:pt x="2747818" y="1435074"/>
                </a:cubicBezTo>
                <a:cubicBezTo>
                  <a:pt x="2917151" y="1412753"/>
                  <a:pt x="2969491" y="1411983"/>
                  <a:pt x="3131127" y="1375038"/>
                </a:cubicBezTo>
                <a:cubicBezTo>
                  <a:pt x="3292763" y="1338093"/>
                  <a:pt x="3563698" y="1246498"/>
                  <a:pt x="3717637" y="1213401"/>
                </a:cubicBezTo>
                <a:cubicBezTo>
                  <a:pt x="3871576" y="1180304"/>
                  <a:pt x="3948546" y="1201086"/>
                  <a:pt x="4054764" y="1176456"/>
                </a:cubicBezTo>
                <a:cubicBezTo>
                  <a:pt x="4160982" y="1151826"/>
                  <a:pt x="4231795" y="1102564"/>
                  <a:pt x="4354946" y="1065619"/>
                </a:cubicBezTo>
                <a:cubicBezTo>
                  <a:pt x="4478097" y="1028674"/>
                  <a:pt x="4658976" y="990189"/>
                  <a:pt x="4793673" y="954783"/>
                </a:cubicBezTo>
                <a:cubicBezTo>
                  <a:pt x="4928370" y="919377"/>
                  <a:pt x="5049212" y="879353"/>
                  <a:pt x="5163127" y="853183"/>
                </a:cubicBezTo>
                <a:cubicBezTo>
                  <a:pt x="5277042" y="827013"/>
                  <a:pt x="5368637" y="820856"/>
                  <a:pt x="5477164" y="797765"/>
                </a:cubicBezTo>
                <a:cubicBezTo>
                  <a:pt x="5585691" y="774674"/>
                  <a:pt x="5685752" y="758511"/>
                  <a:pt x="5814291" y="714638"/>
                </a:cubicBezTo>
                <a:cubicBezTo>
                  <a:pt x="5942830" y="670765"/>
                  <a:pt x="6110624" y="582249"/>
                  <a:pt x="6248400" y="534528"/>
                </a:cubicBezTo>
                <a:cubicBezTo>
                  <a:pt x="6386176" y="486807"/>
                  <a:pt x="6519334" y="470643"/>
                  <a:pt x="6640946" y="428310"/>
                </a:cubicBezTo>
                <a:cubicBezTo>
                  <a:pt x="6762558" y="385977"/>
                  <a:pt x="6837988" y="335176"/>
                  <a:pt x="6978073" y="280528"/>
                </a:cubicBezTo>
                <a:cubicBezTo>
                  <a:pt x="7118158" y="225880"/>
                  <a:pt x="7331364" y="146601"/>
                  <a:pt x="7481455" y="100419"/>
                </a:cubicBezTo>
                <a:cubicBezTo>
                  <a:pt x="7631546" y="54237"/>
                  <a:pt x="7817812" y="14983"/>
                  <a:pt x="7878618" y="3438"/>
                </a:cubicBezTo>
                <a:cubicBezTo>
                  <a:pt x="7939424" y="-8107"/>
                  <a:pt x="7892857" y="11520"/>
                  <a:pt x="7846291" y="31147"/>
                </a:cubicBezTo>
              </a:path>
            </a:pathLst>
          </a:custGeom>
          <a:noFill/>
          <a:ln w="57150">
            <a:solidFill>
              <a:srgbClr val="941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98720-25F7-4BEB-BBF9-D22FA6D30E14}"/>
              </a:ext>
            </a:extLst>
          </p:cNvPr>
          <p:cNvSpPr txBox="1"/>
          <p:nvPr/>
        </p:nvSpPr>
        <p:spPr>
          <a:xfrm rot="20850272">
            <a:off x="2009351" y="407621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Старые страны ЕС</a:t>
            </a:r>
            <a:endParaRPr lang="tt-RU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C4C56-694C-4BB3-94B7-D5791288006D}"/>
              </a:ext>
            </a:extLst>
          </p:cNvPr>
          <p:cNvSpPr txBox="1"/>
          <p:nvPr/>
        </p:nvSpPr>
        <p:spPr>
          <a:xfrm rot="19052690">
            <a:off x="7308615" y="2500435"/>
            <a:ext cx="113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9900"/>
                </a:solidFill>
              </a:rPr>
              <a:t>Москва</a:t>
            </a:r>
            <a:endParaRPr lang="tt-RU" sz="2000" b="1" dirty="0">
              <a:solidFill>
                <a:srgbClr val="00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D5E9D-63A7-40EA-818D-46EFBBEDAFB0}"/>
              </a:ext>
            </a:extLst>
          </p:cNvPr>
          <p:cNvSpPr txBox="1"/>
          <p:nvPr/>
        </p:nvSpPr>
        <p:spPr>
          <a:xfrm rot="20436251">
            <a:off x="6905893" y="379779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41469"/>
                </a:solidFill>
              </a:rPr>
              <a:t>Новые страны ЕС</a:t>
            </a:r>
            <a:endParaRPr lang="tt-RU" sz="2000" b="1" dirty="0">
              <a:solidFill>
                <a:srgbClr val="94146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3379B-23DF-4F77-8B69-4F04843B1904}"/>
              </a:ext>
            </a:extLst>
          </p:cNvPr>
          <p:cNvSpPr txBox="1"/>
          <p:nvPr/>
        </p:nvSpPr>
        <p:spPr>
          <a:xfrm rot="20344643">
            <a:off x="7570294" y="4753367"/>
            <a:ext cx="118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РОССИЯ</a:t>
            </a:r>
            <a:endParaRPr lang="tt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966B6-6EA2-4128-B3EA-FA8173E0C783}"/>
              </a:ext>
            </a:extLst>
          </p:cNvPr>
          <p:cNvSpPr txBox="1"/>
          <p:nvPr/>
        </p:nvSpPr>
        <p:spPr>
          <a:xfrm>
            <a:off x="30277" y="1972013"/>
            <a:ext cx="970386" cy="4755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50 000</a:t>
            </a:r>
          </a:p>
          <a:p>
            <a:pPr algn="r"/>
            <a:endParaRPr lang="ru-RU" sz="3600" b="1" dirty="0">
              <a:solidFill>
                <a:srgbClr val="C00000"/>
              </a:solidFill>
            </a:endParaRPr>
          </a:p>
          <a:p>
            <a:pPr algn="r"/>
            <a:r>
              <a:rPr lang="ru-RU" sz="2000" b="1" dirty="0">
                <a:solidFill>
                  <a:srgbClr val="C00000"/>
                </a:solidFill>
              </a:rPr>
              <a:t>40 000</a:t>
            </a:r>
          </a:p>
          <a:p>
            <a:pPr algn="r"/>
            <a:endParaRPr lang="ru-RU" sz="3200" b="1" dirty="0">
              <a:solidFill>
                <a:srgbClr val="C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ru-RU" sz="2000" b="1" dirty="0">
                <a:solidFill>
                  <a:srgbClr val="C00000"/>
                </a:solidFill>
              </a:rPr>
              <a:t>30 000</a:t>
            </a:r>
          </a:p>
          <a:p>
            <a:pPr algn="r"/>
            <a:endParaRPr lang="ru-RU" sz="2800" b="1" dirty="0">
              <a:solidFill>
                <a:srgbClr val="C00000"/>
              </a:solidFill>
            </a:endParaRPr>
          </a:p>
          <a:p>
            <a:pPr algn="r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20 000</a:t>
            </a:r>
          </a:p>
          <a:p>
            <a:pPr algn="r"/>
            <a:endParaRPr lang="ru-RU" sz="3200" b="1" dirty="0">
              <a:solidFill>
                <a:srgbClr val="C0000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</a:rPr>
              <a:t>10 000</a:t>
            </a:r>
          </a:p>
          <a:p>
            <a:pPr algn="r">
              <a:spcBef>
                <a:spcPts val="3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4FE6E7-D503-478A-9FC6-802F3D7AE7D5}"/>
              </a:ext>
            </a:extLst>
          </p:cNvPr>
          <p:cNvCxnSpPr/>
          <p:nvPr/>
        </p:nvCxnSpPr>
        <p:spPr>
          <a:xfrm>
            <a:off x="962346" y="5596275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D74A6B1-3A3A-4451-8A97-1B01D5D0BCE0}"/>
              </a:ext>
            </a:extLst>
          </p:cNvPr>
          <p:cNvCxnSpPr/>
          <p:nvPr/>
        </p:nvCxnSpPr>
        <p:spPr>
          <a:xfrm>
            <a:off x="961224" y="6441127"/>
            <a:ext cx="80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2ADCC74-AD94-4A5D-B606-36885BB596CF}"/>
              </a:ext>
            </a:extLst>
          </p:cNvPr>
          <p:cNvCxnSpPr>
            <a:cxnSpLocks/>
          </p:cNvCxnSpPr>
          <p:nvPr/>
        </p:nvCxnSpPr>
        <p:spPr>
          <a:xfrm>
            <a:off x="6609532" y="1684517"/>
            <a:ext cx="0" cy="48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070F265-620F-4BE5-BBB1-8A1B11F1B494}"/>
              </a:ext>
            </a:extLst>
          </p:cNvPr>
          <p:cNvCxnSpPr>
            <a:cxnSpLocks/>
          </p:cNvCxnSpPr>
          <p:nvPr/>
        </p:nvCxnSpPr>
        <p:spPr>
          <a:xfrm>
            <a:off x="992908" y="1861540"/>
            <a:ext cx="0" cy="482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187AF3E-2660-47F5-B312-8FFEA23C7773}"/>
              </a:ext>
            </a:extLst>
          </p:cNvPr>
          <p:cNvSpPr txBox="1"/>
          <p:nvPr/>
        </p:nvSpPr>
        <p:spPr>
          <a:xfrm>
            <a:off x="79799" y="6498956"/>
            <a:ext cx="9076540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00FF"/>
                </a:solidFill>
              </a:rPr>
              <a:t>          1995                 2000                2005               2010              2015               2020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18354A-FD98-4286-8527-505F2D25C18C}"/>
              </a:ext>
            </a:extLst>
          </p:cNvPr>
          <p:cNvSpPr txBox="1"/>
          <p:nvPr/>
        </p:nvSpPr>
        <p:spPr>
          <a:xfrm>
            <a:off x="151324" y="52557"/>
            <a:ext cx="9001000" cy="929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Ежегодные подушевые доходы населения</a:t>
            </a:r>
            <a:endParaRPr lang="ru-RU" sz="2400" b="1" kern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800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 всей </a:t>
            </a:r>
            <a:r>
              <a:rPr lang="ru-RU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Москве</a:t>
            </a:r>
            <a:r>
              <a:rPr lang="ru-RU" b="1" kern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kern="0" dirty="0">
                <a:solidFill>
                  <a:srgbClr val="94146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Новых странах ЕС </a:t>
            </a:r>
            <a:r>
              <a:rPr lang="ru-RU" kern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Старых странах ЕС  </a:t>
            </a:r>
          </a:p>
          <a:p>
            <a:pPr algn="ctr">
              <a:lnSpc>
                <a:spcPct val="80000"/>
              </a:lnSpc>
            </a:pPr>
            <a:r>
              <a:rPr lang="ru-RU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 </a:t>
            </a:r>
            <a:r>
              <a:rPr lang="en-US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$</a:t>
            </a:r>
            <a:r>
              <a:rPr lang="ru-RU" sz="2400" b="1" kern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ППС</a:t>
            </a:r>
            <a:r>
              <a:rPr lang="en-US" sz="2000" b="1" i="1" kern="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tt-RU" sz="20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год</a:t>
            </a:r>
            <a:r>
              <a:rPr lang="tt-RU" sz="20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чел</a:t>
            </a:r>
            <a:r>
              <a:rPr lang="en-US" sz="2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 данным </a:t>
            </a:r>
            <a:r>
              <a:rPr lang="ru-RU" sz="2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Росстата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Мирового Банка</a:t>
            </a:r>
            <a:r>
              <a:rPr lang="ru-RU" sz="20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Надпись 2">
            <a:extLst>
              <a:ext uri="{FF2B5EF4-FFF2-40B4-BE49-F238E27FC236}">
                <a16:creationId xmlns:a16="http://schemas.microsoft.com/office/drawing/2014/main" id="{F7B54B59-D9F0-4EE0-8B09-B52E6D12EE33}"/>
              </a:ext>
            </a:extLst>
          </p:cNvPr>
          <p:cNvSpPr txBox="1"/>
          <p:nvPr/>
        </p:nvSpPr>
        <p:spPr>
          <a:xfrm>
            <a:off x="151324" y="1524823"/>
            <a:ext cx="2548096" cy="3528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400" b="1" i="1" kern="100" spc="-5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b="1" kern="100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tt-RU" sz="2400" b="1" kern="100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t-RU" sz="2000" kern="100" spc="-5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$</a:t>
            </a:r>
            <a:r>
              <a:rPr lang="ru-RU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ППС</a:t>
            </a:r>
            <a:r>
              <a:rPr lang="en-US" sz="20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tt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год</a:t>
            </a:r>
            <a:r>
              <a:rPr lang="tt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tt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чел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ru-RU" sz="2000" kern="1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1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D5DA95-45C3-46D7-B80B-462F12152051}"/>
              </a:ext>
            </a:extLst>
          </p:cNvPr>
          <p:cNvSpPr txBox="1"/>
          <p:nvPr/>
        </p:nvSpPr>
        <p:spPr>
          <a:xfrm>
            <a:off x="232800" y="868336"/>
            <a:ext cx="2685470" cy="892552"/>
          </a:xfrm>
          <a:prstGeom prst="rect">
            <a:avLst/>
          </a:prstGeom>
          <a:solidFill>
            <a:srgbClr val="FFB7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ДЕПОПУЛЯЦИЯ</a:t>
            </a:r>
          </a:p>
          <a:p>
            <a:pPr algn="ctr"/>
            <a:r>
              <a:rPr lang="ru-RU" sz="2400" b="1" dirty="0">
                <a:sym typeface="Symbol" panose="05050102010706020507" pitchFamily="18" charset="2"/>
              </a:rPr>
              <a:t> 0,6 млн</a:t>
            </a:r>
            <a:r>
              <a:rPr lang="en-US" sz="2400" b="1" i="1" dirty="0">
                <a:latin typeface="Georgia" panose="02040502050405020303" pitchFamily="18" charset="0"/>
                <a:sym typeface="Symbol" panose="05050102010706020507" pitchFamily="18" charset="2"/>
              </a:rPr>
              <a:t>/</a:t>
            </a:r>
            <a:r>
              <a:rPr lang="ru-RU" sz="2400" b="1" dirty="0">
                <a:sym typeface="Symbol" panose="05050102010706020507" pitchFamily="18" charset="2"/>
              </a:rPr>
              <a:t>год</a:t>
            </a:r>
            <a:endParaRPr lang="ru-RU" sz="2400" b="1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C9D3551-4BE5-40C5-8FA4-88318EFD6491}"/>
              </a:ext>
            </a:extLst>
          </p:cNvPr>
          <p:cNvSpPr/>
          <p:nvPr/>
        </p:nvSpPr>
        <p:spPr>
          <a:xfrm>
            <a:off x="1032250" y="5054709"/>
            <a:ext cx="1915175" cy="494614"/>
          </a:xfrm>
          <a:custGeom>
            <a:avLst/>
            <a:gdLst>
              <a:gd name="connsiteX0" fmla="*/ 141027 w 1915175"/>
              <a:gd name="connsiteY0" fmla="*/ 120412 h 335063"/>
              <a:gd name="connsiteX1" fmla="*/ 11818 w 1915175"/>
              <a:gd name="connsiteY1" fmla="*/ 165138 h 335063"/>
              <a:gd name="connsiteX2" fmla="*/ 56544 w 1915175"/>
              <a:gd name="connsiteY2" fmla="*/ 334103 h 335063"/>
              <a:gd name="connsiteX3" fmla="*/ 459079 w 1915175"/>
              <a:gd name="connsiteY3" fmla="*/ 234712 h 335063"/>
              <a:gd name="connsiteX4" fmla="*/ 995792 w 1915175"/>
              <a:gd name="connsiteY4" fmla="*/ 249620 h 335063"/>
              <a:gd name="connsiteX5" fmla="*/ 1303905 w 1915175"/>
              <a:gd name="connsiteY5" fmla="*/ 239681 h 335063"/>
              <a:gd name="connsiteX6" fmla="*/ 1567292 w 1915175"/>
              <a:gd name="connsiteY6" fmla="*/ 239681 h 335063"/>
              <a:gd name="connsiteX7" fmla="*/ 1820740 w 1915175"/>
              <a:gd name="connsiteY7" fmla="*/ 204894 h 335063"/>
              <a:gd name="connsiteX8" fmla="*/ 1915162 w 1915175"/>
              <a:gd name="connsiteY8" fmla="*/ 160168 h 335063"/>
              <a:gd name="connsiteX9" fmla="*/ 1815770 w 1915175"/>
              <a:gd name="connsiteY9" fmla="*/ 6112 h 335063"/>
              <a:gd name="connsiteX10" fmla="*/ 1681592 w 1915175"/>
              <a:gd name="connsiteY10" fmla="*/ 40899 h 335063"/>
              <a:gd name="connsiteX11" fmla="*/ 1636866 w 1915175"/>
              <a:gd name="connsiteY11" fmla="*/ 135320 h 335063"/>
              <a:gd name="connsiteX12" fmla="*/ 787070 w 1915175"/>
              <a:gd name="connsiteY12" fmla="*/ 125381 h 335063"/>
              <a:gd name="connsiteX13" fmla="*/ 697618 w 1915175"/>
              <a:gd name="connsiteY13" fmla="*/ 80655 h 335063"/>
              <a:gd name="connsiteX14" fmla="*/ 623075 w 1915175"/>
              <a:gd name="connsiteY14" fmla="*/ 60777 h 335063"/>
              <a:gd name="connsiteX15" fmla="*/ 598227 w 1915175"/>
              <a:gd name="connsiteY15" fmla="*/ 115442 h 335063"/>
              <a:gd name="connsiteX16" fmla="*/ 141027 w 1915175"/>
              <a:gd name="connsiteY16" fmla="*/ 120412 h 33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5175" h="335063">
                <a:moveTo>
                  <a:pt x="141027" y="120412"/>
                </a:moveTo>
                <a:cubicBezTo>
                  <a:pt x="43292" y="128695"/>
                  <a:pt x="25899" y="129523"/>
                  <a:pt x="11818" y="165138"/>
                </a:cubicBezTo>
                <a:cubicBezTo>
                  <a:pt x="-2263" y="200753"/>
                  <a:pt x="-17999" y="322507"/>
                  <a:pt x="56544" y="334103"/>
                </a:cubicBezTo>
                <a:cubicBezTo>
                  <a:pt x="131087" y="345699"/>
                  <a:pt x="302538" y="248792"/>
                  <a:pt x="459079" y="234712"/>
                </a:cubicBezTo>
                <a:cubicBezTo>
                  <a:pt x="615620" y="220632"/>
                  <a:pt x="854988" y="248792"/>
                  <a:pt x="995792" y="249620"/>
                </a:cubicBezTo>
                <a:cubicBezTo>
                  <a:pt x="1136596" y="250448"/>
                  <a:pt x="1208655" y="241338"/>
                  <a:pt x="1303905" y="239681"/>
                </a:cubicBezTo>
                <a:cubicBezTo>
                  <a:pt x="1399155" y="238025"/>
                  <a:pt x="1481153" y="245479"/>
                  <a:pt x="1567292" y="239681"/>
                </a:cubicBezTo>
                <a:cubicBezTo>
                  <a:pt x="1653431" y="233883"/>
                  <a:pt x="1762762" y="218146"/>
                  <a:pt x="1820740" y="204894"/>
                </a:cubicBezTo>
                <a:cubicBezTo>
                  <a:pt x="1878718" y="191642"/>
                  <a:pt x="1915990" y="193298"/>
                  <a:pt x="1915162" y="160168"/>
                </a:cubicBezTo>
                <a:cubicBezTo>
                  <a:pt x="1914334" y="127038"/>
                  <a:pt x="1854698" y="25990"/>
                  <a:pt x="1815770" y="6112"/>
                </a:cubicBezTo>
                <a:cubicBezTo>
                  <a:pt x="1776842" y="-13766"/>
                  <a:pt x="1711409" y="19364"/>
                  <a:pt x="1681592" y="40899"/>
                </a:cubicBezTo>
                <a:cubicBezTo>
                  <a:pt x="1651775" y="62434"/>
                  <a:pt x="1785953" y="121240"/>
                  <a:pt x="1636866" y="135320"/>
                </a:cubicBezTo>
                <a:cubicBezTo>
                  <a:pt x="1487779" y="149400"/>
                  <a:pt x="943611" y="134492"/>
                  <a:pt x="787070" y="125381"/>
                </a:cubicBezTo>
                <a:cubicBezTo>
                  <a:pt x="630529" y="116270"/>
                  <a:pt x="724950" y="91422"/>
                  <a:pt x="697618" y="80655"/>
                </a:cubicBezTo>
                <a:cubicBezTo>
                  <a:pt x="670286" y="69888"/>
                  <a:pt x="639640" y="54979"/>
                  <a:pt x="623075" y="60777"/>
                </a:cubicBezTo>
                <a:cubicBezTo>
                  <a:pt x="606510" y="66575"/>
                  <a:pt x="673599" y="104675"/>
                  <a:pt x="598227" y="115442"/>
                </a:cubicBezTo>
                <a:cubicBezTo>
                  <a:pt x="522855" y="126209"/>
                  <a:pt x="238762" y="112129"/>
                  <a:pt x="141027" y="120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8D5C4F4-E774-462D-A143-D32EC6A5E0A0}"/>
              </a:ext>
            </a:extLst>
          </p:cNvPr>
          <p:cNvCxnSpPr>
            <a:cxnSpLocks/>
          </p:cNvCxnSpPr>
          <p:nvPr/>
        </p:nvCxnSpPr>
        <p:spPr>
          <a:xfrm>
            <a:off x="2505076" y="1684517"/>
            <a:ext cx="0" cy="48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7838C208-A65E-48DD-8E1A-B2D9C0FE00A7}"/>
              </a:ext>
            </a:extLst>
          </p:cNvPr>
          <p:cNvSpPr/>
          <p:nvPr/>
        </p:nvSpPr>
        <p:spPr>
          <a:xfrm>
            <a:off x="2815621" y="4378074"/>
            <a:ext cx="1143486" cy="1012548"/>
          </a:xfrm>
          <a:custGeom>
            <a:avLst/>
            <a:gdLst>
              <a:gd name="connsiteX0" fmla="*/ 1093442 w 1143486"/>
              <a:gd name="connsiteY0" fmla="*/ 229 h 915745"/>
              <a:gd name="connsiteX1" fmla="*/ 959264 w 1143486"/>
              <a:gd name="connsiteY1" fmla="*/ 59864 h 915745"/>
              <a:gd name="connsiteX2" fmla="*/ 790298 w 1143486"/>
              <a:gd name="connsiteY2" fmla="*/ 179133 h 915745"/>
              <a:gd name="connsiteX3" fmla="*/ 636242 w 1143486"/>
              <a:gd name="connsiteY3" fmla="*/ 293433 h 915745"/>
              <a:gd name="connsiteX4" fmla="*/ 546790 w 1143486"/>
              <a:gd name="connsiteY4" fmla="*/ 273555 h 915745"/>
              <a:gd name="connsiteX5" fmla="*/ 472246 w 1143486"/>
              <a:gd name="connsiteY5" fmla="*/ 323251 h 915745"/>
              <a:gd name="connsiteX6" fmla="*/ 462307 w 1143486"/>
              <a:gd name="connsiteY6" fmla="*/ 387855 h 915745"/>
              <a:gd name="connsiteX7" fmla="*/ 109468 w 1143486"/>
              <a:gd name="connsiteY7" fmla="*/ 695968 h 915745"/>
              <a:gd name="connsiteX8" fmla="*/ 39894 w 1143486"/>
              <a:gd name="connsiteY8" fmla="*/ 800329 h 915745"/>
              <a:gd name="connsiteX9" fmla="*/ 39894 w 1143486"/>
              <a:gd name="connsiteY9" fmla="*/ 859964 h 915745"/>
              <a:gd name="connsiteX10" fmla="*/ 74681 w 1143486"/>
              <a:gd name="connsiteY10" fmla="*/ 864933 h 915745"/>
              <a:gd name="connsiteX11" fmla="*/ 929446 w 1143486"/>
              <a:gd name="connsiteY11" fmla="*/ 189072 h 915745"/>
              <a:gd name="connsiteX12" fmla="*/ 1113320 w 1143486"/>
              <a:gd name="connsiteY12" fmla="*/ 154285 h 915745"/>
              <a:gd name="connsiteX13" fmla="*/ 1143137 w 1143486"/>
              <a:gd name="connsiteY13" fmla="*/ 79742 h 915745"/>
              <a:gd name="connsiteX14" fmla="*/ 1093442 w 1143486"/>
              <a:gd name="connsiteY14" fmla="*/ 229 h 91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3486" h="915745">
                <a:moveTo>
                  <a:pt x="1093442" y="229"/>
                </a:moveTo>
                <a:cubicBezTo>
                  <a:pt x="1062796" y="-3084"/>
                  <a:pt x="1009788" y="30047"/>
                  <a:pt x="959264" y="59864"/>
                </a:cubicBezTo>
                <a:cubicBezTo>
                  <a:pt x="908740" y="89681"/>
                  <a:pt x="790298" y="179133"/>
                  <a:pt x="790298" y="179133"/>
                </a:cubicBezTo>
                <a:cubicBezTo>
                  <a:pt x="736461" y="218061"/>
                  <a:pt x="676827" y="277696"/>
                  <a:pt x="636242" y="293433"/>
                </a:cubicBezTo>
                <a:cubicBezTo>
                  <a:pt x="595657" y="309170"/>
                  <a:pt x="574123" y="268585"/>
                  <a:pt x="546790" y="273555"/>
                </a:cubicBezTo>
                <a:cubicBezTo>
                  <a:pt x="519457" y="278525"/>
                  <a:pt x="486326" y="304201"/>
                  <a:pt x="472246" y="323251"/>
                </a:cubicBezTo>
                <a:cubicBezTo>
                  <a:pt x="458165" y="342301"/>
                  <a:pt x="522770" y="325736"/>
                  <a:pt x="462307" y="387855"/>
                </a:cubicBezTo>
                <a:cubicBezTo>
                  <a:pt x="401844" y="449975"/>
                  <a:pt x="179870" y="627222"/>
                  <a:pt x="109468" y="695968"/>
                </a:cubicBezTo>
                <a:cubicBezTo>
                  <a:pt x="39066" y="764714"/>
                  <a:pt x="51490" y="772996"/>
                  <a:pt x="39894" y="800329"/>
                </a:cubicBezTo>
                <a:cubicBezTo>
                  <a:pt x="28298" y="827662"/>
                  <a:pt x="34096" y="849197"/>
                  <a:pt x="39894" y="859964"/>
                </a:cubicBezTo>
                <a:cubicBezTo>
                  <a:pt x="45692" y="870731"/>
                  <a:pt x="-73578" y="976748"/>
                  <a:pt x="74681" y="864933"/>
                </a:cubicBezTo>
                <a:cubicBezTo>
                  <a:pt x="222940" y="753118"/>
                  <a:pt x="756340" y="307513"/>
                  <a:pt x="929446" y="189072"/>
                </a:cubicBezTo>
                <a:cubicBezTo>
                  <a:pt x="1102552" y="70631"/>
                  <a:pt x="1077705" y="172507"/>
                  <a:pt x="1113320" y="154285"/>
                </a:cubicBezTo>
                <a:cubicBezTo>
                  <a:pt x="1148935" y="136063"/>
                  <a:pt x="1143137" y="99620"/>
                  <a:pt x="1143137" y="79742"/>
                </a:cubicBezTo>
                <a:cubicBezTo>
                  <a:pt x="1143137" y="59864"/>
                  <a:pt x="1124088" y="3542"/>
                  <a:pt x="1093442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A50125B6-0F84-4507-8C37-C28D7B130BF6}"/>
              </a:ext>
            </a:extLst>
          </p:cNvPr>
          <p:cNvSpPr/>
          <p:nvPr/>
        </p:nvSpPr>
        <p:spPr>
          <a:xfrm>
            <a:off x="3957789" y="3287716"/>
            <a:ext cx="1185974" cy="1005139"/>
          </a:xfrm>
          <a:custGeom>
            <a:avLst/>
            <a:gdLst>
              <a:gd name="connsiteX0" fmla="*/ 2907 w 1185974"/>
              <a:gd name="connsiteY0" fmla="*/ 904154 h 904676"/>
              <a:gd name="connsiteX1" fmla="*/ 142055 w 1185974"/>
              <a:gd name="connsiteY1" fmla="*/ 879307 h 904676"/>
              <a:gd name="connsiteX2" fmla="*/ 330898 w 1185974"/>
              <a:gd name="connsiteY2" fmla="*/ 750098 h 904676"/>
              <a:gd name="connsiteX3" fmla="*/ 494894 w 1185974"/>
              <a:gd name="connsiteY3" fmla="*/ 670585 h 904676"/>
              <a:gd name="connsiteX4" fmla="*/ 589316 w 1185974"/>
              <a:gd name="connsiteY4" fmla="*/ 655676 h 904676"/>
              <a:gd name="connsiteX5" fmla="*/ 599255 w 1185974"/>
              <a:gd name="connsiteY5" fmla="*/ 581133 h 904676"/>
              <a:gd name="connsiteX6" fmla="*/ 1126029 w 1185974"/>
              <a:gd name="connsiteY6" fmla="*/ 153750 h 904676"/>
              <a:gd name="connsiteX7" fmla="*/ 1175724 w 1185974"/>
              <a:gd name="connsiteY7" fmla="*/ 69268 h 904676"/>
              <a:gd name="connsiteX8" fmla="*/ 1140938 w 1185974"/>
              <a:gd name="connsiteY8" fmla="*/ 14602 h 904676"/>
              <a:gd name="connsiteX9" fmla="*/ 996820 w 1185974"/>
              <a:gd name="connsiteY9" fmla="*/ 69268 h 904676"/>
              <a:gd name="connsiteX10" fmla="*/ 276233 w 1185974"/>
              <a:gd name="connsiteY10" fmla="*/ 685494 h 904676"/>
              <a:gd name="connsiteX11" fmla="*/ 221568 w 1185974"/>
              <a:gd name="connsiteY11" fmla="*/ 700402 h 904676"/>
              <a:gd name="connsiteX12" fmla="*/ 147024 w 1185974"/>
              <a:gd name="connsiteY12" fmla="*/ 769976 h 904676"/>
              <a:gd name="connsiteX13" fmla="*/ 52603 w 1185974"/>
              <a:gd name="connsiteY13" fmla="*/ 869368 h 904676"/>
              <a:gd name="connsiteX14" fmla="*/ 2907 w 1185974"/>
              <a:gd name="connsiteY14" fmla="*/ 904154 h 9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5974" h="904676">
                <a:moveTo>
                  <a:pt x="2907" y="904154"/>
                </a:moveTo>
                <a:cubicBezTo>
                  <a:pt x="17816" y="905811"/>
                  <a:pt x="87390" y="904983"/>
                  <a:pt x="142055" y="879307"/>
                </a:cubicBezTo>
                <a:cubicBezTo>
                  <a:pt x="196720" y="853631"/>
                  <a:pt x="272091" y="784885"/>
                  <a:pt x="330898" y="750098"/>
                </a:cubicBezTo>
                <a:cubicBezTo>
                  <a:pt x="389705" y="715311"/>
                  <a:pt x="451824" y="686322"/>
                  <a:pt x="494894" y="670585"/>
                </a:cubicBezTo>
                <a:cubicBezTo>
                  <a:pt x="537964" y="654848"/>
                  <a:pt x="571923" y="670585"/>
                  <a:pt x="589316" y="655676"/>
                </a:cubicBezTo>
                <a:cubicBezTo>
                  <a:pt x="606709" y="640767"/>
                  <a:pt x="509803" y="664787"/>
                  <a:pt x="599255" y="581133"/>
                </a:cubicBezTo>
                <a:cubicBezTo>
                  <a:pt x="688707" y="497479"/>
                  <a:pt x="1029951" y="239061"/>
                  <a:pt x="1126029" y="153750"/>
                </a:cubicBezTo>
                <a:cubicBezTo>
                  <a:pt x="1222107" y="68439"/>
                  <a:pt x="1173239" y="92459"/>
                  <a:pt x="1175724" y="69268"/>
                </a:cubicBezTo>
                <a:cubicBezTo>
                  <a:pt x="1178209" y="46077"/>
                  <a:pt x="1170755" y="14602"/>
                  <a:pt x="1140938" y="14602"/>
                </a:cubicBezTo>
                <a:cubicBezTo>
                  <a:pt x="1111121" y="14602"/>
                  <a:pt x="1140937" y="-42547"/>
                  <a:pt x="996820" y="69268"/>
                </a:cubicBezTo>
                <a:cubicBezTo>
                  <a:pt x="852703" y="181083"/>
                  <a:pt x="405442" y="580305"/>
                  <a:pt x="276233" y="685494"/>
                </a:cubicBezTo>
                <a:cubicBezTo>
                  <a:pt x="147024" y="790683"/>
                  <a:pt x="243103" y="686322"/>
                  <a:pt x="221568" y="700402"/>
                </a:cubicBezTo>
                <a:cubicBezTo>
                  <a:pt x="200033" y="714482"/>
                  <a:pt x="175185" y="741815"/>
                  <a:pt x="147024" y="769976"/>
                </a:cubicBezTo>
                <a:cubicBezTo>
                  <a:pt x="118863" y="798137"/>
                  <a:pt x="70825" y="847833"/>
                  <a:pt x="52603" y="869368"/>
                </a:cubicBezTo>
                <a:cubicBezTo>
                  <a:pt x="34381" y="890903"/>
                  <a:pt x="-12002" y="902497"/>
                  <a:pt x="2907" y="9041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7ABA740A-A1D1-4A23-A575-F82E0FF830D6}"/>
              </a:ext>
            </a:extLst>
          </p:cNvPr>
          <p:cNvSpPr/>
          <p:nvPr/>
        </p:nvSpPr>
        <p:spPr>
          <a:xfrm>
            <a:off x="5103888" y="3388437"/>
            <a:ext cx="1487390" cy="382905"/>
          </a:xfrm>
          <a:custGeom>
            <a:avLst/>
            <a:gdLst>
              <a:gd name="connsiteX0" fmla="*/ 74859 w 1487390"/>
              <a:gd name="connsiteY0" fmla="*/ 29269 h 382905"/>
              <a:gd name="connsiteX1" fmla="*/ 5285 w 1487390"/>
              <a:gd name="connsiteY1" fmla="*/ 88904 h 382905"/>
              <a:gd name="connsiteX2" fmla="*/ 89767 w 1487390"/>
              <a:gd name="connsiteY2" fmla="*/ 252900 h 382905"/>
              <a:gd name="connsiteX3" fmla="*/ 338246 w 1487390"/>
              <a:gd name="connsiteY3" fmla="*/ 282717 h 382905"/>
              <a:gd name="connsiteX4" fmla="*/ 586724 w 1487390"/>
              <a:gd name="connsiteY4" fmla="*/ 337382 h 382905"/>
              <a:gd name="connsiteX5" fmla="*/ 735811 w 1487390"/>
              <a:gd name="connsiteY5" fmla="*/ 382108 h 382905"/>
              <a:gd name="connsiteX6" fmla="*/ 999198 w 1487390"/>
              <a:gd name="connsiteY6" fmla="*/ 367200 h 382905"/>
              <a:gd name="connsiteX7" fmla="*/ 1227798 w 1487390"/>
              <a:gd name="connsiteY7" fmla="*/ 352291 h 382905"/>
              <a:gd name="connsiteX8" fmla="*/ 1357006 w 1487390"/>
              <a:gd name="connsiteY8" fmla="*/ 362230 h 382905"/>
              <a:gd name="connsiteX9" fmla="*/ 1486215 w 1487390"/>
              <a:gd name="connsiteY9" fmla="*/ 367200 h 382905"/>
              <a:gd name="connsiteX10" fmla="*/ 1406702 w 1487390"/>
              <a:gd name="connsiteY10" fmla="*/ 317504 h 382905"/>
              <a:gd name="connsiteX11" fmla="*/ 1178102 w 1487390"/>
              <a:gd name="connsiteY11" fmla="*/ 247930 h 382905"/>
              <a:gd name="connsiteX12" fmla="*/ 1088650 w 1487390"/>
              <a:gd name="connsiteY12" fmla="*/ 193265 h 382905"/>
              <a:gd name="connsiteX13" fmla="*/ 1083680 w 1487390"/>
              <a:gd name="connsiteY13" fmla="*/ 73995 h 382905"/>
              <a:gd name="connsiteX14" fmla="*/ 1043924 w 1487390"/>
              <a:gd name="connsiteY14" fmla="*/ 4421 h 382905"/>
              <a:gd name="connsiteX15" fmla="*/ 879928 w 1487390"/>
              <a:gd name="connsiteY15" fmla="*/ 19330 h 382905"/>
              <a:gd name="connsiteX16" fmla="*/ 840172 w 1487390"/>
              <a:gd name="connsiteY16" fmla="*/ 118721 h 382905"/>
              <a:gd name="connsiteX17" fmla="*/ 601632 w 1487390"/>
              <a:gd name="connsiteY17" fmla="*/ 138600 h 382905"/>
              <a:gd name="connsiteX18" fmla="*/ 74859 w 1487390"/>
              <a:gd name="connsiteY18" fmla="*/ 29269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7390" h="382905">
                <a:moveTo>
                  <a:pt x="74859" y="29269"/>
                </a:moveTo>
                <a:cubicBezTo>
                  <a:pt x="-24532" y="20986"/>
                  <a:pt x="2800" y="51632"/>
                  <a:pt x="5285" y="88904"/>
                </a:cubicBezTo>
                <a:cubicBezTo>
                  <a:pt x="7770" y="126176"/>
                  <a:pt x="34273" y="220598"/>
                  <a:pt x="89767" y="252900"/>
                </a:cubicBezTo>
                <a:cubicBezTo>
                  <a:pt x="145261" y="285202"/>
                  <a:pt x="255420" y="268637"/>
                  <a:pt x="338246" y="282717"/>
                </a:cubicBezTo>
                <a:cubicBezTo>
                  <a:pt x="421072" y="296797"/>
                  <a:pt x="520463" y="320817"/>
                  <a:pt x="586724" y="337382"/>
                </a:cubicBezTo>
                <a:cubicBezTo>
                  <a:pt x="652985" y="353947"/>
                  <a:pt x="667065" y="377138"/>
                  <a:pt x="735811" y="382108"/>
                </a:cubicBezTo>
                <a:cubicBezTo>
                  <a:pt x="804557" y="387078"/>
                  <a:pt x="999198" y="367200"/>
                  <a:pt x="999198" y="367200"/>
                </a:cubicBezTo>
                <a:cubicBezTo>
                  <a:pt x="1081196" y="362231"/>
                  <a:pt x="1168163" y="353119"/>
                  <a:pt x="1227798" y="352291"/>
                </a:cubicBezTo>
                <a:cubicBezTo>
                  <a:pt x="1287433" y="351463"/>
                  <a:pt x="1357006" y="362230"/>
                  <a:pt x="1357006" y="362230"/>
                </a:cubicBezTo>
                <a:cubicBezTo>
                  <a:pt x="1400076" y="364715"/>
                  <a:pt x="1477932" y="374654"/>
                  <a:pt x="1486215" y="367200"/>
                </a:cubicBezTo>
                <a:cubicBezTo>
                  <a:pt x="1494498" y="359746"/>
                  <a:pt x="1458054" y="337382"/>
                  <a:pt x="1406702" y="317504"/>
                </a:cubicBezTo>
                <a:cubicBezTo>
                  <a:pt x="1355350" y="297626"/>
                  <a:pt x="1231111" y="268636"/>
                  <a:pt x="1178102" y="247930"/>
                </a:cubicBezTo>
                <a:cubicBezTo>
                  <a:pt x="1125093" y="227224"/>
                  <a:pt x="1104387" y="222254"/>
                  <a:pt x="1088650" y="193265"/>
                </a:cubicBezTo>
                <a:cubicBezTo>
                  <a:pt x="1072913" y="164276"/>
                  <a:pt x="1091134" y="105469"/>
                  <a:pt x="1083680" y="73995"/>
                </a:cubicBezTo>
                <a:cubicBezTo>
                  <a:pt x="1076226" y="42521"/>
                  <a:pt x="1077883" y="13532"/>
                  <a:pt x="1043924" y="4421"/>
                </a:cubicBezTo>
                <a:cubicBezTo>
                  <a:pt x="1009965" y="-4690"/>
                  <a:pt x="913887" y="280"/>
                  <a:pt x="879928" y="19330"/>
                </a:cubicBezTo>
                <a:cubicBezTo>
                  <a:pt x="845969" y="38380"/>
                  <a:pt x="886555" y="98843"/>
                  <a:pt x="840172" y="118721"/>
                </a:cubicBezTo>
                <a:cubicBezTo>
                  <a:pt x="793789" y="138599"/>
                  <a:pt x="723386" y="155165"/>
                  <a:pt x="601632" y="138600"/>
                </a:cubicBezTo>
                <a:cubicBezTo>
                  <a:pt x="479878" y="122035"/>
                  <a:pt x="174250" y="37552"/>
                  <a:pt x="74859" y="29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72412D58-CB2B-4DAC-928F-9AC56D5678B6}"/>
              </a:ext>
            </a:extLst>
          </p:cNvPr>
          <p:cNvSpPr/>
          <p:nvPr/>
        </p:nvSpPr>
        <p:spPr>
          <a:xfrm>
            <a:off x="7200406" y="1798181"/>
            <a:ext cx="1746883" cy="1759157"/>
          </a:xfrm>
          <a:custGeom>
            <a:avLst/>
            <a:gdLst>
              <a:gd name="connsiteX0" fmla="*/ 954 w 1746883"/>
              <a:gd name="connsiteY0" fmla="*/ 1728856 h 1759157"/>
              <a:gd name="connsiteX1" fmla="*/ 75497 w 1746883"/>
              <a:gd name="connsiteY1" fmla="*/ 1758673 h 1759157"/>
              <a:gd name="connsiteX2" fmla="*/ 269310 w 1746883"/>
              <a:gd name="connsiteY2" fmla="*/ 1708977 h 1759157"/>
              <a:gd name="connsiteX3" fmla="*/ 582393 w 1746883"/>
              <a:gd name="connsiteY3" fmla="*/ 1470438 h 1759157"/>
              <a:gd name="connsiteX4" fmla="*/ 895475 w 1746883"/>
              <a:gd name="connsiteY4" fmla="*/ 1291534 h 1759157"/>
              <a:gd name="connsiteX5" fmla="*/ 1014745 w 1746883"/>
              <a:gd name="connsiteY5" fmla="*/ 1052995 h 1759157"/>
              <a:gd name="connsiteX6" fmla="*/ 1501762 w 1746883"/>
              <a:gd name="connsiteY6" fmla="*/ 526221 h 1759157"/>
              <a:gd name="connsiteX7" fmla="*/ 1621032 w 1746883"/>
              <a:gd name="connsiteY7" fmla="*/ 252895 h 1759157"/>
              <a:gd name="connsiteX8" fmla="*/ 1725393 w 1746883"/>
              <a:gd name="connsiteY8" fmla="*/ 69021 h 1759157"/>
              <a:gd name="connsiteX9" fmla="*/ 1725393 w 1746883"/>
              <a:gd name="connsiteY9" fmla="*/ 4417 h 1759157"/>
              <a:gd name="connsiteX10" fmla="*/ 1496793 w 1746883"/>
              <a:gd name="connsiteY10" fmla="*/ 178351 h 1759157"/>
              <a:gd name="connsiteX11" fmla="*/ 835841 w 1746883"/>
              <a:gd name="connsiteY11" fmla="*/ 1057964 h 1759157"/>
              <a:gd name="connsiteX12" fmla="*/ 378641 w 1746883"/>
              <a:gd name="connsiteY12" fmla="*/ 1435651 h 1759157"/>
              <a:gd name="connsiteX13" fmla="*/ 120223 w 1746883"/>
              <a:gd name="connsiteY13" fmla="*/ 1644373 h 1759157"/>
              <a:gd name="connsiteX14" fmla="*/ 954 w 1746883"/>
              <a:gd name="connsiteY14" fmla="*/ 1728856 h 175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6883" h="1759157">
                <a:moveTo>
                  <a:pt x="954" y="1728856"/>
                </a:moveTo>
                <a:cubicBezTo>
                  <a:pt x="-6500" y="1747906"/>
                  <a:pt x="30771" y="1761986"/>
                  <a:pt x="75497" y="1758673"/>
                </a:cubicBezTo>
                <a:cubicBezTo>
                  <a:pt x="120223" y="1755360"/>
                  <a:pt x="184827" y="1757016"/>
                  <a:pt x="269310" y="1708977"/>
                </a:cubicBezTo>
                <a:cubicBezTo>
                  <a:pt x="353793" y="1660938"/>
                  <a:pt x="478032" y="1540012"/>
                  <a:pt x="582393" y="1470438"/>
                </a:cubicBezTo>
                <a:cubicBezTo>
                  <a:pt x="686754" y="1400864"/>
                  <a:pt x="823416" y="1361108"/>
                  <a:pt x="895475" y="1291534"/>
                </a:cubicBezTo>
                <a:cubicBezTo>
                  <a:pt x="967534" y="1221960"/>
                  <a:pt x="913697" y="1180547"/>
                  <a:pt x="1014745" y="1052995"/>
                </a:cubicBezTo>
                <a:cubicBezTo>
                  <a:pt x="1115793" y="925443"/>
                  <a:pt x="1400714" y="659571"/>
                  <a:pt x="1501762" y="526221"/>
                </a:cubicBezTo>
                <a:cubicBezTo>
                  <a:pt x="1602810" y="392871"/>
                  <a:pt x="1583760" y="329095"/>
                  <a:pt x="1621032" y="252895"/>
                </a:cubicBezTo>
                <a:cubicBezTo>
                  <a:pt x="1658304" y="176695"/>
                  <a:pt x="1708000" y="110434"/>
                  <a:pt x="1725393" y="69021"/>
                </a:cubicBezTo>
                <a:cubicBezTo>
                  <a:pt x="1742786" y="27608"/>
                  <a:pt x="1763493" y="-13805"/>
                  <a:pt x="1725393" y="4417"/>
                </a:cubicBezTo>
                <a:cubicBezTo>
                  <a:pt x="1687293" y="22639"/>
                  <a:pt x="1645052" y="2760"/>
                  <a:pt x="1496793" y="178351"/>
                </a:cubicBezTo>
                <a:cubicBezTo>
                  <a:pt x="1348534" y="353942"/>
                  <a:pt x="1022200" y="848414"/>
                  <a:pt x="835841" y="1057964"/>
                </a:cubicBezTo>
                <a:cubicBezTo>
                  <a:pt x="649482" y="1267514"/>
                  <a:pt x="497911" y="1337916"/>
                  <a:pt x="378641" y="1435651"/>
                </a:cubicBezTo>
                <a:cubicBezTo>
                  <a:pt x="259371" y="1533386"/>
                  <a:pt x="177373" y="1593021"/>
                  <a:pt x="120223" y="1644373"/>
                </a:cubicBezTo>
                <a:cubicBezTo>
                  <a:pt x="63073" y="1695725"/>
                  <a:pt x="8408" y="1709806"/>
                  <a:pt x="954" y="17288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A2BC2938-2A79-4621-823C-04965F64EEEE}"/>
              </a:ext>
            </a:extLst>
          </p:cNvPr>
          <p:cNvSpPr/>
          <p:nvPr/>
        </p:nvSpPr>
        <p:spPr>
          <a:xfrm>
            <a:off x="3235846" y="4453908"/>
            <a:ext cx="664820" cy="331512"/>
          </a:xfrm>
          <a:custGeom>
            <a:avLst/>
            <a:gdLst>
              <a:gd name="connsiteX0" fmla="*/ 596148 w 664820"/>
              <a:gd name="connsiteY0" fmla="*/ 22316 h 331512"/>
              <a:gd name="connsiteX1" fmla="*/ 645844 w 664820"/>
              <a:gd name="connsiteY1" fmla="*/ 7407 h 331512"/>
              <a:gd name="connsiteX2" fmla="*/ 640874 w 664820"/>
              <a:gd name="connsiteY2" fmla="*/ 136616 h 331512"/>
              <a:gd name="connsiteX3" fmla="*/ 367548 w 664820"/>
              <a:gd name="connsiteY3" fmla="*/ 171403 h 331512"/>
              <a:gd name="connsiteX4" fmla="*/ 163796 w 664820"/>
              <a:gd name="connsiteY4" fmla="*/ 285703 h 331512"/>
              <a:gd name="connsiteX5" fmla="*/ 44527 w 664820"/>
              <a:gd name="connsiteY5" fmla="*/ 330429 h 331512"/>
              <a:gd name="connsiteX6" fmla="*/ 4770 w 664820"/>
              <a:gd name="connsiteY6" fmla="*/ 245946 h 331512"/>
              <a:gd name="connsiteX7" fmla="*/ 143918 w 664820"/>
              <a:gd name="connsiteY7" fmla="*/ 131646 h 331512"/>
              <a:gd name="connsiteX8" fmla="*/ 342701 w 664820"/>
              <a:gd name="connsiteY8" fmla="*/ 86920 h 331512"/>
              <a:gd name="connsiteX9" fmla="*/ 402335 w 664820"/>
              <a:gd name="connsiteY9" fmla="*/ 86920 h 331512"/>
              <a:gd name="connsiteX10" fmla="*/ 501727 w 664820"/>
              <a:gd name="connsiteY10" fmla="*/ 76981 h 331512"/>
              <a:gd name="connsiteX11" fmla="*/ 596148 w 664820"/>
              <a:gd name="connsiteY11" fmla="*/ 22316 h 33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820" h="331512">
                <a:moveTo>
                  <a:pt x="596148" y="22316"/>
                </a:moveTo>
                <a:cubicBezTo>
                  <a:pt x="620168" y="10720"/>
                  <a:pt x="638390" y="-11643"/>
                  <a:pt x="645844" y="7407"/>
                </a:cubicBezTo>
                <a:cubicBezTo>
                  <a:pt x="653298" y="26457"/>
                  <a:pt x="687257" y="109283"/>
                  <a:pt x="640874" y="136616"/>
                </a:cubicBezTo>
                <a:cubicBezTo>
                  <a:pt x="594491" y="163949"/>
                  <a:pt x="447061" y="146555"/>
                  <a:pt x="367548" y="171403"/>
                </a:cubicBezTo>
                <a:cubicBezTo>
                  <a:pt x="288035" y="196251"/>
                  <a:pt x="217633" y="259199"/>
                  <a:pt x="163796" y="285703"/>
                </a:cubicBezTo>
                <a:cubicBezTo>
                  <a:pt x="109959" y="312207"/>
                  <a:pt x="71031" y="337055"/>
                  <a:pt x="44527" y="330429"/>
                </a:cubicBezTo>
                <a:cubicBezTo>
                  <a:pt x="18023" y="323803"/>
                  <a:pt x="-11795" y="279076"/>
                  <a:pt x="4770" y="245946"/>
                </a:cubicBezTo>
                <a:cubicBezTo>
                  <a:pt x="21335" y="212816"/>
                  <a:pt x="87596" y="158150"/>
                  <a:pt x="143918" y="131646"/>
                </a:cubicBezTo>
                <a:cubicBezTo>
                  <a:pt x="200240" y="105142"/>
                  <a:pt x="299632" y="94374"/>
                  <a:pt x="342701" y="86920"/>
                </a:cubicBezTo>
                <a:cubicBezTo>
                  <a:pt x="385770" y="79466"/>
                  <a:pt x="375831" y="88577"/>
                  <a:pt x="402335" y="86920"/>
                </a:cubicBezTo>
                <a:cubicBezTo>
                  <a:pt x="428839" y="85264"/>
                  <a:pt x="471909" y="81951"/>
                  <a:pt x="501727" y="76981"/>
                </a:cubicBezTo>
                <a:cubicBezTo>
                  <a:pt x="531544" y="72012"/>
                  <a:pt x="572128" y="33912"/>
                  <a:pt x="596148" y="22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D159B45-6B6F-482F-9EB5-503FA138E661}"/>
              </a:ext>
            </a:extLst>
          </p:cNvPr>
          <p:cNvCxnSpPr/>
          <p:nvPr/>
        </p:nvCxnSpPr>
        <p:spPr>
          <a:xfrm>
            <a:off x="961224" y="4725481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72D4817-1783-4E4F-9FD2-B4D5098F9CF7}"/>
              </a:ext>
            </a:extLst>
          </p:cNvPr>
          <p:cNvCxnSpPr>
            <a:cxnSpLocks/>
          </p:cNvCxnSpPr>
          <p:nvPr/>
        </p:nvCxnSpPr>
        <p:spPr>
          <a:xfrm>
            <a:off x="5241380" y="1684517"/>
            <a:ext cx="0" cy="48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239E91E2-A358-4B1F-A013-7A8838737E47}"/>
              </a:ext>
            </a:extLst>
          </p:cNvPr>
          <p:cNvSpPr/>
          <p:nvPr/>
        </p:nvSpPr>
        <p:spPr>
          <a:xfrm rot="20918237">
            <a:off x="6199764" y="3662320"/>
            <a:ext cx="395012" cy="1258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4F126160-0591-4444-ADF4-92507341E543}"/>
              </a:ext>
            </a:extLst>
          </p:cNvPr>
          <p:cNvSpPr/>
          <p:nvPr/>
        </p:nvSpPr>
        <p:spPr>
          <a:xfrm>
            <a:off x="7207288" y="3472444"/>
            <a:ext cx="326600" cy="133673"/>
          </a:xfrm>
          <a:custGeom>
            <a:avLst/>
            <a:gdLst>
              <a:gd name="connsiteX0" fmla="*/ 16269 w 326600"/>
              <a:gd name="connsiteY0" fmla="*/ 74646 h 133673"/>
              <a:gd name="connsiteX1" fmla="*/ 23441 w 326600"/>
              <a:gd name="connsiteY1" fmla="*/ 130228 h 133673"/>
              <a:gd name="connsiteX2" fmla="*/ 71850 w 326600"/>
              <a:gd name="connsiteY2" fmla="*/ 126642 h 133673"/>
              <a:gd name="connsiteX3" fmla="*/ 125638 w 326600"/>
              <a:gd name="connsiteY3" fmla="*/ 117677 h 133673"/>
              <a:gd name="connsiteX4" fmla="*/ 195563 w 326600"/>
              <a:gd name="connsiteY4" fmla="*/ 97955 h 133673"/>
              <a:gd name="connsiteX5" fmla="*/ 229629 w 326600"/>
              <a:gd name="connsiteY5" fmla="*/ 92576 h 133673"/>
              <a:gd name="connsiteX6" fmla="*/ 290589 w 326600"/>
              <a:gd name="connsiteY6" fmla="*/ 76439 h 133673"/>
              <a:gd name="connsiteX7" fmla="*/ 310311 w 326600"/>
              <a:gd name="connsiteY7" fmla="*/ 44166 h 133673"/>
              <a:gd name="connsiteX8" fmla="*/ 322862 w 326600"/>
              <a:gd name="connsiteY8" fmla="*/ 2929 h 133673"/>
              <a:gd name="connsiteX9" fmla="*/ 240387 w 326600"/>
              <a:gd name="connsiteY9" fmla="*/ 11893 h 133673"/>
              <a:gd name="connsiteX10" fmla="*/ 16269 w 326600"/>
              <a:gd name="connsiteY10" fmla="*/ 74646 h 1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600" h="133673">
                <a:moveTo>
                  <a:pt x="16269" y="74646"/>
                </a:moveTo>
                <a:cubicBezTo>
                  <a:pt x="-19889" y="94368"/>
                  <a:pt x="14178" y="121562"/>
                  <a:pt x="23441" y="130228"/>
                </a:cubicBezTo>
                <a:cubicBezTo>
                  <a:pt x="32704" y="138894"/>
                  <a:pt x="54817" y="128734"/>
                  <a:pt x="71850" y="126642"/>
                </a:cubicBezTo>
                <a:cubicBezTo>
                  <a:pt x="88883" y="124550"/>
                  <a:pt x="105019" y="122458"/>
                  <a:pt x="125638" y="117677"/>
                </a:cubicBezTo>
                <a:cubicBezTo>
                  <a:pt x="146257" y="112896"/>
                  <a:pt x="178231" y="102138"/>
                  <a:pt x="195563" y="97955"/>
                </a:cubicBezTo>
                <a:cubicBezTo>
                  <a:pt x="212895" y="93772"/>
                  <a:pt x="213791" y="96162"/>
                  <a:pt x="229629" y="92576"/>
                </a:cubicBezTo>
                <a:cubicBezTo>
                  <a:pt x="245467" y="88990"/>
                  <a:pt x="277142" y="84507"/>
                  <a:pt x="290589" y="76439"/>
                </a:cubicBezTo>
                <a:cubicBezTo>
                  <a:pt x="304036" y="68371"/>
                  <a:pt x="304932" y="56418"/>
                  <a:pt x="310311" y="44166"/>
                </a:cubicBezTo>
                <a:cubicBezTo>
                  <a:pt x="315690" y="31914"/>
                  <a:pt x="334516" y="8308"/>
                  <a:pt x="322862" y="2929"/>
                </a:cubicBezTo>
                <a:cubicBezTo>
                  <a:pt x="311208" y="-2450"/>
                  <a:pt x="285808" y="-956"/>
                  <a:pt x="240387" y="11893"/>
                </a:cubicBezTo>
                <a:cubicBezTo>
                  <a:pt x="194966" y="24742"/>
                  <a:pt x="52427" y="54924"/>
                  <a:pt x="16269" y="746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E0A98458-47E6-4AFD-83D9-31F53F9CF68A}"/>
              </a:ext>
            </a:extLst>
          </p:cNvPr>
          <p:cNvSpPr/>
          <p:nvPr/>
        </p:nvSpPr>
        <p:spPr>
          <a:xfrm>
            <a:off x="6668019" y="3685227"/>
            <a:ext cx="595598" cy="197851"/>
          </a:xfrm>
          <a:custGeom>
            <a:avLst/>
            <a:gdLst>
              <a:gd name="connsiteX0" fmla="*/ 593399 w 595598"/>
              <a:gd name="connsiteY0" fmla="*/ 43200 h 197851"/>
              <a:gd name="connsiteX1" fmla="*/ 523691 w 595598"/>
              <a:gd name="connsiteY1" fmla="*/ 145 h 197851"/>
              <a:gd name="connsiteX2" fmla="*/ 269463 w 595598"/>
              <a:gd name="connsiteY2" fmla="*/ 57551 h 197851"/>
              <a:gd name="connsiteX3" fmla="*/ 107496 w 595598"/>
              <a:gd name="connsiteY3" fmla="*/ 94455 h 197851"/>
              <a:gd name="connsiteX4" fmla="*/ 39838 w 595598"/>
              <a:gd name="connsiteY4" fmla="*/ 108807 h 197851"/>
              <a:gd name="connsiteX5" fmla="*/ 884 w 595598"/>
              <a:gd name="connsiteY5" fmla="*/ 121108 h 197851"/>
              <a:gd name="connsiteX6" fmla="*/ 76742 w 595598"/>
              <a:gd name="connsiteY6" fmla="*/ 162113 h 197851"/>
              <a:gd name="connsiteX7" fmla="*/ 255112 w 595598"/>
              <a:gd name="connsiteY7" fmla="*/ 196966 h 197851"/>
              <a:gd name="connsiteX8" fmla="*/ 302267 w 595598"/>
              <a:gd name="connsiteY8" fmla="*/ 182615 h 197851"/>
              <a:gd name="connsiteX9" fmla="*/ 361723 w 595598"/>
              <a:gd name="connsiteY9" fmla="*/ 131359 h 197851"/>
              <a:gd name="connsiteX10" fmla="*/ 462184 w 595598"/>
              <a:gd name="connsiteY10" fmla="*/ 106757 h 197851"/>
              <a:gd name="connsiteX11" fmla="*/ 593399 w 595598"/>
              <a:gd name="connsiteY11" fmla="*/ 43200 h 19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598" h="197851">
                <a:moveTo>
                  <a:pt x="593399" y="43200"/>
                </a:moveTo>
                <a:cubicBezTo>
                  <a:pt x="603650" y="25431"/>
                  <a:pt x="577680" y="-2247"/>
                  <a:pt x="523691" y="145"/>
                </a:cubicBezTo>
                <a:cubicBezTo>
                  <a:pt x="469702" y="2537"/>
                  <a:pt x="269463" y="57551"/>
                  <a:pt x="269463" y="57551"/>
                </a:cubicBezTo>
                <a:lnTo>
                  <a:pt x="107496" y="94455"/>
                </a:lnTo>
                <a:cubicBezTo>
                  <a:pt x="69225" y="102998"/>
                  <a:pt x="57607" y="104365"/>
                  <a:pt x="39838" y="108807"/>
                </a:cubicBezTo>
                <a:cubicBezTo>
                  <a:pt x="22069" y="113249"/>
                  <a:pt x="-5267" y="112224"/>
                  <a:pt x="884" y="121108"/>
                </a:cubicBezTo>
                <a:cubicBezTo>
                  <a:pt x="7035" y="129992"/>
                  <a:pt x="34371" y="149470"/>
                  <a:pt x="76742" y="162113"/>
                </a:cubicBezTo>
                <a:cubicBezTo>
                  <a:pt x="119113" y="174756"/>
                  <a:pt x="217524" y="193549"/>
                  <a:pt x="255112" y="196966"/>
                </a:cubicBezTo>
                <a:cubicBezTo>
                  <a:pt x="292699" y="200383"/>
                  <a:pt x="284499" y="193549"/>
                  <a:pt x="302267" y="182615"/>
                </a:cubicBezTo>
                <a:cubicBezTo>
                  <a:pt x="320035" y="171681"/>
                  <a:pt x="335070" y="144002"/>
                  <a:pt x="361723" y="131359"/>
                </a:cubicBezTo>
                <a:cubicBezTo>
                  <a:pt x="388376" y="118716"/>
                  <a:pt x="428355" y="116325"/>
                  <a:pt x="462184" y="106757"/>
                </a:cubicBezTo>
                <a:cubicBezTo>
                  <a:pt x="496013" y="97189"/>
                  <a:pt x="583148" y="60969"/>
                  <a:pt x="593399" y="432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76E00EA-5122-4D42-96DE-D93391EDC6EC}"/>
              </a:ext>
            </a:extLst>
          </p:cNvPr>
          <p:cNvCxnSpPr/>
          <p:nvPr/>
        </p:nvCxnSpPr>
        <p:spPr>
          <a:xfrm>
            <a:off x="961224" y="3883078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EAECD332-6CAA-4B51-A43C-1E6275B243A4}"/>
              </a:ext>
            </a:extLst>
          </p:cNvPr>
          <p:cNvSpPr/>
          <p:nvPr/>
        </p:nvSpPr>
        <p:spPr>
          <a:xfrm rot="20466724">
            <a:off x="4913510" y="3461611"/>
            <a:ext cx="233951" cy="1036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2734C6-5E46-412B-A71E-D15C1333AD18}"/>
              </a:ext>
            </a:extLst>
          </p:cNvPr>
          <p:cNvCxnSpPr/>
          <p:nvPr/>
        </p:nvCxnSpPr>
        <p:spPr>
          <a:xfrm>
            <a:off x="992908" y="3013466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DC2B50A-ADDB-41BE-BA8C-8D92304123A5}"/>
              </a:ext>
            </a:extLst>
          </p:cNvPr>
          <p:cNvCxnSpPr/>
          <p:nvPr/>
        </p:nvCxnSpPr>
        <p:spPr>
          <a:xfrm>
            <a:off x="975078" y="2162626"/>
            <a:ext cx="80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598F5C6-0D86-4E05-9229-454994DEAF6F}"/>
              </a:ext>
            </a:extLst>
          </p:cNvPr>
          <p:cNvGrpSpPr/>
          <p:nvPr/>
        </p:nvGrpSpPr>
        <p:grpSpPr>
          <a:xfrm>
            <a:off x="2859993" y="851702"/>
            <a:ext cx="6373807" cy="1558508"/>
            <a:chOff x="2952688" y="1099586"/>
            <a:chExt cx="6251207" cy="15585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ED6047-BC0F-4142-B1E7-CB4A2BA6EC1E}"/>
                </a:ext>
              </a:extLst>
            </p:cNvPr>
            <p:cNvSpPr txBox="1"/>
            <p:nvPr/>
          </p:nvSpPr>
          <p:spPr>
            <a:xfrm>
              <a:off x="2952688" y="1099586"/>
              <a:ext cx="6191311" cy="1500667"/>
            </a:xfrm>
            <a:prstGeom prst="rect">
              <a:avLst/>
            </a:prstGeom>
            <a:solidFill>
              <a:srgbClr val="FFB7B7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/>
                <a:t>Не выполняется ни один из майских 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/>
                <a:t>Указов Президента РФ по экономике </a:t>
              </a:r>
              <a:endParaRPr lang="en-US" sz="2400" b="1" dirty="0"/>
            </a:p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0033CC"/>
                  </a:solidFill>
                </a:rPr>
                <a:t>В 2012 г было поручено к 2020 г.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rgbClr val="0033CC"/>
                  </a:solidFill>
                </a:rPr>
                <a:t>25 млн </a:t>
              </a:r>
              <a:r>
                <a:rPr lang="ru-RU" sz="1600" dirty="0">
                  <a:solidFill>
                    <a:srgbClr val="0033CC"/>
                  </a:solidFill>
                </a:rPr>
                <a:t>высококвалифицированных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rgbClr val="0033CC"/>
                  </a:solidFill>
                </a:rPr>
                <a:t>24 </a:t>
              </a:r>
              <a:r>
                <a:rPr lang="ru-RU" sz="1600" b="1" dirty="0" err="1">
                  <a:solidFill>
                    <a:srgbClr val="0033CC"/>
                  </a:solidFill>
                </a:rPr>
                <a:t>тыс</a:t>
              </a:r>
              <a:r>
                <a:rPr lang="ru-RU" sz="1600" b="1" dirty="0">
                  <a:solidFill>
                    <a:srgbClr val="0033CC"/>
                  </a:solidFill>
                </a:rPr>
                <a:t> руб</a:t>
              </a:r>
              <a:r>
                <a:rPr lang="en-US" sz="1600" b="1" dirty="0">
                  <a:solidFill>
                    <a:srgbClr val="0033CC"/>
                  </a:solidFill>
                </a:rPr>
                <a:t>/</a:t>
              </a:r>
              <a:r>
                <a:rPr lang="ru-RU" sz="1600" b="1" dirty="0" err="1">
                  <a:solidFill>
                    <a:srgbClr val="0033CC"/>
                  </a:solidFill>
                </a:rPr>
                <a:t>мес</a:t>
              </a:r>
              <a:r>
                <a:rPr lang="ru-RU" sz="1600" b="1" dirty="0">
                  <a:solidFill>
                    <a:srgbClr val="0033CC"/>
                  </a:solidFill>
                </a:rPr>
                <a:t> </a:t>
              </a:r>
              <a:r>
                <a:rPr lang="ru-RU" sz="1600" dirty="0">
                  <a:solidFill>
                    <a:srgbClr val="0033CC"/>
                  </a:solidFill>
                </a:rPr>
                <a:t>– мин. зарплата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rgbClr val="0033CC"/>
                  </a:solidFill>
                </a:rPr>
                <a:t>70 </a:t>
              </a:r>
              <a:r>
                <a:rPr lang="ru-RU" sz="1600" b="1" dirty="0" err="1">
                  <a:solidFill>
                    <a:srgbClr val="0033CC"/>
                  </a:solidFill>
                </a:rPr>
                <a:t>тыс</a:t>
              </a:r>
              <a:r>
                <a:rPr lang="ru-RU" sz="1600" b="1" dirty="0">
                  <a:solidFill>
                    <a:srgbClr val="0033CC"/>
                  </a:solidFill>
                </a:rPr>
                <a:t> руб</a:t>
              </a:r>
              <a:r>
                <a:rPr lang="en-US" sz="1600" b="1" dirty="0">
                  <a:solidFill>
                    <a:srgbClr val="0033CC"/>
                  </a:solidFill>
                </a:rPr>
                <a:t>/</a:t>
              </a:r>
              <a:r>
                <a:rPr lang="ru-RU" sz="1600" b="1" dirty="0" err="1">
                  <a:solidFill>
                    <a:srgbClr val="0033CC"/>
                  </a:solidFill>
                </a:rPr>
                <a:t>мес</a:t>
              </a:r>
              <a:r>
                <a:rPr lang="ru-RU" sz="1600" b="1" dirty="0">
                  <a:solidFill>
                    <a:srgbClr val="0033CC"/>
                  </a:solidFill>
                </a:rPr>
                <a:t> </a:t>
              </a:r>
              <a:r>
                <a:rPr lang="ru-RU" sz="1600" dirty="0">
                  <a:solidFill>
                    <a:srgbClr val="0033CC"/>
                  </a:solidFill>
                </a:rPr>
                <a:t>– сред. зарплата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805A14-4489-4880-80DF-07FAA557B560}"/>
                </a:ext>
              </a:extLst>
            </p:cNvPr>
            <p:cNvSpPr txBox="1"/>
            <p:nvPr/>
          </p:nvSpPr>
          <p:spPr>
            <a:xfrm>
              <a:off x="5935860" y="2210023"/>
              <a:ext cx="3268035" cy="448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600" spc="-40" dirty="0">
                  <a:solidFill>
                    <a:srgbClr val="0033CC"/>
                  </a:solidFill>
                </a:rPr>
                <a:t>даже в </a:t>
              </a:r>
              <a:r>
                <a:rPr lang="ru-RU" sz="1600" b="1" spc="-40" dirty="0">
                  <a:solidFill>
                    <a:srgbClr val="0033CC"/>
                  </a:solidFill>
                </a:rPr>
                <a:t>2,3 раза подешевевших</a:t>
              </a:r>
            </a:p>
            <a:p>
              <a:pPr>
                <a:lnSpc>
                  <a:spcPct val="70000"/>
                </a:lnSpc>
              </a:pPr>
              <a:r>
                <a:rPr lang="ru-RU" sz="1600" b="1" spc="-40" dirty="0">
                  <a:solidFill>
                    <a:srgbClr val="0033CC"/>
                  </a:solidFill>
                </a:rPr>
                <a:t>                         рублях</a:t>
              </a:r>
              <a:endParaRPr lang="tt-RU" sz="1600" b="1" spc="-40" dirty="0">
                <a:solidFill>
                  <a:srgbClr val="0033CC"/>
                </a:solidFill>
              </a:endParaRPr>
            </a:p>
          </p:txBody>
        </p:sp>
        <p:sp>
          <p:nvSpPr>
            <p:cNvPr id="36" name="Правая фигурная скобка 35">
              <a:extLst>
                <a:ext uri="{FF2B5EF4-FFF2-40B4-BE49-F238E27FC236}">
                  <a16:creationId xmlns:a16="http://schemas.microsoft.com/office/drawing/2014/main" id="{6C72A204-EC67-4F55-9B98-7341BDB99884}"/>
                </a:ext>
              </a:extLst>
            </p:cNvPr>
            <p:cNvSpPr/>
            <p:nvPr/>
          </p:nvSpPr>
          <p:spPr>
            <a:xfrm>
              <a:off x="5836685" y="2143949"/>
              <a:ext cx="108000" cy="393304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t-RU"/>
            </a:p>
          </p:txBody>
        </p:sp>
      </p:grpSp>
    </p:spTree>
    <p:extLst>
      <p:ext uri="{BB962C8B-B14F-4D97-AF65-F5344CB8AC3E}">
        <p14:creationId xmlns:p14="http://schemas.microsoft.com/office/powerpoint/2010/main" val="18428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15" grpId="0" animBg="1"/>
      <p:bldP spid="19" grpId="0" animBg="1"/>
      <p:bldP spid="20" grpId="0" animBg="1"/>
      <p:bldP spid="28" grpId="0" animBg="1"/>
      <p:bldP spid="30" grpId="0" animBg="1"/>
      <p:bldP spid="31" grpId="0" animBg="1"/>
      <p:bldP spid="16" grpId="0" animBg="1"/>
      <p:bldP spid="29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C04A2BD-89CB-4D61-9414-619DA3838F15}"/>
              </a:ext>
            </a:extLst>
          </p:cNvPr>
          <p:cNvGrpSpPr/>
          <p:nvPr/>
        </p:nvGrpSpPr>
        <p:grpSpPr>
          <a:xfrm>
            <a:off x="2722135" y="4858891"/>
            <a:ext cx="3699727" cy="1343317"/>
            <a:chOff x="3215442" y="1310229"/>
            <a:chExt cx="2841695" cy="1343317"/>
          </a:xfrm>
          <a:solidFill>
            <a:schemeClr val="accent6">
              <a:lumMod val="20000"/>
              <a:lumOff val="8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DDB0B23-A2B0-4202-A481-9FDE92BA6342}"/>
                    </a:ext>
                  </a:extLst>
                </p:cNvPr>
                <p:cNvSpPr txBox="1"/>
                <p:nvPr/>
              </p:nvSpPr>
              <p:spPr>
                <a:xfrm>
                  <a:off x="3215442" y="1755864"/>
                  <a:ext cx="2841694" cy="897682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C00000"/>
                      </a:solidFill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</a:t>
                  </a:r>
                  <a:r>
                    <a:rPr lang="tt-RU" sz="2400" b="1" i="1" baseline="-25000" dirty="0">
                      <a:solidFill>
                        <a:srgbClr val="C00000"/>
                      </a:solidFill>
                      <a:latin typeface="Georgia" panose="02040502050405020303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С</a:t>
                  </a:r>
                  <a:r>
                    <a:rPr lang="en-US" sz="24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i="1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24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r>
                    <a:rPr lang="en-US" sz="2400" dirty="0">
                      <a:solidFill>
                        <a:srgbClr val="C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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tt-RU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1" kern="100" dirty="0" smtClean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kern="100" dirty="0" smtClean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₽</m:t>
                          </m:r>
                          <m:r>
                            <m:rPr>
                              <m:nor/>
                            </m:r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год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₽</m:t>
                          </m:r>
                          <m:r>
                            <m:rPr>
                              <m:nor/>
                            </m:r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год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tt-RU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DDB0B23-A2B0-4202-A481-9FDE92BA6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42" y="1755864"/>
                  <a:ext cx="2841694" cy="8976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06360A-914F-4177-A4E5-31C5B2591907}"/>
                </a:ext>
              </a:extLst>
            </p:cNvPr>
            <p:cNvSpPr txBox="1"/>
            <p:nvPr/>
          </p:nvSpPr>
          <p:spPr>
            <a:xfrm>
              <a:off x="3215442" y="1310229"/>
              <a:ext cx="2841695" cy="4456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>
                  <a:solidFill>
                    <a:srgbClr val="C00000"/>
                  </a:solidFill>
                </a:rPr>
                <a:t>Капиталоемкость ВВП</a:t>
              </a:r>
              <a:endParaRPr lang="tt-RU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E2EF559-EDDD-4491-8E2B-D892EDBE4B83}"/>
              </a:ext>
            </a:extLst>
          </p:cNvPr>
          <p:cNvSpPr txBox="1"/>
          <p:nvPr/>
        </p:nvSpPr>
        <p:spPr>
          <a:xfrm>
            <a:off x="1723587" y="313466"/>
            <a:ext cx="5311286" cy="786626"/>
          </a:xfrm>
          <a:prstGeom prst="rect">
            <a:avLst/>
          </a:prstGeom>
          <a:solidFill>
            <a:srgbClr val="F6D1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/>
              <a:t>Валовый Внутренний Продукт</a:t>
            </a:r>
            <a:endParaRPr lang="ru-RU" sz="2800" dirty="0"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/>
              <a:t>ВВП </a:t>
            </a:r>
            <a:r>
              <a:rPr lang="ru-RU" sz="2800" b="1" dirty="0">
                <a:sym typeface="Symbol" panose="05050102010706020507" pitchFamily="18" charset="2"/>
              </a:rPr>
              <a:t>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G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</a:t>
            </a:r>
            <a: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₽</a:t>
            </a:r>
            <a:r>
              <a:rPr lang="en-US" sz="2800" i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/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год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EA6F0-CC80-44A5-A082-A10890E77A9C}"/>
              </a:ext>
            </a:extLst>
          </p:cNvPr>
          <p:cNvSpPr txBox="1"/>
          <p:nvPr/>
        </p:nvSpPr>
        <p:spPr>
          <a:xfrm>
            <a:off x="1418104" y="3425604"/>
            <a:ext cx="6678006" cy="786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ru-RU" sz="2800" b="1" dirty="0"/>
              <a:t>Инвестиции в Основной Капитал </a:t>
            </a:r>
            <a:r>
              <a:rPr lang="ru-RU" sz="2800" b="1" dirty="0">
                <a:latin typeface="Georgia" panose="02040502050405020303" pitchFamily="18" charset="0"/>
              </a:rPr>
              <a:t>(</a:t>
            </a:r>
            <a:r>
              <a:rPr lang="ru-RU" sz="2800" b="1" dirty="0"/>
              <a:t>ИОК</a:t>
            </a:r>
            <a:r>
              <a:rPr lang="ru-RU" sz="2800" b="1" dirty="0">
                <a:latin typeface="Georgia" panose="02040502050405020303" pitchFamily="18" charset="0"/>
              </a:rPr>
              <a:t>)</a:t>
            </a:r>
            <a:r>
              <a:rPr lang="ru-RU" sz="2800" b="1" dirty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2800" b="1" dirty="0"/>
              <a:t>ИОК </a:t>
            </a:r>
            <a:r>
              <a:rPr lang="ru-RU" sz="2800" b="1" dirty="0">
                <a:sym typeface="Symbol" panose="05050102010706020507" pitchFamily="18" charset="2"/>
              </a:rPr>
              <a:t> </a:t>
            </a:r>
            <a:r>
              <a:rPr lang="en-US" sz="2800" i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C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</a:t>
            </a:r>
            <a: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₽</a:t>
            </a:r>
            <a:r>
              <a:rPr lang="en-US" sz="2400" i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/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год</a:t>
            </a:r>
            <a:endParaRPr lang="tt-RU" sz="24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855F0-B5B4-42E5-883E-1018C33C840F}"/>
              </a:ext>
            </a:extLst>
          </p:cNvPr>
          <p:cNvSpPr txBox="1"/>
          <p:nvPr/>
        </p:nvSpPr>
        <p:spPr>
          <a:xfrm>
            <a:off x="2436173" y="1100092"/>
            <a:ext cx="4271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Покупается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Домашними хозяйствами,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Государством,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Экспорт </a:t>
            </a:r>
            <a:r>
              <a:rPr lang="ru-RU" sz="2400" dirty="0">
                <a:sym typeface="Symbol" panose="05050102010706020507" pitchFamily="18" charset="2"/>
              </a:rPr>
              <a:t> </a:t>
            </a:r>
            <a:r>
              <a:rPr lang="ru-RU" sz="2400" dirty="0"/>
              <a:t>Импорт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Накопления (склады и др.)</a:t>
            </a:r>
            <a:endParaRPr lang="tt-RU" sz="2400" dirty="0"/>
          </a:p>
        </p:txBody>
      </p:sp>
    </p:spTree>
    <p:extLst>
      <p:ext uri="{BB962C8B-B14F-4D97-AF65-F5344CB8AC3E}">
        <p14:creationId xmlns:p14="http://schemas.microsoft.com/office/powerpoint/2010/main" val="714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49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781488"/>
              </p:ext>
            </p:extLst>
          </p:nvPr>
        </p:nvGraphicFramePr>
        <p:xfrm>
          <a:off x="-409498" y="103367"/>
          <a:ext cx="9442173" cy="521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B657D74-A8C6-403C-ACA3-1050611E32B5}"/>
              </a:ext>
            </a:extLst>
          </p:cNvPr>
          <p:cNvCxnSpPr>
            <a:cxnSpLocks/>
          </p:cNvCxnSpPr>
          <p:nvPr/>
        </p:nvCxnSpPr>
        <p:spPr>
          <a:xfrm>
            <a:off x="9032675" y="616682"/>
            <a:ext cx="0" cy="46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B5209CE-C195-4506-A194-19092653ABB3}"/>
              </a:ext>
            </a:extLst>
          </p:cNvPr>
          <p:cNvCxnSpPr/>
          <p:nvPr/>
        </p:nvCxnSpPr>
        <p:spPr>
          <a:xfrm>
            <a:off x="6228329" y="3533988"/>
            <a:ext cx="0" cy="5760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F9BAAA-D717-4B84-B81C-09553B2F0D37}"/>
              </a:ext>
            </a:extLst>
          </p:cNvPr>
          <p:cNvCxnSpPr>
            <a:cxnSpLocks/>
          </p:cNvCxnSpPr>
          <p:nvPr/>
        </p:nvCxnSpPr>
        <p:spPr>
          <a:xfrm>
            <a:off x="5800809" y="3320558"/>
            <a:ext cx="0" cy="7920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BDC6DF6-0A7A-4AB5-B4DA-ED305F8386DE}"/>
              </a:ext>
            </a:extLst>
          </p:cNvPr>
          <p:cNvCxnSpPr/>
          <p:nvPr/>
        </p:nvCxnSpPr>
        <p:spPr>
          <a:xfrm>
            <a:off x="7373835" y="3677987"/>
            <a:ext cx="0" cy="4320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4871482-FF96-4BD6-BE05-6E2224203D1A}"/>
              </a:ext>
            </a:extLst>
          </p:cNvPr>
          <p:cNvCxnSpPr/>
          <p:nvPr/>
        </p:nvCxnSpPr>
        <p:spPr>
          <a:xfrm>
            <a:off x="7084938" y="3639555"/>
            <a:ext cx="0" cy="4824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CD05A50-0A40-44CB-B050-7E4BF9289B2D}"/>
              </a:ext>
            </a:extLst>
          </p:cNvPr>
          <p:cNvCxnSpPr/>
          <p:nvPr/>
        </p:nvCxnSpPr>
        <p:spPr>
          <a:xfrm>
            <a:off x="6943140" y="3605100"/>
            <a:ext cx="0" cy="5040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9ADC8A2-1AF3-4E23-A486-A544CFC23EDB}"/>
              </a:ext>
            </a:extLst>
          </p:cNvPr>
          <p:cNvCxnSpPr/>
          <p:nvPr/>
        </p:nvCxnSpPr>
        <p:spPr>
          <a:xfrm>
            <a:off x="8525450" y="3892194"/>
            <a:ext cx="0" cy="2160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1C464E-6EE6-45F6-AC22-7A27E1A1244A}"/>
                  </a:ext>
                </a:extLst>
              </p:cNvPr>
              <p:cNvSpPr txBox="1"/>
              <p:nvPr/>
            </p:nvSpPr>
            <p:spPr>
              <a:xfrm>
                <a:off x="63611" y="103367"/>
                <a:ext cx="1745311" cy="64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>
                    <a:solidFill>
                      <a:srgbClr val="0033CC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g</a:t>
                </a:r>
                <a:r>
                  <a:rPr lang="en-US" sz="1800" b="1" i="1" baseline="-25000" dirty="0" err="1">
                    <a:solidFill>
                      <a:srgbClr val="0033CC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N</a:t>
                </a:r>
                <a:r>
                  <a:rPr lang="ru-RU" sz="1800" dirty="0">
                    <a:solidFill>
                      <a:srgbClr val="0033CC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$</m:t>
                            </m:r>
                          </m:e>
                          <m:sub>
                            <m:r>
                              <a:rPr lang="ru-RU" sz="2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ППС</m:t>
                            </m:r>
                          </m:sub>
                        </m:sSub>
                      </m:num>
                      <m:den>
                        <m:r>
                          <a:rPr lang="ru-RU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(чел</m:t>
                        </m:r>
                        <m:r>
                          <a:rPr lang="ru-RU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год</m:t>
                        </m:r>
                        <m:r>
                          <a:rPr lang="ru-RU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tt-RU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1C464E-6EE6-45F6-AC22-7A27E1A12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1" y="103367"/>
                <a:ext cx="1745311" cy="640112"/>
              </a:xfrm>
              <a:prstGeom prst="rect">
                <a:avLst/>
              </a:prstGeom>
              <a:blipFill>
                <a:blip r:embed="rId3"/>
                <a:stretch>
                  <a:fillRect l="-2787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0980A9E-F869-48D3-B8DA-8C7BB3329C07}"/>
              </a:ext>
            </a:extLst>
          </p:cNvPr>
          <p:cNvSpPr txBox="1"/>
          <p:nvPr/>
        </p:nvSpPr>
        <p:spPr>
          <a:xfrm>
            <a:off x="0" y="841008"/>
            <a:ext cx="526468" cy="3439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033CC"/>
                </a:solidFill>
              </a:rPr>
              <a:t>120</a:t>
            </a:r>
            <a:endParaRPr lang="en-US" sz="1600" b="1" dirty="0">
              <a:solidFill>
                <a:srgbClr val="0033CC"/>
              </a:solidFill>
            </a:endParaRPr>
          </a:p>
          <a:p>
            <a:pPr algn="r">
              <a:spcAft>
                <a:spcPts val="1500"/>
              </a:spcAft>
            </a:pPr>
            <a:endParaRPr lang="en-US" sz="700" b="1" dirty="0">
              <a:solidFill>
                <a:srgbClr val="0033CC"/>
              </a:solidFill>
            </a:endParaRPr>
          </a:p>
          <a:p>
            <a:pPr algn="r"/>
            <a:r>
              <a:rPr lang="ru-RU" sz="1600" b="1" dirty="0">
                <a:solidFill>
                  <a:srgbClr val="0033CC"/>
                </a:solidFill>
              </a:rPr>
              <a:t>100</a:t>
            </a:r>
          </a:p>
          <a:p>
            <a:pPr algn="r"/>
            <a:endParaRPr lang="en-US" sz="1600" b="1" dirty="0">
              <a:solidFill>
                <a:srgbClr val="0033CC"/>
              </a:solidFill>
            </a:endParaRPr>
          </a:p>
          <a:p>
            <a:pPr algn="r"/>
            <a:r>
              <a:rPr lang="ru-RU" sz="1600" b="1" dirty="0">
                <a:solidFill>
                  <a:srgbClr val="0033CC"/>
                </a:solidFill>
              </a:rPr>
              <a:t>80</a:t>
            </a:r>
          </a:p>
          <a:p>
            <a:pPr algn="r"/>
            <a:endParaRPr lang="ru-RU" b="1" dirty="0">
              <a:solidFill>
                <a:srgbClr val="0033CC"/>
              </a:solidFill>
            </a:endParaRPr>
          </a:p>
          <a:p>
            <a:pPr algn="r"/>
            <a:r>
              <a:rPr lang="ru-RU" sz="1600" b="1" dirty="0">
                <a:solidFill>
                  <a:srgbClr val="0033CC"/>
                </a:solidFill>
              </a:rPr>
              <a:t>60</a:t>
            </a:r>
          </a:p>
          <a:p>
            <a:pPr algn="r"/>
            <a:endParaRPr lang="ru-RU" sz="1600" b="1" dirty="0">
              <a:solidFill>
                <a:srgbClr val="0033CC"/>
              </a:solidFill>
            </a:endParaRPr>
          </a:p>
          <a:p>
            <a:pPr algn="r">
              <a:spcBef>
                <a:spcPts val="300"/>
              </a:spcBef>
            </a:pPr>
            <a:r>
              <a:rPr lang="ru-RU" sz="1600" b="1" dirty="0">
                <a:solidFill>
                  <a:srgbClr val="0033CC"/>
                </a:solidFill>
              </a:rPr>
              <a:t>40</a:t>
            </a:r>
          </a:p>
          <a:p>
            <a:pPr algn="r">
              <a:spcBef>
                <a:spcPts val="300"/>
              </a:spcBef>
            </a:pPr>
            <a:endParaRPr lang="ru-RU" sz="1600" b="1" dirty="0">
              <a:solidFill>
                <a:srgbClr val="0033CC"/>
              </a:solidFill>
            </a:endParaRPr>
          </a:p>
          <a:p>
            <a:pPr algn="r"/>
            <a:r>
              <a:rPr lang="ru-RU" sz="1600" b="1" dirty="0">
                <a:solidFill>
                  <a:srgbClr val="0033CC"/>
                </a:solidFill>
              </a:rPr>
              <a:t>20</a:t>
            </a:r>
          </a:p>
          <a:p>
            <a:pPr algn="r">
              <a:spcBef>
                <a:spcPts val="18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33CC"/>
                </a:solidFill>
              </a:rPr>
              <a:t>0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97D6D50-6675-4FF0-9397-C34BEA1DE88C}"/>
              </a:ext>
            </a:extLst>
          </p:cNvPr>
          <p:cNvCxnSpPr/>
          <p:nvPr/>
        </p:nvCxnSpPr>
        <p:spPr>
          <a:xfrm>
            <a:off x="502517" y="1040264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16423A1-A8C9-4261-81FF-CF43774C82A3}"/>
              </a:ext>
            </a:extLst>
          </p:cNvPr>
          <p:cNvCxnSpPr/>
          <p:nvPr/>
        </p:nvCxnSpPr>
        <p:spPr>
          <a:xfrm>
            <a:off x="500675" y="1557095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79F887B-6ED7-4FA4-B1AF-13E31A96E267}"/>
              </a:ext>
            </a:extLst>
          </p:cNvPr>
          <p:cNvCxnSpPr/>
          <p:nvPr/>
        </p:nvCxnSpPr>
        <p:spPr>
          <a:xfrm>
            <a:off x="554205" y="788470"/>
            <a:ext cx="84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3094022-E9A8-4C44-9FBD-60D4D47DD126}"/>
              </a:ext>
            </a:extLst>
          </p:cNvPr>
          <p:cNvCxnSpPr>
            <a:cxnSpLocks/>
          </p:cNvCxnSpPr>
          <p:nvPr/>
        </p:nvCxnSpPr>
        <p:spPr>
          <a:xfrm>
            <a:off x="554205" y="712728"/>
            <a:ext cx="0" cy="442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334E276-D434-4D56-9FC0-73203909FD8A}"/>
              </a:ext>
            </a:extLst>
          </p:cNvPr>
          <p:cNvCxnSpPr/>
          <p:nvPr/>
        </p:nvCxnSpPr>
        <p:spPr>
          <a:xfrm flipH="1">
            <a:off x="2914155" y="2647506"/>
            <a:ext cx="0" cy="1476000"/>
          </a:xfrm>
          <a:prstGeom prst="line">
            <a:avLst/>
          </a:prstGeom>
          <a:ln w="7620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6280BB2-3A9F-4A10-83BE-1B52EA5B8C57}"/>
              </a:ext>
            </a:extLst>
          </p:cNvPr>
          <p:cNvCxnSpPr/>
          <p:nvPr/>
        </p:nvCxnSpPr>
        <p:spPr>
          <a:xfrm>
            <a:off x="5494351" y="3196422"/>
            <a:ext cx="0" cy="936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BF4699E-ABE7-4654-A5A0-4274045FAC66}"/>
              </a:ext>
            </a:extLst>
          </p:cNvPr>
          <p:cNvCxnSpPr/>
          <p:nvPr/>
        </p:nvCxnSpPr>
        <p:spPr>
          <a:xfrm>
            <a:off x="4627658" y="3033423"/>
            <a:ext cx="0" cy="1088795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1748F65-FF08-452D-9FED-70D1C5F181CC}"/>
              </a:ext>
            </a:extLst>
          </p:cNvPr>
          <p:cNvCxnSpPr/>
          <p:nvPr/>
        </p:nvCxnSpPr>
        <p:spPr>
          <a:xfrm>
            <a:off x="4780870" y="3014783"/>
            <a:ext cx="0" cy="1116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0DC7FD1-04D2-4C1A-A2D2-860BC12A2A11}"/>
              </a:ext>
            </a:extLst>
          </p:cNvPr>
          <p:cNvCxnSpPr/>
          <p:nvPr/>
        </p:nvCxnSpPr>
        <p:spPr>
          <a:xfrm>
            <a:off x="4924511" y="3060702"/>
            <a:ext cx="0" cy="1088795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AE41D751-EA45-4C6A-B9F3-6433DF66A898}"/>
              </a:ext>
            </a:extLst>
          </p:cNvPr>
          <p:cNvSpPr/>
          <p:nvPr/>
        </p:nvSpPr>
        <p:spPr>
          <a:xfrm>
            <a:off x="2683937" y="1999754"/>
            <a:ext cx="324000" cy="383221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60984E5-4BB4-4101-8841-D05AB952E14C}"/>
              </a:ext>
            </a:extLst>
          </p:cNvPr>
          <p:cNvSpPr/>
          <p:nvPr/>
        </p:nvSpPr>
        <p:spPr>
          <a:xfrm>
            <a:off x="3129624" y="1992578"/>
            <a:ext cx="216000" cy="383221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577F5A-F87E-47D7-A4DE-5EFF005E949B}"/>
              </a:ext>
            </a:extLst>
          </p:cNvPr>
          <p:cNvSpPr txBox="1"/>
          <p:nvPr/>
        </p:nvSpPr>
        <p:spPr>
          <a:xfrm rot="16200000">
            <a:off x="3965910" y="647528"/>
            <a:ext cx="1709530" cy="8640000"/>
          </a:xfrm>
          <a:prstGeom prst="rect">
            <a:avLst/>
          </a:prstGeom>
          <a:solidFill>
            <a:schemeClr val="bg1"/>
          </a:solidFill>
          <a:ln>
            <a:solidFill>
              <a:srgbClr val="886044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000" dirty="0"/>
              <a:t>Сингапур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663300"/>
                </a:solidFill>
              </a:rPr>
              <a:t>Ирландия</a:t>
            </a:r>
          </a:p>
          <a:p>
            <a:pPr algn="r">
              <a:lnSpc>
                <a:spcPct val="90000"/>
              </a:lnSpc>
              <a:spcBef>
                <a:spcPts val="200"/>
              </a:spcBef>
            </a:pPr>
            <a:r>
              <a:rPr lang="ru-RU" sz="1000" b="1" dirty="0">
                <a:solidFill>
                  <a:srgbClr val="663300"/>
                </a:solidFill>
              </a:rPr>
              <a:t>Норвегия</a:t>
            </a:r>
          </a:p>
          <a:p>
            <a:pPr algn="r">
              <a:lnSpc>
                <a:spcPct val="90000"/>
              </a:lnSpc>
            </a:pPr>
            <a:r>
              <a:rPr lang="ru-RU" sz="1000" dirty="0"/>
              <a:t>Катар</a:t>
            </a:r>
          </a:p>
          <a:p>
            <a:pPr algn="r">
              <a:lnSpc>
                <a:spcPct val="90000"/>
              </a:lnSpc>
            </a:pPr>
            <a:r>
              <a:rPr lang="ru-RU" sz="1050" dirty="0"/>
              <a:t>ОАЭ</a:t>
            </a:r>
          </a:p>
          <a:p>
            <a:pPr algn="r">
              <a:lnSpc>
                <a:spcPct val="90000"/>
              </a:lnSpc>
            </a:pPr>
            <a:r>
              <a:rPr lang="ru-RU" sz="1050" b="1" dirty="0">
                <a:solidFill>
                  <a:srgbClr val="886044"/>
                </a:solidFill>
              </a:rPr>
              <a:t>Швейцария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A50021"/>
                </a:solidFill>
              </a:rPr>
              <a:t>США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663300"/>
                </a:solidFill>
              </a:rPr>
              <a:t>Нидерланды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663300"/>
                </a:solidFill>
              </a:rPr>
              <a:t>Исландия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663300"/>
                </a:solidFill>
              </a:rPr>
              <a:t>Бельгия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663300"/>
                </a:solidFill>
              </a:rPr>
              <a:t>Швеция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663300"/>
                </a:solidFill>
              </a:rPr>
              <a:t>Германия</a:t>
            </a:r>
          </a:p>
          <a:p>
            <a:pPr algn="r">
              <a:lnSpc>
                <a:spcPct val="90000"/>
              </a:lnSpc>
            </a:pPr>
            <a:r>
              <a:rPr lang="ru-RU" sz="1000" dirty="0"/>
              <a:t>Австралия</a:t>
            </a:r>
          </a:p>
          <a:p>
            <a:pPr algn="r">
              <a:lnSpc>
                <a:spcPct val="90000"/>
              </a:lnSpc>
            </a:pPr>
            <a:r>
              <a:rPr lang="ru-RU" sz="1000" dirty="0" err="1"/>
              <a:t>Сауд</a:t>
            </a:r>
            <a:r>
              <a:rPr lang="ru-RU" sz="1000" dirty="0"/>
              <a:t> Аравия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7B5229"/>
                </a:solidFill>
              </a:rPr>
              <a:t>Финляндия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990033"/>
                </a:solidFill>
              </a:rPr>
              <a:t>Канада</a:t>
            </a:r>
          </a:p>
          <a:p>
            <a:pPr algn="r">
              <a:lnSpc>
                <a:spcPct val="85000"/>
              </a:lnSpc>
            </a:pPr>
            <a:r>
              <a:rPr lang="ru-RU" sz="1200" b="1" dirty="0">
                <a:solidFill>
                  <a:srgbClr val="8E4700"/>
                </a:solidFill>
              </a:rPr>
              <a:t>Старые страны ЕС</a:t>
            </a:r>
          </a:p>
          <a:p>
            <a:pPr algn="r">
              <a:lnSpc>
                <a:spcPct val="90000"/>
              </a:lnSpc>
            </a:pPr>
            <a:r>
              <a:rPr lang="ru-RU" sz="1050" b="1" dirty="0">
                <a:solidFill>
                  <a:srgbClr val="8A5742"/>
                </a:solidFill>
              </a:rPr>
              <a:t>Франция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Великобритания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0033CC"/>
                </a:solidFill>
              </a:rPr>
              <a:t>ОЭСР</a:t>
            </a:r>
          </a:p>
          <a:p>
            <a:pPr algn="r">
              <a:lnSpc>
                <a:spcPct val="90000"/>
              </a:lnSpc>
            </a:pPr>
            <a:r>
              <a:rPr lang="ru-RU" sz="1000" dirty="0"/>
              <a:t>Новая Зеландия</a:t>
            </a:r>
          </a:p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rgbClr val="7030A0"/>
                </a:solidFill>
              </a:rPr>
              <a:t>Италия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Ю. Корея</a:t>
            </a:r>
          </a:p>
          <a:p>
            <a:pPr algn="r">
              <a:lnSpc>
                <a:spcPct val="80000"/>
              </a:lnSpc>
            </a:pPr>
            <a:r>
              <a:rPr lang="ru-RU" sz="1200" b="1" dirty="0">
                <a:solidFill>
                  <a:srgbClr val="00CCFF"/>
                </a:solidFill>
              </a:rPr>
              <a:t>Чехия</a:t>
            </a:r>
          </a:p>
          <a:p>
            <a:pPr algn="r">
              <a:lnSpc>
                <a:spcPct val="80000"/>
              </a:lnSpc>
            </a:pPr>
            <a:r>
              <a:rPr lang="ru-RU" sz="1200" b="1" dirty="0">
                <a:solidFill>
                  <a:srgbClr val="00CCFF"/>
                </a:solidFill>
              </a:rPr>
              <a:t>Литва</a:t>
            </a:r>
          </a:p>
          <a:p>
            <a:pPr algn="r">
              <a:lnSpc>
                <a:spcPct val="80000"/>
              </a:lnSpc>
            </a:pPr>
            <a:r>
              <a:rPr lang="ru-RU" sz="1200" b="1" dirty="0">
                <a:solidFill>
                  <a:srgbClr val="00CCFF"/>
                </a:solidFill>
              </a:rPr>
              <a:t>Эстония</a:t>
            </a:r>
          </a:p>
          <a:p>
            <a:pPr algn="r">
              <a:lnSpc>
                <a:spcPct val="85000"/>
              </a:lnSpc>
            </a:pPr>
            <a:r>
              <a:rPr lang="ru-RU" sz="1000" b="1" dirty="0">
                <a:solidFill>
                  <a:srgbClr val="7030A0"/>
                </a:solidFill>
              </a:rPr>
              <a:t>Испания</a:t>
            </a:r>
          </a:p>
          <a:p>
            <a:pPr algn="r">
              <a:lnSpc>
                <a:spcPct val="85000"/>
              </a:lnSpc>
            </a:pPr>
            <a:r>
              <a:rPr lang="ru-RU" sz="1100" dirty="0"/>
              <a:t>Япония</a:t>
            </a:r>
          </a:p>
          <a:p>
            <a:pPr algn="r">
              <a:lnSpc>
                <a:spcPct val="85000"/>
              </a:lnSpc>
            </a:pPr>
            <a:r>
              <a:rPr lang="ru-RU" sz="1200" b="1" dirty="0">
                <a:solidFill>
                  <a:srgbClr val="00CCFF"/>
                </a:solidFill>
              </a:rPr>
              <a:t>Новые страны ЕС</a:t>
            </a:r>
          </a:p>
          <a:p>
            <a:pPr algn="r">
              <a:lnSpc>
                <a:spcPct val="85000"/>
              </a:lnSpc>
            </a:pPr>
            <a:r>
              <a:rPr lang="ru-RU" sz="1100" b="1" dirty="0">
                <a:solidFill>
                  <a:srgbClr val="00CCFF"/>
                </a:solidFill>
              </a:rPr>
              <a:t>Польша</a:t>
            </a:r>
          </a:p>
          <a:p>
            <a:pPr algn="r">
              <a:lnSpc>
                <a:spcPct val="85000"/>
              </a:lnSpc>
            </a:pPr>
            <a:r>
              <a:rPr lang="ru-RU" sz="1100" b="1" dirty="0">
                <a:solidFill>
                  <a:srgbClr val="00CCFF"/>
                </a:solidFill>
              </a:rPr>
              <a:t>Румыния</a:t>
            </a:r>
          </a:p>
          <a:p>
            <a:pPr algn="r">
              <a:lnSpc>
                <a:spcPct val="85000"/>
              </a:lnSpc>
            </a:pPr>
            <a:r>
              <a:rPr lang="ru-RU" sz="1000" b="1" dirty="0">
                <a:solidFill>
                  <a:srgbClr val="886044"/>
                </a:solidFill>
              </a:rPr>
              <a:t>Португалия</a:t>
            </a:r>
          </a:p>
          <a:p>
            <a:pPr algn="r">
              <a:lnSpc>
                <a:spcPct val="85000"/>
              </a:lnSpc>
            </a:pPr>
            <a:r>
              <a:rPr lang="ru-RU" sz="1100" b="1" dirty="0">
                <a:solidFill>
                  <a:srgbClr val="00CCFF"/>
                </a:solidFill>
              </a:rPr>
              <a:t>Латвия</a:t>
            </a:r>
          </a:p>
          <a:p>
            <a:pPr algn="r">
              <a:lnSpc>
                <a:spcPct val="85000"/>
              </a:lnSpc>
            </a:pPr>
            <a:r>
              <a:rPr lang="ru-RU" sz="1100" b="1" dirty="0"/>
              <a:t>Турция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FF0000"/>
                </a:solidFill>
              </a:rPr>
              <a:t>РОССИЯ</a:t>
            </a:r>
          </a:p>
          <a:p>
            <a:pPr algn="r">
              <a:lnSpc>
                <a:spcPct val="80000"/>
              </a:lnSpc>
            </a:pPr>
            <a:r>
              <a:rPr lang="ru-RU" sz="1000" dirty="0"/>
              <a:t>Малайзия</a:t>
            </a:r>
          </a:p>
          <a:p>
            <a:pPr algn="r">
              <a:lnSpc>
                <a:spcPct val="80000"/>
              </a:lnSpc>
            </a:pPr>
            <a:r>
              <a:rPr lang="ru-RU" sz="1200" b="1" dirty="0">
                <a:solidFill>
                  <a:srgbClr val="00AC00"/>
                </a:solidFill>
              </a:rPr>
              <a:t>Казахстан</a:t>
            </a:r>
          </a:p>
          <a:p>
            <a:pPr algn="r">
              <a:lnSpc>
                <a:spcPct val="80000"/>
              </a:lnSpc>
              <a:spcAft>
                <a:spcPts val="100"/>
              </a:spcAft>
            </a:pPr>
            <a:r>
              <a:rPr lang="ru-RU" sz="1000" dirty="0"/>
              <a:t>Чили</a:t>
            </a:r>
          </a:p>
          <a:p>
            <a:pPr algn="r">
              <a:lnSpc>
                <a:spcPct val="80000"/>
              </a:lnSpc>
              <a:spcAft>
                <a:spcPts val="100"/>
              </a:spcAft>
            </a:pPr>
            <a:r>
              <a:rPr lang="ru-RU" sz="1000" b="1" dirty="0">
                <a:solidFill>
                  <a:srgbClr val="A50021"/>
                </a:solidFill>
              </a:rPr>
              <a:t>Аргентина</a:t>
            </a:r>
          </a:p>
          <a:p>
            <a:pPr algn="r">
              <a:lnSpc>
                <a:spcPct val="85000"/>
              </a:lnSpc>
              <a:spcAft>
                <a:spcPts val="100"/>
              </a:spcAft>
            </a:pPr>
            <a:r>
              <a:rPr lang="ru-RU" sz="1100" b="1" dirty="0">
                <a:solidFill>
                  <a:srgbClr val="00BC00"/>
                </a:solidFill>
              </a:rPr>
              <a:t>Беларусь</a:t>
            </a:r>
          </a:p>
          <a:p>
            <a:pPr algn="r">
              <a:lnSpc>
                <a:spcPct val="85000"/>
              </a:lnSpc>
              <a:spcAft>
                <a:spcPts val="100"/>
              </a:spcAft>
            </a:pPr>
            <a:r>
              <a:rPr lang="ru-RU" sz="1000" dirty="0"/>
              <a:t>Мексика</a:t>
            </a:r>
          </a:p>
          <a:p>
            <a:pPr algn="r"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КИТАЙ</a:t>
            </a:r>
          </a:p>
          <a:p>
            <a:pPr algn="r">
              <a:lnSpc>
                <a:spcPct val="85000"/>
              </a:lnSpc>
              <a:spcAft>
                <a:spcPts val="100"/>
              </a:spcAft>
            </a:pPr>
            <a:r>
              <a:rPr lang="tt-RU" sz="1000" dirty="0" err="1"/>
              <a:t>Таиланд</a:t>
            </a:r>
            <a:endParaRPr lang="tt-RU" sz="1000" dirty="0"/>
          </a:p>
          <a:p>
            <a:pPr algn="r">
              <a:lnSpc>
                <a:spcPct val="85000"/>
              </a:lnSpc>
              <a:spcAft>
                <a:spcPts val="100"/>
              </a:spcAft>
            </a:pPr>
            <a:r>
              <a:rPr lang="tt-RU" sz="1000" dirty="0" err="1"/>
              <a:t>Колумбия</a:t>
            </a:r>
            <a:endParaRPr lang="tt-RU" sz="1000" dirty="0"/>
          </a:p>
          <a:p>
            <a:pPr algn="r">
              <a:lnSpc>
                <a:spcPct val="85000"/>
              </a:lnSpc>
            </a:pPr>
            <a:r>
              <a:rPr lang="tt-RU" sz="1100" b="1" dirty="0">
                <a:solidFill>
                  <a:srgbClr val="009900"/>
                </a:solidFill>
              </a:rPr>
              <a:t>Грузия</a:t>
            </a:r>
          </a:p>
          <a:p>
            <a:pPr algn="r">
              <a:lnSpc>
                <a:spcPct val="85000"/>
              </a:lnSpc>
            </a:pPr>
            <a:r>
              <a:rPr lang="tt-RU" sz="1000" b="1" dirty="0" err="1">
                <a:solidFill>
                  <a:srgbClr val="009900"/>
                </a:solidFill>
              </a:rPr>
              <a:t>Армения</a:t>
            </a:r>
            <a:endParaRPr lang="tt-RU" sz="1000" b="1" dirty="0">
              <a:solidFill>
                <a:srgbClr val="009900"/>
              </a:solidFill>
            </a:endParaRPr>
          </a:p>
          <a:p>
            <a:pPr algn="r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</a:pPr>
            <a:r>
              <a:rPr lang="tt-RU" sz="1000" b="1" dirty="0" err="1">
                <a:solidFill>
                  <a:srgbClr val="990033"/>
                </a:solidFill>
              </a:rPr>
              <a:t>Бразилия</a:t>
            </a:r>
            <a:endParaRPr lang="tt-RU" sz="1000" b="1" dirty="0">
              <a:solidFill>
                <a:srgbClr val="990033"/>
              </a:solidFill>
            </a:endParaRPr>
          </a:p>
          <a:p>
            <a:pPr algn="r">
              <a:lnSpc>
                <a:spcPct val="80000"/>
              </a:lnSpc>
            </a:pPr>
            <a:r>
              <a:rPr lang="tt-RU" sz="1300" b="1" dirty="0">
                <a:solidFill>
                  <a:srgbClr val="00B400"/>
                </a:solidFill>
              </a:rPr>
              <a:t>Азербайджан</a:t>
            </a:r>
          </a:p>
          <a:p>
            <a:pPr algn="r">
              <a:lnSpc>
                <a:spcPct val="80000"/>
              </a:lnSpc>
              <a:spcBef>
                <a:spcPts val="200"/>
              </a:spcBef>
            </a:pPr>
            <a:r>
              <a:rPr lang="tt-RU" sz="1000" dirty="0"/>
              <a:t>ЮАР</a:t>
            </a:r>
          </a:p>
          <a:p>
            <a:pPr algn="r">
              <a:lnSpc>
                <a:spcPct val="80000"/>
              </a:lnSpc>
              <a:spcBef>
                <a:spcPts val="100"/>
              </a:spcBef>
            </a:pPr>
            <a:r>
              <a:rPr lang="tt-RU" sz="1000" dirty="0"/>
              <a:t>Египет</a:t>
            </a:r>
          </a:p>
          <a:p>
            <a:pPr algn="r">
              <a:lnSpc>
                <a:spcPct val="80000"/>
              </a:lnSpc>
            </a:pPr>
            <a:r>
              <a:rPr lang="tt-RU" sz="1000" b="1" dirty="0" err="1">
                <a:solidFill>
                  <a:srgbClr val="990033"/>
                </a:solidFill>
              </a:rPr>
              <a:t>Индонезия</a:t>
            </a:r>
            <a:endParaRPr lang="tt-RU" sz="1000" b="1" dirty="0">
              <a:solidFill>
                <a:srgbClr val="990033"/>
              </a:solidFill>
            </a:endParaRPr>
          </a:p>
          <a:p>
            <a:pPr algn="r">
              <a:lnSpc>
                <a:spcPct val="80000"/>
              </a:lnSpc>
            </a:pPr>
            <a:r>
              <a:rPr lang="tt-RU" sz="1200" b="1" dirty="0">
                <a:solidFill>
                  <a:srgbClr val="C00000"/>
                </a:solidFill>
              </a:rPr>
              <a:t>Вьетнам</a:t>
            </a:r>
          </a:p>
          <a:p>
            <a:pPr algn="r">
              <a:lnSpc>
                <a:spcPct val="80000"/>
              </a:lnSpc>
            </a:pPr>
            <a:r>
              <a:rPr lang="tt-RU" sz="1000" dirty="0" err="1"/>
              <a:t>Алжир</a:t>
            </a:r>
            <a:endParaRPr lang="tt-RU" sz="1000" dirty="0"/>
          </a:p>
          <a:p>
            <a:pPr algn="r">
              <a:lnSpc>
                <a:spcPct val="80000"/>
              </a:lnSpc>
            </a:pPr>
            <a:r>
              <a:rPr lang="tt-RU" sz="1300" b="1" dirty="0">
                <a:solidFill>
                  <a:srgbClr val="00B800"/>
                </a:solidFill>
              </a:rPr>
              <a:t>Украина</a:t>
            </a:r>
          </a:p>
          <a:p>
            <a:pPr algn="r">
              <a:lnSpc>
                <a:spcPct val="80000"/>
              </a:lnSpc>
            </a:pPr>
            <a:r>
              <a:rPr lang="tt-RU" sz="1000" dirty="0"/>
              <a:t>Филиппны</a:t>
            </a:r>
          </a:p>
          <a:p>
            <a:pPr algn="r">
              <a:lnSpc>
                <a:spcPct val="80000"/>
              </a:lnSpc>
            </a:pPr>
            <a:r>
              <a:rPr lang="ru-RU" sz="1200" b="1" dirty="0">
                <a:solidFill>
                  <a:srgbClr val="00B800"/>
                </a:solidFill>
              </a:rPr>
              <a:t>Узбекистан</a:t>
            </a:r>
          </a:p>
          <a:p>
            <a:pPr algn="r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b="1" dirty="0"/>
              <a:t>ИНДИЯ</a:t>
            </a:r>
          </a:p>
          <a:p>
            <a:pPr algn="r">
              <a:lnSpc>
                <a:spcPct val="80000"/>
              </a:lnSpc>
            </a:pPr>
            <a:r>
              <a:rPr lang="ru-RU" sz="1000" dirty="0"/>
              <a:t>Бангладеш</a:t>
            </a:r>
          </a:p>
          <a:p>
            <a:pPr algn="r">
              <a:lnSpc>
                <a:spcPct val="80000"/>
              </a:lnSpc>
            </a:pPr>
            <a:r>
              <a:rPr lang="ru-RU" sz="1000" dirty="0"/>
              <a:t>Нигерия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DF701A4-75D4-4BAC-8D34-712EFB40F8BC}"/>
              </a:ext>
            </a:extLst>
          </p:cNvPr>
          <p:cNvCxnSpPr/>
          <p:nvPr/>
        </p:nvCxnSpPr>
        <p:spPr>
          <a:xfrm>
            <a:off x="3345624" y="2751151"/>
            <a:ext cx="0" cy="13869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A523331-3583-4DE9-A4C4-499131C5B5F7}"/>
              </a:ext>
            </a:extLst>
          </p:cNvPr>
          <p:cNvCxnSpPr/>
          <p:nvPr/>
        </p:nvCxnSpPr>
        <p:spPr>
          <a:xfrm>
            <a:off x="490592" y="2069956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B146EC-7CA8-485C-A4B0-CF3C0BA55534}"/>
              </a:ext>
            </a:extLst>
          </p:cNvPr>
          <p:cNvSpPr/>
          <p:nvPr/>
        </p:nvSpPr>
        <p:spPr>
          <a:xfrm>
            <a:off x="4400026" y="2311110"/>
            <a:ext cx="324000" cy="631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44AE80B-339D-47B7-8C34-AA1D0863444C}"/>
              </a:ext>
            </a:extLst>
          </p:cNvPr>
          <p:cNvCxnSpPr/>
          <p:nvPr/>
        </p:nvCxnSpPr>
        <p:spPr>
          <a:xfrm flipH="1">
            <a:off x="4440803" y="2974440"/>
            <a:ext cx="27830" cy="113982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EE4149A-E6A8-488E-8F4F-113D222011F1}"/>
              </a:ext>
            </a:extLst>
          </p:cNvPr>
          <p:cNvCxnSpPr/>
          <p:nvPr/>
        </p:nvCxnSpPr>
        <p:spPr>
          <a:xfrm flipH="1">
            <a:off x="4506575" y="2947165"/>
            <a:ext cx="0" cy="11896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BB1F5C-024B-4ABF-BEB1-55E44D082519}"/>
              </a:ext>
            </a:extLst>
          </p:cNvPr>
          <p:cNvSpPr/>
          <p:nvPr/>
        </p:nvSpPr>
        <p:spPr>
          <a:xfrm>
            <a:off x="5248007" y="2522404"/>
            <a:ext cx="555260" cy="631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CEB42AA-A59D-4F10-818C-1E86BAC9CD6F}"/>
              </a:ext>
            </a:extLst>
          </p:cNvPr>
          <p:cNvCxnSpPr/>
          <p:nvPr/>
        </p:nvCxnSpPr>
        <p:spPr>
          <a:xfrm>
            <a:off x="502520" y="2592092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69E0BE0-73D4-4C8C-BE3E-C6042E433AC9}"/>
              </a:ext>
            </a:extLst>
          </p:cNvPr>
          <p:cNvCxnSpPr/>
          <p:nvPr/>
        </p:nvCxnSpPr>
        <p:spPr>
          <a:xfrm>
            <a:off x="526468" y="3105726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13AFCD56-5CD0-4DB7-BE05-FCDBF564CE69}"/>
              </a:ext>
            </a:extLst>
          </p:cNvPr>
          <p:cNvSpPr/>
          <p:nvPr/>
        </p:nvSpPr>
        <p:spPr>
          <a:xfrm>
            <a:off x="5291420" y="3136790"/>
            <a:ext cx="31978" cy="989937"/>
          </a:xfrm>
          <a:custGeom>
            <a:avLst/>
            <a:gdLst>
              <a:gd name="connsiteX0" fmla="*/ 31978 w 31978"/>
              <a:gd name="connsiteY0" fmla="*/ 0 h 989937"/>
              <a:gd name="connsiteX1" fmla="*/ 16076 w 31978"/>
              <a:gd name="connsiteY1" fmla="*/ 477078 h 989937"/>
              <a:gd name="connsiteX2" fmla="*/ 173 w 31978"/>
              <a:gd name="connsiteY2" fmla="*/ 711641 h 989937"/>
              <a:gd name="connsiteX3" fmla="*/ 8124 w 31978"/>
              <a:gd name="connsiteY3" fmla="*/ 858740 h 989937"/>
              <a:gd name="connsiteX4" fmla="*/ 16076 w 31978"/>
              <a:gd name="connsiteY4" fmla="*/ 989937 h 989937"/>
              <a:gd name="connsiteX5" fmla="*/ 16076 w 31978"/>
              <a:gd name="connsiteY5" fmla="*/ 989937 h 98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78" h="989937">
                <a:moveTo>
                  <a:pt x="31978" y="0"/>
                </a:moveTo>
                <a:cubicBezTo>
                  <a:pt x="26677" y="179235"/>
                  <a:pt x="21377" y="358471"/>
                  <a:pt x="16076" y="477078"/>
                </a:cubicBezTo>
                <a:cubicBezTo>
                  <a:pt x="10775" y="595685"/>
                  <a:pt x="1498" y="648031"/>
                  <a:pt x="173" y="711641"/>
                </a:cubicBezTo>
                <a:cubicBezTo>
                  <a:pt x="-1152" y="775251"/>
                  <a:pt x="5474" y="812357"/>
                  <a:pt x="8124" y="858740"/>
                </a:cubicBezTo>
                <a:cubicBezTo>
                  <a:pt x="10774" y="905123"/>
                  <a:pt x="16076" y="989937"/>
                  <a:pt x="16076" y="989937"/>
                </a:cubicBezTo>
                <a:lnTo>
                  <a:pt x="16076" y="98993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6BB520FD-A916-475B-B4EA-8DB16A7D378E}"/>
              </a:ext>
            </a:extLst>
          </p:cNvPr>
          <p:cNvSpPr/>
          <p:nvPr/>
        </p:nvSpPr>
        <p:spPr>
          <a:xfrm>
            <a:off x="5542059" y="3136790"/>
            <a:ext cx="59635" cy="974034"/>
          </a:xfrm>
          <a:custGeom>
            <a:avLst/>
            <a:gdLst>
              <a:gd name="connsiteX0" fmla="*/ 0 w 59635"/>
              <a:gd name="connsiteY0" fmla="*/ 0 h 974034"/>
              <a:gd name="connsiteX1" fmla="*/ 43732 w 59635"/>
              <a:gd name="connsiteY1" fmla="*/ 278295 h 974034"/>
              <a:gd name="connsiteX2" fmla="*/ 51684 w 59635"/>
              <a:gd name="connsiteY2" fmla="*/ 473102 h 974034"/>
              <a:gd name="connsiteX3" fmla="*/ 51684 w 59635"/>
              <a:gd name="connsiteY3" fmla="*/ 667909 h 974034"/>
              <a:gd name="connsiteX4" fmla="*/ 51684 w 59635"/>
              <a:gd name="connsiteY4" fmla="*/ 791154 h 974034"/>
              <a:gd name="connsiteX5" fmla="*/ 59635 w 59635"/>
              <a:gd name="connsiteY5" fmla="*/ 974034 h 974034"/>
              <a:gd name="connsiteX6" fmla="*/ 59635 w 59635"/>
              <a:gd name="connsiteY6" fmla="*/ 974034 h 9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35" h="974034">
                <a:moveTo>
                  <a:pt x="0" y="0"/>
                </a:moveTo>
                <a:cubicBezTo>
                  <a:pt x="17559" y="99722"/>
                  <a:pt x="35118" y="199445"/>
                  <a:pt x="43732" y="278295"/>
                </a:cubicBezTo>
                <a:cubicBezTo>
                  <a:pt x="52346" y="357145"/>
                  <a:pt x="50359" y="408166"/>
                  <a:pt x="51684" y="473102"/>
                </a:cubicBezTo>
                <a:cubicBezTo>
                  <a:pt x="53009" y="538038"/>
                  <a:pt x="51684" y="667909"/>
                  <a:pt x="51684" y="667909"/>
                </a:cubicBezTo>
                <a:cubicBezTo>
                  <a:pt x="51684" y="720918"/>
                  <a:pt x="50359" y="740133"/>
                  <a:pt x="51684" y="791154"/>
                </a:cubicBezTo>
                <a:cubicBezTo>
                  <a:pt x="53009" y="842175"/>
                  <a:pt x="59635" y="974034"/>
                  <a:pt x="59635" y="974034"/>
                </a:cubicBezTo>
                <a:lnTo>
                  <a:pt x="59635" y="974034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2663A194-6E35-4D9F-A6EF-11D4B3AB8704}"/>
              </a:ext>
            </a:extLst>
          </p:cNvPr>
          <p:cNvCxnSpPr/>
          <p:nvPr/>
        </p:nvCxnSpPr>
        <p:spPr>
          <a:xfrm>
            <a:off x="490592" y="3606392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443F274-9F82-4877-8570-01007EFA7BE2}"/>
              </a:ext>
            </a:extLst>
          </p:cNvPr>
          <p:cNvCxnSpPr/>
          <p:nvPr/>
        </p:nvCxnSpPr>
        <p:spPr>
          <a:xfrm flipH="1">
            <a:off x="2215764" y="2520218"/>
            <a:ext cx="0" cy="1620000"/>
          </a:xfrm>
          <a:prstGeom prst="line">
            <a:avLst/>
          </a:prstGeom>
          <a:ln w="7620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D7A0C28-3C2D-4ABE-A5B3-081BE368BFDA}"/>
              </a:ext>
            </a:extLst>
          </p:cNvPr>
          <p:cNvCxnSpPr/>
          <p:nvPr/>
        </p:nvCxnSpPr>
        <p:spPr>
          <a:xfrm>
            <a:off x="6525697" y="3584012"/>
            <a:ext cx="0" cy="54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5499857-ED6A-4369-90EB-932597D3E342}"/>
              </a:ext>
            </a:extLst>
          </p:cNvPr>
          <p:cNvCxnSpPr/>
          <p:nvPr/>
        </p:nvCxnSpPr>
        <p:spPr>
          <a:xfrm>
            <a:off x="8670897" y="3915863"/>
            <a:ext cx="0" cy="206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DFA5B93-000F-4D53-AD7B-5C9A01F92AAB}"/>
              </a:ext>
            </a:extLst>
          </p:cNvPr>
          <p:cNvCxnSpPr>
            <a:cxnSpLocks/>
          </p:cNvCxnSpPr>
          <p:nvPr/>
        </p:nvCxnSpPr>
        <p:spPr>
          <a:xfrm>
            <a:off x="5217715" y="3114020"/>
            <a:ext cx="0" cy="1008000"/>
          </a:xfrm>
          <a:prstGeom prst="line">
            <a:avLst/>
          </a:prstGeom>
          <a:ln w="5715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5910652-46BC-4477-ACF8-B465F4E337B4}"/>
              </a:ext>
            </a:extLst>
          </p:cNvPr>
          <p:cNvCxnSpPr>
            <a:cxnSpLocks/>
          </p:cNvCxnSpPr>
          <p:nvPr/>
        </p:nvCxnSpPr>
        <p:spPr>
          <a:xfrm>
            <a:off x="4217176" y="2926728"/>
            <a:ext cx="0" cy="1188000"/>
          </a:xfrm>
          <a:prstGeom prst="line">
            <a:avLst/>
          </a:prstGeom>
          <a:ln w="5715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F19F1C3-47AC-4178-8CCF-E3384BDB45C0}"/>
              </a:ext>
            </a:extLst>
          </p:cNvPr>
          <p:cNvCxnSpPr>
            <a:cxnSpLocks/>
          </p:cNvCxnSpPr>
          <p:nvPr/>
        </p:nvCxnSpPr>
        <p:spPr>
          <a:xfrm>
            <a:off x="4079353" y="2899546"/>
            <a:ext cx="0" cy="1224000"/>
          </a:xfrm>
          <a:prstGeom prst="line">
            <a:avLst/>
          </a:prstGeom>
          <a:ln w="5715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926CA8C-6CBC-4AC4-91C0-513F051D034F}"/>
              </a:ext>
            </a:extLst>
          </p:cNvPr>
          <p:cNvCxnSpPr/>
          <p:nvPr/>
        </p:nvCxnSpPr>
        <p:spPr>
          <a:xfrm>
            <a:off x="3935899" y="2845057"/>
            <a:ext cx="0" cy="1260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C2632CF-98BE-4361-BE81-E8F1E8754C65}"/>
              </a:ext>
            </a:extLst>
          </p:cNvPr>
          <p:cNvCxnSpPr/>
          <p:nvPr/>
        </p:nvCxnSpPr>
        <p:spPr>
          <a:xfrm>
            <a:off x="8232576" y="3825964"/>
            <a:ext cx="0" cy="288000"/>
          </a:xfrm>
          <a:prstGeom prst="line">
            <a:avLst/>
          </a:prstGeom>
          <a:ln w="7620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D3DBB9E-3E41-4AA5-9C76-255620443D41}"/>
              </a:ext>
            </a:extLst>
          </p:cNvPr>
          <p:cNvCxnSpPr/>
          <p:nvPr/>
        </p:nvCxnSpPr>
        <p:spPr>
          <a:xfrm flipH="1">
            <a:off x="1497496" y="2170728"/>
            <a:ext cx="0" cy="1944000"/>
          </a:xfrm>
          <a:prstGeom prst="line">
            <a:avLst/>
          </a:prstGeom>
          <a:ln w="762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338E2E2-F1A4-4130-9A9F-BCC2246E2FBB}"/>
              </a:ext>
            </a:extLst>
          </p:cNvPr>
          <p:cNvCxnSpPr/>
          <p:nvPr/>
        </p:nvCxnSpPr>
        <p:spPr>
          <a:xfrm>
            <a:off x="3229672" y="2732326"/>
            <a:ext cx="0" cy="140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FF6A3DA-88D2-49DF-91F8-CB606E7AEDEA}"/>
              </a:ext>
            </a:extLst>
          </p:cNvPr>
          <p:cNvCxnSpPr/>
          <p:nvPr/>
        </p:nvCxnSpPr>
        <p:spPr>
          <a:xfrm>
            <a:off x="7936396" y="3775174"/>
            <a:ext cx="0" cy="324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D61FA50-CF07-45DB-B61E-A14DED6921DD}"/>
              </a:ext>
            </a:extLst>
          </p:cNvPr>
          <p:cNvCxnSpPr/>
          <p:nvPr/>
        </p:nvCxnSpPr>
        <p:spPr>
          <a:xfrm flipV="1">
            <a:off x="511113" y="4122218"/>
            <a:ext cx="85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07EC1D27-1574-4E76-A71A-C24C947A0C4E}"/>
              </a:ext>
            </a:extLst>
          </p:cNvPr>
          <p:cNvCxnSpPr/>
          <p:nvPr/>
        </p:nvCxnSpPr>
        <p:spPr>
          <a:xfrm flipH="1">
            <a:off x="775414" y="868194"/>
            <a:ext cx="0" cy="3240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00387DB-DC96-4208-BB22-BC08D121CC0D}"/>
              </a:ext>
            </a:extLst>
          </p:cNvPr>
          <p:cNvCxnSpPr/>
          <p:nvPr/>
        </p:nvCxnSpPr>
        <p:spPr>
          <a:xfrm flipH="1">
            <a:off x="923677" y="1022636"/>
            <a:ext cx="0" cy="3096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3E9399-404D-40BC-BF19-E14DCCE76197}"/>
              </a:ext>
            </a:extLst>
          </p:cNvPr>
          <p:cNvSpPr txBox="1"/>
          <p:nvPr/>
        </p:nvSpPr>
        <p:spPr>
          <a:xfrm>
            <a:off x="5075917" y="5336843"/>
            <a:ext cx="1867223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Россия – 35 место среди 59 стран</a:t>
            </a:r>
            <a:endParaRPr lang="tt-RU" sz="16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B9AD3A4-6CF2-43EB-A108-47E94E666126}"/>
              </a:ext>
            </a:extLst>
          </p:cNvPr>
          <p:cNvCxnSpPr/>
          <p:nvPr/>
        </p:nvCxnSpPr>
        <p:spPr>
          <a:xfrm>
            <a:off x="5494351" y="4829039"/>
            <a:ext cx="379675" cy="5516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E5C8DA3-27EC-4DC5-AF28-E5B9A7D9206D}"/>
              </a:ext>
            </a:extLst>
          </p:cNvPr>
          <p:cNvCxnSpPr/>
          <p:nvPr/>
        </p:nvCxnSpPr>
        <p:spPr>
          <a:xfrm>
            <a:off x="4217176" y="2926728"/>
            <a:ext cx="0" cy="1188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5F710B2-E6CB-47BF-9B49-A47D11A6199A}"/>
              </a:ext>
            </a:extLst>
          </p:cNvPr>
          <p:cNvCxnSpPr/>
          <p:nvPr/>
        </p:nvCxnSpPr>
        <p:spPr>
          <a:xfrm>
            <a:off x="4079353" y="2903988"/>
            <a:ext cx="0" cy="1188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18435C0D-7AEF-4FF0-8ABB-F2D991032791}"/>
              </a:ext>
            </a:extLst>
          </p:cNvPr>
          <p:cNvCxnSpPr/>
          <p:nvPr/>
        </p:nvCxnSpPr>
        <p:spPr>
          <a:xfrm>
            <a:off x="5217715" y="3136790"/>
            <a:ext cx="0" cy="972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A230CCC-A4D8-49F7-AEE7-640567AA7A10}"/>
              </a:ext>
            </a:extLst>
          </p:cNvPr>
          <p:cNvCxnSpPr/>
          <p:nvPr/>
        </p:nvCxnSpPr>
        <p:spPr>
          <a:xfrm flipH="1">
            <a:off x="1647373" y="2349964"/>
            <a:ext cx="0" cy="1764000"/>
          </a:xfrm>
          <a:prstGeom prst="line">
            <a:avLst/>
          </a:prstGeom>
          <a:ln w="7620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9B0311C-AEE3-4CA5-90BF-F0EC52A4796F}"/>
              </a:ext>
            </a:extLst>
          </p:cNvPr>
          <p:cNvCxnSpPr/>
          <p:nvPr/>
        </p:nvCxnSpPr>
        <p:spPr>
          <a:xfrm flipH="1">
            <a:off x="1348780" y="1988440"/>
            <a:ext cx="0" cy="2124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88A7AEC-316F-4437-85F7-7A78A12446EA}"/>
              </a:ext>
            </a:extLst>
          </p:cNvPr>
          <p:cNvCxnSpPr/>
          <p:nvPr/>
        </p:nvCxnSpPr>
        <p:spPr>
          <a:xfrm flipH="1">
            <a:off x="1792370" y="2363105"/>
            <a:ext cx="0" cy="1764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C1FEA63-D8FB-441D-B3A1-CD079C5A12ED}"/>
              </a:ext>
            </a:extLst>
          </p:cNvPr>
          <p:cNvCxnSpPr/>
          <p:nvPr/>
        </p:nvCxnSpPr>
        <p:spPr>
          <a:xfrm flipH="1">
            <a:off x="3070185" y="2702012"/>
            <a:ext cx="0" cy="1404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5FFB5B4-9295-45AE-8364-A02FF8E2BDD4}"/>
              </a:ext>
            </a:extLst>
          </p:cNvPr>
          <p:cNvCxnSpPr/>
          <p:nvPr/>
        </p:nvCxnSpPr>
        <p:spPr>
          <a:xfrm flipH="1">
            <a:off x="3657028" y="2821575"/>
            <a:ext cx="0" cy="1296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60CD95E7-F7C9-417F-B38D-DE239301A8C3}"/>
              </a:ext>
            </a:extLst>
          </p:cNvPr>
          <p:cNvCxnSpPr/>
          <p:nvPr/>
        </p:nvCxnSpPr>
        <p:spPr>
          <a:xfrm flipH="1">
            <a:off x="5075917" y="3060702"/>
            <a:ext cx="0" cy="1044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0F489F-CACC-4AB8-84B1-4C7D1ABDCD91}"/>
              </a:ext>
            </a:extLst>
          </p:cNvPr>
          <p:cNvGrpSpPr/>
          <p:nvPr/>
        </p:nvGrpSpPr>
        <p:grpSpPr>
          <a:xfrm>
            <a:off x="181018" y="986643"/>
            <a:ext cx="8589918" cy="5893552"/>
            <a:chOff x="83442" y="320227"/>
            <a:chExt cx="8589918" cy="5893552"/>
          </a:xfrm>
        </p:grpSpPr>
        <p:graphicFrame>
          <p:nvGraphicFramePr>
            <p:cNvPr id="2" name="Диаграмма 1">
              <a:extLst>
                <a:ext uri="{FF2B5EF4-FFF2-40B4-BE49-F238E27FC236}">
                  <a16:creationId xmlns:a16="http://schemas.microsoft.com/office/drawing/2014/main" id="{D906BDA5-0B66-AF0D-804A-E8699AE07C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3870972"/>
                </p:ext>
              </p:extLst>
            </p:nvPr>
          </p:nvGraphicFramePr>
          <p:xfrm>
            <a:off x="159131" y="444033"/>
            <a:ext cx="8514229" cy="5042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886382-7070-4420-94FF-E02009A03B0D}"/>
                </a:ext>
              </a:extLst>
            </p:cNvPr>
            <p:cNvSpPr txBox="1"/>
            <p:nvPr/>
          </p:nvSpPr>
          <p:spPr>
            <a:xfrm>
              <a:off x="83442" y="320227"/>
              <a:ext cx="86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r>
                <a:rPr lang="en-US" sz="2000" b="1" i="1" baseline="-25000" dirty="0"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sz="2000" b="1" i="1" baseline="-25000" dirty="0"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%</a:t>
              </a:r>
              <a:endParaRPr lang="tt-RU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7D3393-B155-4A87-A19F-2FA15D369D19}"/>
                </a:ext>
              </a:extLst>
            </p:cNvPr>
            <p:cNvSpPr txBox="1"/>
            <p:nvPr/>
          </p:nvSpPr>
          <p:spPr>
            <a:xfrm>
              <a:off x="159131" y="792304"/>
              <a:ext cx="469726" cy="3400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1600" b="1" dirty="0"/>
                <a:t>40</a:t>
              </a:r>
              <a:endParaRPr lang="en-US" sz="1600" b="1" dirty="0"/>
            </a:p>
            <a:p>
              <a:pPr algn="r">
                <a:spcAft>
                  <a:spcPts val="1500"/>
                </a:spcAft>
              </a:pPr>
              <a:endParaRPr lang="en-US" sz="1600" b="1" dirty="0"/>
            </a:p>
            <a:p>
              <a:pPr algn="r"/>
              <a:r>
                <a:rPr lang="ru-RU" sz="1600" b="1" dirty="0"/>
                <a:t>30</a:t>
              </a:r>
            </a:p>
            <a:p>
              <a:pPr algn="r"/>
              <a:endParaRPr lang="en-US" sz="1600" b="1" dirty="0"/>
            </a:p>
            <a:p>
              <a:pPr algn="r">
                <a:spcAft>
                  <a:spcPts val="300"/>
                </a:spcAft>
              </a:pPr>
              <a:endParaRPr lang="en-US" sz="1600" b="1" dirty="0"/>
            </a:p>
            <a:p>
              <a:pPr algn="r"/>
              <a:r>
                <a:rPr lang="ru-RU" sz="1600" b="1" dirty="0"/>
                <a:t>20</a:t>
              </a:r>
            </a:p>
            <a:p>
              <a:pPr algn="r">
                <a:spcAft>
                  <a:spcPts val="1800"/>
                </a:spcAft>
              </a:pPr>
              <a:endParaRPr lang="ru-RU" sz="1600" b="1" dirty="0"/>
            </a:p>
            <a:p>
              <a:pPr algn="r"/>
              <a:r>
                <a:rPr lang="ru-RU" sz="1600" b="1" dirty="0"/>
                <a:t>10</a:t>
              </a:r>
            </a:p>
            <a:p>
              <a:pPr algn="r">
                <a:spcAft>
                  <a:spcPts val="1800"/>
                </a:spcAft>
              </a:pPr>
              <a:endParaRPr lang="ru-RU" sz="1600" b="1" dirty="0"/>
            </a:p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AC6EAD-50CE-4DE8-8448-D97F46143571}"/>
                </a:ext>
              </a:extLst>
            </p:cNvPr>
            <p:cNvSpPr txBox="1"/>
            <p:nvPr/>
          </p:nvSpPr>
          <p:spPr>
            <a:xfrm rot="16200000">
              <a:off x="3590232" y="1262138"/>
              <a:ext cx="2193478" cy="77098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C00000"/>
                  </a:solidFill>
                </a:rPr>
                <a:t>Китай</a:t>
              </a:r>
            </a:p>
            <a:p>
              <a:pPr algn="r"/>
              <a:endParaRPr lang="ru-RU" sz="600" dirty="0"/>
            </a:p>
            <a:p>
              <a:pPr algn="r">
                <a:spcBef>
                  <a:spcPts val="3200"/>
                </a:spcBef>
              </a:pPr>
              <a:r>
                <a:rPr lang="ru-RU" sz="2000" b="1" dirty="0">
                  <a:solidFill>
                    <a:srgbClr val="008000"/>
                  </a:solidFill>
                </a:rPr>
                <a:t>Турция</a:t>
              </a:r>
              <a:endParaRPr lang="ru-RU" sz="2000" dirty="0">
                <a:solidFill>
                  <a:srgbClr val="008000"/>
                </a:solidFill>
              </a:endParaRPr>
            </a:p>
            <a:p>
              <a:pPr algn="r">
                <a:spcBef>
                  <a:spcPts val="3600"/>
                </a:spcBef>
              </a:pPr>
              <a:r>
                <a:rPr lang="tt-RU" sz="2000" b="1" dirty="0">
                  <a:solidFill>
                    <a:srgbClr val="0000FF"/>
                  </a:solidFill>
                </a:rPr>
                <a:t>Индия</a:t>
              </a:r>
            </a:p>
            <a:p>
              <a:pPr algn="r">
                <a:spcBef>
                  <a:spcPts val="3600"/>
                </a:spcBef>
              </a:pPr>
              <a:r>
                <a:rPr lang="ru-RU" sz="2000" b="1" dirty="0"/>
                <a:t>Иран</a:t>
              </a:r>
            </a:p>
            <a:p>
              <a:pPr algn="r">
                <a:spcBef>
                  <a:spcPts val="4200"/>
                </a:spcBef>
              </a:pPr>
              <a:r>
                <a:rPr lang="tt-RU" sz="2000" b="1" dirty="0">
                  <a:solidFill>
                    <a:srgbClr val="654321"/>
                  </a:solidFill>
                </a:rPr>
                <a:t>США</a:t>
              </a:r>
            </a:p>
            <a:p>
              <a:pPr algn="r">
                <a:spcBef>
                  <a:spcPts val="3600"/>
                </a:spcBef>
              </a:pPr>
              <a:r>
                <a:rPr lang="ru-RU" sz="2000" b="1" spc="-60" dirty="0">
                  <a:solidFill>
                    <a:srgbClr val="0070C0"/>
                  </a:solidFill>
                </a:rPr>
                <a:t>Старые страны ЕС</a:t>
              </a:r>
              <a:endParaRPr lang="ru-RU" sz="800" dirty="0"/>
            </a:p>
            <a:p>
              <a:pPr algn="r">
                <a:spcBef>
                  <a:spcPts val="3600"/>
                </a:spcBef>
              </a:pPr>
              <a:r>
                <a:rPr lang="tt-RU" sz="2000" b="1" spc="-110" dirty="0">
                  <a:solidFill>
                    <a:srgbClr val="996633"/>
                  </a:solidFill>
                </a:rPr>
                <a:t>Ю. </a:t>
              </a:r>
              <a:r>
                <a:rPr lang="tt-RU" sz="2000" b="1" spc="-110" dirty="0" err="1">
                  <a:solidFill>
                    <a:srgbClr val="996633"/>
                  </a:solidFill>
                </a:rPr>
                <a:t>Корея</a:t>
              </a:r>
              <a:endParaRPr lang="tt-RU" sz="2000" b="1" spc="-110" dirty="0">
                <a:solidFill>
                  <a:srgbClr val="996633"/>
                </a:solidFill>
              </a:endParaRPr>
            </a:p>
            <a:p>
              <a:pPr algn="r"/>
              <a:endParaRPr lang="ru-RU" sz="800" dirty="0"/>
            </a:p>
            <a:p>
              <a:pPr algn="r">
                <a:spcBef>
                  <a:spcPts val="3000"/>
                </a:spcBef>
              </a:pPr>
              <a:r>
                <a:rPr lang="ru-RU" sz="2000" b="1" spc="-60" dirty="0">
                  <a:solidFill>
                    <a:srgbClr val="0070C0"/>
                  </a:solidFill>
                </a:rPr>
                <a:t>Новые страны ЕС</a:t>
              </a:r>
              <a:r>
                <a:rPr lang="ru-RU" sz="2000" b="1" spc="-60" dirty="0">
                  <a:solidFill>
                    <a:srgbClr val="009900"/>
                  </a:solidFill>
                </a:rPr>
                <a:t> </a:t>
              </a:r>
            </a:p>
            <a:p>
              <a:pPr algn="r"/>
              <a:endParaRPr lang="ru-RU" sz="1400" dirty="0"/>
            </a:p>
            <a:p>
              <a:pPr algn="r">
                <a:spcBef>
                  <a:spcPts val="2400"/>
                </a:spcBef>
              </a:pPr>
              <a:r>
                <a:rPr lang="tt-RU" sz="2400" b="1" dirty="0">
                  <a:solidFill>
                    <a:srgbClr val="FF0000"/>
                  </a:solidFill>
                </a:rPr>
                <a:t>РОССИЯ</a:t>
              </a:r>
            </a:p>
            <a:p>
              <a:pPr algn="r">
                <a:spcBef>
                  <a:spcPts val="3600"/>
                </a:spcBef>
              </a:pPr>
              <a:r>
                <a:rPr lang="tt-RU" sz="2000" b="1" dirty="0" err="1">
                  <a:solidFill>
                    <a:srgbClr val="0000FF"/>
                  </a:solidFill>
                </a:rPr>
                <a:t>Польша</a:t>
              </a:r>
              <a:r>
                <a:rPr lang="tt-RU" sz="2000" b="1" dirty="0">
                  <a:solidFill>
                    <a:srgbClr val="0000FF"/>
                  </a:solidFill>
                </a:rPr>
                <a:t> 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14E5183-D593-4857-8012-66494BE452E1}"/>
                </a:ext>
              </a:extLst>
            </p:cNvPr>
            <p:cNvCxnSpPr/>
            <p:nvPr/>
          </p:nvCxnSpPr>
          <p:spPr>
            <a:xfrm>
              <a:off x="628857" y="3993776"/>
              <a:ext cx="80445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6ACF1AD-46F1-4640-B887-E8A40A75FD5D}"/>
                </a:ext>
              </a:extLst>
            </p:cNvPr>
            <p:cNvCxnSpPr/>
            <p:nvPr/>
          </p:nvCxnSpPr>
          <p:spPr>
            <a:xfrm>
              <a:off x="700575" y="748554"/>
              <a:ext cx="0" cy="335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4FB5A-D371-43F0-8BF6-4EF9396188A8}"/>
                  </a:ext>
                </a:extLst>
              </p:cNvPr>
              <p:cNvSpPr txBox="1"/>
              <p:nvPr/>
            </p:nvSpPr>
            <p:spPr>
              <a:xfrm>
                <a:off x="520460" y="44439"/>
                <a:ext cx="8103079" cy="1168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Капиталоемкость ВВП</a:t>
                </a:r>
                <a:r>
                  <a:rPr lang="ru-RU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sz="2400" i="1" baseline="-25000" dirty="0"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tt-RU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И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ОК</m:t>
                        </m:r>
                        <m:d>
                          <m:dPr>
                            <m:ctrlPr>
                              <a:rPr lang="tt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ВВП</m:t>
                        </m:r>
                        <m:d>
                          <m:dPr>
                            <m:ctrlPr>
                              <a:rPr lang="tt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tt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2400" b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tt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t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4FB5A-D371-43F0-8BF6-4EF939618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0" y="44439"/>
                <a:ext cx="8103079" cy="1168140"/>
              </a:xfrm>
              <a:prstGeom prst="rect">
                <a:avLst/>
              </a:prstGeom>
              <a:blipFill>
                <a:blip r:embed="rId3"/>
                <a:stretch>
                  <a:fillRect t="-5208" b="-52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BE0E1C-68C4-461C-8911-0BBE34DD2675}"/>
              </a:ext>
            </a:extLst>
          </p:cNvPr>
          <p:cNvCxnSpPr/>
          <p:nvPr/>
        </p:nvCxnSpPr>
        <p:spPr>
          <a:xfrm>
            <a:off x="726432" y="2424353"/>
            <a:ext cx="79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3A13D64-8771-442D-A806-FA00AEC0654B}"/>
              </a:ext>
            </a:extLst>
          </p:cNvPr>
          <p:cNvCxnSpPr/>
          <p:nvPr/>
        </p:nvCxnSpPr>
        <p:spPr>
          <a:xfrm>
            <a:off x="726432" y="3159186"/>
            <a:ext cx="79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5E497B9-25AA-4B82-83F0-29EDB581CB02}"/>
              </a:ext>
            </a:extLst>
          </p:cNvPr>
          <p:cNvCxnSpPr/>
          <p:nvPr/>
        </p:nvCxnSpPr>
        <p:spPr>
          <a:xfrm>
            <a:off x="726432" y="1678256"/>
            <a:ext cx="79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6B781F4-72D9-4C52-8F25-C705D6E28555}"/>
              </a:ext>
            </a:extLst>
          </p:cNvPr>
          <p:cNvCxnSpPr/>
          <p:nvPr/>
        </p:nvCxnSpPr>
        <p:spPr>
          <a:xfrm>
            <a:off x="726432" y="3924499"/>
            <a:ext cx="79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E12603-B7B1-4DD3-8E18-65AD244A00A4}"/>
              </a:ext>
            </a:extLst>
          </p:cNvPr>
          <p:cNvSpPr/>
          <p:nvPr/>
        </p:nvSpPr>
        <p:spPr>
          <a:xfrm>
            <a:off x="5795205" y="2957404"/>
            <a:ext cx="210707" cy="1692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71F9C02-CCFC-4D91-90D6-A74DEDC209B1}"/>
              </a:ext>
            </a:extLst>
          </p:cNvPr>
          <p:cNvSpPr/>
          <p:nvPr/>
        </p:nvSpPr>
        <p:spPr>
          <a:xfrm>
            <a:off x="7374862" y="3114604"/>
            <a:ext cx="216000" cy="154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1EA332C-4140-4F12-AC12-802CF5E96F67}"/>
              </a:ext>
            </a:extLst>
          </p:cNvPr>
          <p:cNvSpPr/>
          <p:nvPr/>
        </p:nvSpPr>
        <p:spPr>
          <a:xfrm>
            <a:off x="8147413" y="3415929"/>
            <a:ext cx="234000" cy="1260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35891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5285BB-5FB0-438A-967F-596D9D31FAE4}"/>
              </a:ext>
            </a:extLst>
          </p:cNvPr>
          <p:cNvSpPr txBox="1"/>
          <p:nvPr/>
        </p:nvSpPr>
        <p:spPr>
          <a:xfrm>
            <a:off x="13593" y="1718379"/>
            <a:ext cx="9144000" cy="441916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/>
              <a:t>Монетарные годичные приросты ВВП </a:t>
            </a:r>
            <a:r>
              <a:rPr lang="ru-RU" sz="2800" b="1" dirty="0">
                <a:sym typeface="Symbol" panose="05050102010706020507" pitchFamily="18" charset="2"/>
              </a:rPr>
              <a:t>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G</a:t>
            </a:r>
            <a:r>
              <a:rPr lang="ru-RU" sz="2800" b="1" dirty="0"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  <a:r>
              <a:rPr lang="ru-RU" sz="2800" b="1" dirty="0"/>
              <a:t>и ИОК</a:t>
            </a:r>
            <a:r>
              <a:rPr lang="en-US" sz="2800" b="1" dirty="0"/>
              <a:t> </a:t>
            </a:r>
            <a:r>
              <a:rPr lang="ru-RU" sz="2800" b="1" dirty="0">
                <a:sym typeface="Symbol" panose="05050102010706020507" pitchFamily="18" charset="2"/>
              </a:rPr>
              <a:t> </a:t>
            </a:r>
            <a:r>
              <a:rPr lang="en-US" sz="2800" i="1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C</a:t>
            </a:r>
            <a:endParaRPr lang="tt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D6AB939-60C5-47AA-BF45-D5A208ECDB77}"/>
              </a:ext>
            </a:extLst>
          </p:cNvPr>
          <p:cNvGrpSpPr/>
          <p:nvPr/>
        </p:nvGrpSpPr>
        <p:grpSpPr>
          <a:xfrm>
            <a:off x="0" y="4206214"/>
            <a:ext cx="4533620" cy="1135871"/>
            <a:chOff x="613508" y="2439360"/>
            <a:chExt cx="3562301" cy="1135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20553D-FF57-49DF-BF7A-FD8E459E6CA6}"/>
                    </a:ext>
                  </a:extLst>
                </p:cNvPr>
                <p:cNvSpPr txBox="1"/>
                <p:nvPr/>
              </p:nvSpPr>
              <p:spPr>
                <a:xfrm>
                  <a:off x="629955" y="2719035"/>
                  <a:ext cx="3545854" cy="85619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ru-RU" sz="28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t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en-US" sz="2400" b="1" kern="10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</m:e>
                      </m:acc>
                    </m:oMath>
                  </a14:m>
                  <a:r>
                    <a:rPr lang="ru-RU" sz="2400" kern="100" spc="-100" dirty="0">
                      <a:solidFill>
                        <a:srgbClr val="C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2400" i="1" kern="100" spc="-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kern="0" spc="11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2400" i="1" kern="100" spc="-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ru-RU" sz="2400" kern="100" spc="-1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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t-RU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m:t>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b="0" i="0" kern="100" dirty="0" smtClean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spc="-80" dirty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m:t></m:t>
                          </m:r>
                          <m:r>
                            <m:rPr>
                              <m:nor/>
                            </m:rPr>
                            <a:rPr lang="en-US" sz="2400" b="0" i="0" spc="-80" dirty="0" smtClean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sz="2400" b="0" i="1" kern="100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tt-RU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tt-RU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20553D-FF57-49DF-BF7A-FD8E459E6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55" y="2719035"/>
                  <a:ext cx="3545854" cy="8561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B62F4A-762A-4E5E-A914-FFAF1D09886D}"/>
                </a:ext>
              </a:extLst>
            </p:cNvPr>
            <p:cNvSpPr txBox="1"/>
            <p:nvPr/>
          </p:nvSpPr>
          <p:spPr>
            <a:xfrm>
              <a:off x="613508" y="2439360"/>
              <a:ext cx="3545854" cy="395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>
                  <a:solidFill>
                    <a:srgbClr val="C00000"/>
                  </a:solidFill>
                </a:rPr>
                <a:t>Относительный  </a:t>
              </a:r>
              <a:r>
                <a:rPr lang="ru-RU" sz="2400" dirty="0">
                  <a:solidFill>
                    <a:srgbClr val="C00000"/>
                  </a:solidFill>
                </a:rPr>
                <a:t>прирост ВВП</a:t>
              </a:r>
              <a:endParaRPr lang="tt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1C3DF75-DCF3-441C-A23A-55EF0D895B3E}"/>
              </a:ext>
            </a:extLst>
          </p:cNvPr>
          <p:cNvGrpSpPr/>
          <p:nvPr/>
        </p:nvGrpSpPr>
        <p:grpSpPr>
          <a:xfrm>
            <a:off x="4624327" y="4165601"/>
            <a:ext cx="4483221" cy="1164297"/>
            <a:chOff x="4738927" y="2471962"/>
            <a:chExt cx="3824001" cy="1164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E265B7-66E9-451E-9244-EDD3702EE990}"/>
                    </a:ext>
                  </a:extLst>
                </p:cNvPr>
                <p:cNvSpPr txBox="1"/>
                <p:nvPr/>
              </p:nvSpPr>
              <p:spPr>
                <a:xfrm>
                  <a:off x="4738927" y="2653811"/>
                  <a:ext cx="3824001" cy="98244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  <a:tabLst>
                      <a:tab pos="0" algn="l"/>
                    </a:tabLst>
                  </a:pP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t-RU" sz="2800" i="1" kern="100" spc="-1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kern="100" spc="-1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en-US" sz="2800" i="1" kern="10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sz="2800" i="1" kern="100" spc="-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 kern="0" spc="115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2800" i="1" kern="100" spc="-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ru-RU" sz="2800" kern="100" spc="-100" dirty="0">
                      <a:solidFill>
                        <a:srgbClr val="C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800" kern="100" spc="-1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</a:t>
                  </a:r>
                  <a:r>
                    <a:rPr lang="en-US" sz="2800" kern="100" spc="-1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ru-RU" sz="2800" kern="100" spc="-1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t-RU" sz="2800" i="1" kern="100" spc="-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1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 b="0" i="1" kern="100" dirty="0" smtClean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spc="-80" dirty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m:t></m:t>
                          </m:r>
                          <m:r>
                            <m:rPr>
                              <m:nor/>
                            </m:rPr>
                            <a:rPr lang="en-US" sz="2800" b="0" i="0" spc="-80" dirty="0" smtClean="0">
                              <a:latin typeface="Georgia" panose="02040502050405020303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kern="100" dirty="0"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tt-RU" sz="2800" i="1" kern="0" spc="115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pc="115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i="1" kern="0" spc="115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kern="0" spc="115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tt-RU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E265B7-66E9-451E-9244-EDD3702EE9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927" y="2653811"/>
                  <a:ext cx="3824001" cy="9824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809306-9B41-44BD-91AC-6D8CA85327AE}"/>
                </a:ext>
              </a:extLst>
            </p:cNvPr>
            <p:cNvSpPr txBox="1"/>
            <p:nvPr/>
          </p:nvSpPr>
          <p:spPr>
            <a:xfrm>
              <a:off x="4756780" y="2471962"/>
              <a:ext cx="3806148" cy="395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>
                  <a:solidFill>
                    <a:srgbClr val="C00000"/>
                  </a:solidFill>
                </a:rPr>
                <a:t>Относительный  </a:t>
              </a:r>
              <a:r>
                <a:rPr lang="ru-RU" sz="2400" dirty="0">
                  <a:solidFill>
                    <a:srgbClr val="C00000"/>
                  </a:solidFill>
                </a:rPr>
                <a:t>прирост ВНОК</a:t>
              </a:r>
              <a:endParaRPr lang="tt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BC09D69-8F47-42AC-9A0A-DDCFCCB297B1}"/>
              </a:ext>
            </a:extLst>
          </p:cNvPr>
          <p:cNvGrpSpPr/>
          <p:nvPr/>
        </p:nvGrpSpPr>
        <p:grpSpPr>
          <a:xfrm>
            <a:off x="1" y="2179363"/>
            <a:ext cx="4512688" cy="714433"/>
            <a:chOff x="262946" y="2241425"/>
            <a:chExt cx="3994128" cy="6162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EAB3F6-CC9F-40E5-A2B9-19E337CD984F}"/>
                </a:ext>
              </a:extLst>
            </p:cNvPr>
            <p:cNvSpPr txBox="1"/>
            <p:nvPr/>
          </p:nvSpPr>
          <p:spPr>
            <a:xfrm>
              <a:off x="262946" y="2241425"/>
              <a:ext cx="3994128" cy="3191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t-RU" sz="2200" b="1" dirty="0" err="1">
                  <a:solidFill>
                    <a:srgbClr val="C00000"/>
                  </a:solidFill>
                </a:rPr>
                <a:t>Монетарны</a:t>
              </a:r>
              <a:r>
                <a:rPr lang="ru-RU" sz="2200" b="1" dirty="0">
                  <a:solidFill>
                    <a:srgbClr val="C00000"/>
                  </a:solidFill>
                </a:rPr>
                <a:t>й  </a:t>
              </a:r>
              <a:r>
                <a:rPr lang="ru-RU" sz="2200" dirty="0">
                  <a:solidFill>
                    <a:srgbClr val="C00000"/>
                  </a:solidFill>
                </a:rPr>
                <a:t>прирост </a:t>
              </a:r>
              <a:r>
                <a:rPr lang="ru-RU" sz="2200" b="1" dirty="0">
                  <a:solidFill>
                    <a:srgbClr val="C00000"/>
                  </a:solidFill>
                </a:rPr>
                <a:t>ВВП</a:t>
              </a:r>
              <a:endParaRPr lang="tt-RU" sz="22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A1A223-1CC4-4306-B1FC-BF97D159ED95}"/>
                </a:ext>
              </a:extLst>
            </p:cNvPr>
            <p:cNvSpPr txBox="1"/>
            <p:nvPr/>
          </p:nvSpPr>
          <p:spPr>
            <a:xfrm>
              <a:off x="262946" y="2486001"/>
              <a:ext cx="3973382" cy="3716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200" spc="-120" dirty="0">
                  <a:solidFill>
                    <a:srgbClr val="C00000"/>
                  </a:solidFill>
                  <a:latin typeface="Georgia" panose="02040502050405020303" pitchFamily="18" charset="0"/>
                  <a:sym typeface="Symbol" panose="05050102010706020507" pitchFamily="18" charset="2"/>
                </a:rPr>
                <a:t></a:t>
              </a:r>
              <a:r>
                <a:rPr lang="en-US" sz="2200" b="1" spc="-120" dirty="0">
                  <a:solidFill>
                    <a:srgbClr val="C00000"/>
                  </a:solidFill>
                  <a:latin typeface="Georgia" panose="02040502050405020303" pitchFamily="18" charset="0"/>
                </a:rPr>
                <a:t>G</a:t>
              </a:r>
              <a:r>
                <a:rPr lang="en-US" sz="2200" spc="-120" dirty="0">
                  <a:latin typeface="Georgia" panose="02040502050405020303" pitchFamily="18" charset="0"/>
                </a:rPr>
                <a:t> = </a:t>
              </a:r>
              <a:r>
                <a:rPr lang="en-US" sz="2200" b="1" spc="-120" dirty="0">
                  <a:latin typeface="Georgia" panose="02040502050405020303" pitchFamily="18" charset="0"/>
                </a:rPr>
                <a:t>G</a:t>
              </a:r>
              <a:r>
                <a:rPr lang="en-US" sz="2200" spc="-120" dirty="0">
                  <a:latin typeface="Georgia" panose="02040502050405020303" pitchFamily="18" charset="0"/>
                </a:rPr>
                <a:t>(</a:t>
              </a:r>
              <a:r>
                <a:rPr lang="en-US" sz="2200" i="1" spc="-120" dirty="0">
                  <a:latin typeface="Georgia" panose="02040502050405020303" pitchFamily="18" charset="0"/>
                </a:rPr>
                <a:t>t</a:t>
              </a:r>
              <a:r>
                <a:rPr lang="en-US" sz="2200" spc="-120" dirty="0">
                  <a:latin typeface="Georgia" panose="02040502050405020303" pitchFamily="18" charset="0"/>
                </a:rPr>
                <a:t>,  </a:t>
              </a:r>
              <a:r>
                <a:rPr lang="en-US" sz="1600" b="1" i="1" spc="-120" dirty="0" err="1">
                  <a:latin typeface="Georgia" panose="02040502050405020303" pitchFamily="18" charset="0"/>
                </a:rPr>
                <a:t>t</a:t>
              </a:r>
              <a:r>
                <a:rPr lang="en-US" sz="1600" b="1" spc="-120" baseline="-25000" dirty="0" err="1">
                  <a:latin typeface="Georgia" panose="02040502050405020303" pitchFamily="18" charset="0"/>
                </a:rPr>
                <a:t>B</a:t>
              </a:r>
              <a:r>
                <a:rPr lang="en-US" sz="1600" spc="-120" dirty="0">
                  <a:latin typeface="Georgia" panose="02040502050405020303" pitchFamily="18" charset="0"/>
                  <a:sym typeface="Symbol" panose="05050102010706020507" pitchFamily="18" charset="2"/>
                </a:rPr>
                <a:t> </a:t>
              </a:r>
              <a:r>
                <a:rPr lang="en-US" sz="2200" spc="-120" dirty="0">
                  <a:latin typeface="Georgia" panose="02040502050405020303" pitchFamily="18" charset="0"/>
                </a:rPr>
                <a:t>)</a:t>
              </a:r>
              <a:r>
                <a:rPr lang="en-US" sz="2100" spc="-120" dirty="0">
                  <a:latin typeface="Georgia" panose="02040502050405020303" pitchFamily="18" charset="0"/>
                </a:rPr>
                <a:t> </a:t>
              </a:r>
              <a:r>
                <a:rPr lang="en-US" sz="2200" spc="-120" dirty="0">
                  <a:latin typeface="Georgia" panose="02040502050405020303" pitchFamily="18" charset="0"/>
                  <a:sym typeface="Symbol" panose="05050102010706020507" pitchFamily="18" charset="2"/>
                </a:rPr>
                <a:t> </a:t>
              </a:r>
              <a:r>
                <a:rPr lang="en-US" sz="2200" b="1" spc="-120" dirty="0">
                  <a:latin typeface="Georgia" panose="02040502050405020303" pitchFamily="18" charset="0"/>
                </a:rPr>
                <a:t>G</a:t>
              </a:r>
              <a:r>
                <a:rPr lang="en-US" sz="2200" spc="-120" dirty="0">
                  <a:latin typeface="Georgia" panose="02040502050405020303" pitchFamily="18" charset="0"/>
                </a:rPr>
                <a:t>(</a:t>
              </a:r>
              <a:r>
                <a:rPr lang="en-US" sz="2200" i="1" spc="-120" dirty="0">
                  <a:latin typeface="Georgia" panose="02040502050405020303" pitchFamily="18" charset="0"/>
                </a:rPr>
                <a:t>t</a:t>
              </a:r>
              <a:r>
                <a:rPr lang="en-US" sz="2200" spc="-120" dirty="0">
                  <a:latin typeface="Georgia" panose="02040502050405020303" pitchFamily="18" charset="0"/>
                  <a:sym typeface="Symbol" panose="05050102010706020507" pitchFamily="18" charset="2"/>
                </a:rPr>
                <a:t>  </a:t>
              </a:r>
              <a:r>
                <a:rPr lang="en-US" sz="2200" spc="-12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r>
                <a:rPr lang="en-US" sz="2200" spc="-120" dirty="0">
                  <a:latin typeface="Georgia" panose="02040502050405020303" pitchFamily="18" charset="0"/>
                </a:rPr>
                <a:t>,  </a:t>
              </a:r>
              <a:r>
                <a:rPr lang="en-US" sz="1600" b="1" i="1" spc="-120" dirty="0" err="1">
                  <a:latin typeface="Georgia" panose="02040502050405020303" pitchFamily="18" charset="0"/>
                </a:rPr>
                <a:t>t</a:t>
              </a:r>
              <a:r>
                <a:rPr lang="en-US" sz="1600" b="1" spc="-120" baseline="-25000" dirty="0" err="1">
                  <a:latin typeface="Georgia" panose="02040502050405020303" pitchFamily="18" charset="0"/>
                </a:rPr>
                <a:t>B</a:t>
              </a:r>
              <a:r>
                <a:rPr lang="en-US" sz="1400" spc="-120" dirty="0">
                  <a:latin typeface="Georgia" panose="02040502050405020303" pitchFamily="18" charset="0"/>
                </a:rPr>
                <a:t> </a:t>
              </a:r>
              <a:r>
                <a:rPr lang="en-US" sz="2100" spc="-120" dirty="0">
                  <a:latin typeface="Georgia" panose="02040502050405020303" pitchFamily="18" charset="0"/>
                </a:rPr>
                <a:t>),  </a:t>
              </a:r>
              <a:r>
                <a:rPr lang="ru-RU" sz="2100" spc="-120" dirty="0">
                  <a:latin typeface="Georgia" panose="02040502050405020303" pitchFamily="18" charset="0"/>
                </a:rPr>
                <a:t> </a:t>
              </a:r>
              <a:r>
                <a:rPr lang="ru-RU" spc="-120" dirty="0">
                  <a:latin typeface="Georgia" panose="02040502050405020303" pitchFamily="18" charset="0"/>
                </a:rPr>
                <a:t>₽</a:t>
              </a:r>
              <a:r>
                <a:rPr lang="en-US" i="1" spc="-120" dirty="0">
                  <a:latin typeface="Georgia" panose="02040502050405020303" pitchFamily="18" charset="0"/>
                </a:rPr>
                <a:t>/</a:t>
              </a:r>
              <a:r>
                <a:rPr lang="ru-RU" spc="-120" dirty="0">
                  <a:latin typeface="Georgia" panose="02040502050405020303" pitchFamily="18" charset="0"/>
                </a:rPr>
                <a:t>год</a:t>
              </a:r>
              <a:endParaRPr lang="tt-RU" b="1" spc="-120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0C2C57E-2525-433B-A602-031DB02DE515}"/>
              </a:ext>
            </a:extLst>
          </p:cNvPr>
          <p:cNvGrpSpPr/>
          <p:nvPr/>
        </p:nvGrpSpPr>
        <p:grpSpPr>
          <a:xfrm>
            <a:off x="4554552" y="2152374"/>
            <a:ext cx="4512688" cy="763826"/>
            <a:chOff x="4886927" y="2230914"/>
            <a:chExt cx="3579054" cy="7760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76B32F-B3DA-4DBC-84D2-BD8F94A33219}"/>
                </a:ext>
              </a:extLst>
            </p:cNvPr>
            <p:cNvSpPr txBox="1"/>
            <p:nvPr/>
          </p:nvSpPr>
          <p:spPr>
            <a:xfrm>
              <a:off x="4886927" y="2230914"/>
              <a:ext cx="3545854" cy="375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t-RU" sz="2200" b="1" dirty="0" err="1">
                  <a:solidFill>
                    <a:srgbClr val="C00000"/>
                  </a:solidFill>
                </a:rPr>
                <a:t>Монетарны</a:t>
              </a:r>
              <a:r>
                <a:rPr lang="ru-RU" sz="2200" b="1" dirty="0">
                  <a:solidFill>
                    <a:srgbClr val="C00000"/>
                  </a:solidFill>
                </a:rPr>
                <a:t>й  </a:t>
              </a:r>
              <a:r>
                <a:rPr lang="ru-RU" sz="2200" dirty="0">
                  <a:solidFill>
                    <a:srgbClr val="C00000"/>
                  </a:solidFill>
                </a:rPr>
                <a:t>прирост </a:t>
              </a:r>
              <a:r>
                <a:rPr lang="ru-RU" sz="2200" b="1" dirty="0">
                  <a:solidFill>
                    <a:srgbClr val="C00000"/>
                  </a:solidFill>
                </a:rPr>
                <a:t>ИОК</a:t>
              </a:r>
              <a:endParaRPr lang="tt-RU" sz="22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680411-1AE0-48FA-8B6D-CD4FCCAAB49B}"/>
                </a:ext>
              </a:extLst>
            </p:cNvPr>
            <p:cNvSpPr txBox="1"/>
            <p:nvPr/>
          </p:nvSpPr>
          <p:spPr>
            <a:xfrm>
              <a:off x="4886927" y="2569201"/>
              <a:ext cx="3579054" cy="4378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200" spc="-50" dirty="0">
                  <a:solidFill>
                    <a:srgbClr val="C00000"/>
                  </a:solidFill>
                  <a:latin typeface="Georgia" panose="02040502050405020303" pitchFamily="18" charset="0"/>
                  <a:sym typeface="Symbol" panose="05050102010706020507" pitchFamily="18" charset="2"/>
                </a:rPr>
                <a:t></a:t>
              </a:r>
              <a:r>
                <a:rPr lang="en-US" sz="2200" i="1" spc="-50" dirty="0">
                  <a:solidFill>
                    <a:srgbClr val="C00000"/>
                  </a:solidFill>
                  <a:latin typeface="Georgia" panose="02040502050405020303" pitchFamily="18" charset="0"/>
                </a:rPr>
                <a:t>C</a:t>
              </a:r>
              <a:r>
                <a:rPr lang="en-US" sz="2200" spc="-50" dirty="0">
                  <a:latin typeface="Georgia" panose="02040502050405020303" pitchFamily="18" charset="0"/>
                </a:rPr>
                <a:t> = </a:t>
              </a:r>
              <a:r>
                <a:rPr lang="en-US" sz="2200" i="1" spc="-50" dirty="0">
                  <a:latin typeface="Georgia" panose="02040502050405020303" pitchFamily="18" charset="0"/>
                </a:rPr>
                <a:t>C</a:t>
              </a:r>
              <a:r>
                <a:rPr lang="en-US" sz="2200" spc="-50" dirty="0">
                  <a:latin typeface="Georgia" panose="02040502050405020303" pitchFamily="18" charset="0"/>
                </a:rPr>
                <a:t>(</a:t>
              </a:r>
              <a:r>
                <a:rPr lang="en-US" sz="2200" i="1" spc="-50" dirty="0">
                  <a:latin typeface="Georgia" panose="02040502050405020303" pitchFamily="18" charset="0"/>
                </a:rPr>
                <a:t>t</a:t>
              </a:r>
              <a:r>
                <a:rPr lang="en-US" sz="2200" spc="-50" dirty="0">
                  <a:latin typeface="Georgia" panose="02040502050405020303" pitchFamily="18" charset="0"/>
                </a:rPr>
                <a:t>,  </a:t>
              </a:r>
              <a:r>
                <a:rPr lang="en-US" sz="1400" b="1" i="1" spc="-50" dirty="0" err="1">
                  <a:latin typeface="Georgia" panose="02040502050405020303" pitchFamily="18" charset="0"/>
                </a:rPr>
                <a:t>t</a:t>
              </a:r>
              <a:r>
                <a:rPr lang="en-US" sz="1400" b="1" spc="-50" baseline="-25000" dirty="0" err="1">
                  <a:latin typeface="Georgia" panose="02040502050405020303" pitchFamily="18" charset="0"/>
                </a:rPr>
                <a:t>B</a:t>
              </a:r>
              <a:r>
                <a:rPr lang="en-US" sz="1400" spc="-50" dirty="0">
                  <a:latin typeface="Georgia" panose="02040502050405020303" pitchFamily="18" charset="0"/>
                  <a:sym typeface="Symbol" panose="05050102010706020507" pitchFamily="18" charset="2"/>
                </a:rPr>
                <a:t> </a:t>
              </a:r>
              <a:r>
                <a:rPr lang="en-US" sz="2200" spc="-50" dirty="0">
                  <a:latin typeface="Georgia" panose="02040502050405020303" pitchFamily="18" charset="0"/>
                </a:rPr>
                <a:t>) </a:t>
              </a:r>
              <a:r>
                <a:rPr lang="en-US" sz="2200" spc="-50" dirty="0">
                  <a:latin typeface="Georgia" panose="02040502050405020303" pitchFamily="18" charset="0"/>
                  <a:sym typeface="Symbol" panose="05050102010706020507" pitchFamily="18" charset="2"/>
                </a:rPr>
                <a:t> </a:t>
              </a:r>
              <a:r>
                <a:rPr lang="en-US" sz="2200" i="1" spc="-50" dirty="0">
                  <a:latin typeface="Georgia" panose="02040502050405020303" pitchFamily="18" charset="0"/>
                </a:rPr>
                <a:t>C</a:t>
              </a:r>
              <a:r>
                <a:rPr lang="en-US" sz="2200" spc="-50" dirty="0">
                  <a:latin typeface="Georgia" panose="02040502050405020303" pitchFamily="18" charset="0"/>
                </a:rPr>
                <a:t>(</a:t>
              </a:r>
              <a:r>
                <a:rPr lang="en-US" sz="2200" i="1" spc="-50" dirty="0">
                  <a:latin typeface="Georgia" panose="02040502050405020303" pitchFamily="18" charset="0"/>
                </a:rPr>
                <a:t>t</a:t>
              </a:r>
              <a:r>
                <a:rPr lang="en-US" sz="2200" spc="-50" dirty="0">
                  <a:latin typeface="Georgia" panose="02040502050405020303" pitchFamily="18" charset="0"/>
                  <a:sym typeface="Symbol" panose="05050102010706020507" pitchFamily="18" charset="2"/>
                </a:rPr>
                <a:t>  </a:t>
              </a:r>
              <a:r>
                <a:rPr lang="en-US" sz="2200" spc="-5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r>
                <a:rPr lang="en-US" sz="2200" spc="-50" dirty="0">
                  <a:latin typeface="Georgia" panose="02040502050405020303" pitchFamily="18" charset="0"/>
                </a:rPr>
                <a:t>, </a:t>
              </a:r>
              <a:r>
                <a:rPr lang="en-US" sz="1600" b="1" i="1" spc="-50" dirty="0" err="1">
                  <a:latin typeface="Georgia" panose="02040502050405020303" pitchFamily="18" charset="0"/>
                </a:rPr>
                <a:t>t</a:t>
              </a:r>
              <a:r>
                <a:rPr lang="en-US" sz="1600" b="1" spc="-50" baseline="-25000" dirty="0" err="1">
                  <a:latin typeface="Georgia" panose="02040502050405020303" pitchFamily="18" charset="0"/>
                </a:rPr>
                <a:t>B</a:t>
              </a:r>
              <a:r>
                <a:rPr lang="en-US" sz="2100" spc="-50" dirty="0">
                  <a:latin typeface="Georgia" panose="02040502050405020303" pitchFamily="18" charset="0"/>
                </a:rPr>
                <a:t>),  </a:t>
              </a:r>
              <a:r>
                <a:rPr lang="ru-RU" sz="2100" spc="-50" dirty="0">
                  <a:latin typeface="Georgia" panose="02040502050405020303" pitchFamily="18" charset="0"/>
                </a:rPr>
                <a:t> </a:t>
              </a:r>
              <a:r>
                <a:rPr lang="ru-RU" spc="-50" dirty="0">
                  <a:latin typeface="Georgia" panose="02040502050405020303" pitchFamily="18" charset="0"/>
                </a:rPr>
                <a:t>₽</a:t>
              </a:r>
              <a:r>
                <a:rPr lang="en-US" i="1" spc="-50" dirty="0">
                  <a:latin typeface="Georgia" panose="02040502050405020303" pitchFamily="18" charset="0"/>
                </a:rPr>
                <a:t>/</a:t>
              </a:r>
              <a:r>
                <a:rPr lang="ru-RU" spc="-50" dirty="0">
                  <a:latin typeface="Georgia" panose="02040502050405020303" pitchFamily="18" charset="0"/>
                </a:rPr>
                <a:t>год</a:t>
              </a:r>
              <a:r>
                <a:rPr lang="en-US" spc="-50" dirty="0">
                  <a:latin typeface="Georgia" panose="02040502050405020303" pitchFamily="18" charset="0"/>
                </a:rPr>
                <a:t>         </a:t>
              </a:r>
              <a:endParaRPr lang="tt-RU" sz="2200" spc="-50" dirty="0">
                <a:latin typeface="Georgia" panose="02040502050405020303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34C21AC-B3F7-4174-B534-368A398C8F56}"/>
              </a:ext>
            </a:extLst>
          </p:cNvPr>
          <p:cNvSpPr txBox="1"/>
          <p:nvPr/>
        </p:nvSpPr>
        <p:spPr>
          <a:xfrm>
            <a:off x="5409" y="3710257"/>
            <a:ext cx="9144000" cy="392030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t-RU" sz="2400" b="1" spc="-80" dirty="0"/>
              <a:t>О</a:t>
            </a:r>
            <a:r>
              <a:rPr lang="ru-RU" sz="2400" b="1" spc="-80" dirty="0" err="1"/>
              <a:t>тносительные</a:t>
            </a:r>
            <a:r>
              <a:rPr lang="ru-RU" sz="2400" b="1" spc="-80" dirty="0"/>
              <a:t> годичные приросты ВВП </a:t>
            </a:r>
            <a:r>
              <a:rPr lang="ru-RU" sz="2400" b="1" spc="-80" dirty="0">
                <a:sym typeface="Symbol" panose="05050102010706020507" pitchFamily="18" charset="2"/>
              </a:rPr>
              <a:t> </a:t>
            </a:r>
            <a:r>
              <a:rPr lang="en-US" sz="2400" b="1" spc="-80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G</a:t>
            </a:r>
            <a:r>
              <a:rPr lang="ru-RU" sz="2400" b="1" spc="-80" dirty="0"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  <a:r>
              <a:rPr lang="ru-RU" sz="2400" b="1" spc="-80" dirty="0"/>
              <a:t>и ИОК </a:t>
            </a:r>
            <a:r>
              <a:rPr lang="ru-RU" sz="2400" b="1" spc="-80" dirty="0">
                <a:sym typeface="Symbol" panose="05050102010706020507" pitchFamily="18" charset="2"/>
              </a:rPr>
              <a:t> </a:t>
            </a:r>
            <a:r>
              <a:rPr lang="en-US" sz="2400" i="1" spc="-80" dirty="0">
                <a:solidFill>
                  <a:srgbClr val="C0000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C</a:t>
            </a:r>
            <a:endParaRPr lang="tt-RU" sz="2400" spc="-8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865B4-44C0-48F5-8B20-1B555FAD386B}"/>
              </a:ext>
            </a:extLst>
          </p:cNvPr>
          <p:cNvSpPr txBox="1"/>
          <p:nvPr/>
        </p:nvSpPr>
        <p:spPr>
          <a:xfrm>
            <a:off x="1569288" y="170691"/>
            <a:ext cx="615193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ПРИРАЩЕНИЯ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increments)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/>
              <a:t>ЭКОНОМИЧЕСКИХ ПОКАЗАТЕЛЕЙ</a:t>
            </a:r>
            <a:endParaRPr lang="tt-RU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2DA7B-41AD-45F5-98C9-534DB06DC0A5}"/>
              </a:ext>
            </a:extLst>
          </p:cNvPr>
          <p:cNvSpPr txBox="1"/>
          <p:nvPr/>
        </p:nvSpPr>
        <p:spPr>
          <a:xfrm>
            <a:off x="3947230" y="2524464"/>
            <a:ext cx="5420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pc="-120" dirty="0" err="1">
                <a:solidFill>
                  <a:srgbClr val="C00000"/>
                </a:solidFill>
                <a:latin typeface="Georgia" panose="02040502050405020303" pitchFamily="18" charset="0"/>
              </a:rPr>
              <a:t>d</a:t>
            </a:r>
            <a:r>
              <a:rPr lang="en-US" b="1" spc="-120" dirty="0" err="1">
                <a:solidFill>
                  <a:srgbClr val="C00000"/>
                </a:solidFill>
                <a:latin typeface="Georgia" panose="02040502050405020303" pitchFamily="18" charset="0"/>
              </a:rPr>
              <a:t>G</a:t>
            </a:r>
            <a:endParaRPr lang="tt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9C004-B6D0-4ADE-B721-50E04236535C}"/>
              </a:ext>
            </a:extLst>
          </p:cNvPr>
          <p:cNvSpPr txBox="1"/>
          <p:nvPr/>
        </p:nvSpPr>
        <p:spPr>
          <a:xfrm>
            <a:off x="8514400" y="2565944"/>
            <a:ext cx="5420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pc="-120" dirty="0" err="1">
                <a:solidFill>
                  <a:srgbClr val="C00000"/>
                </a:solidFill>
                <a:latin typeface="Georgia" panose="02040502050405020303" pitchFamily="18" charset="0"/>
              </a:rPr>
              <a:t>d</a:t>
            </a:r>
            <a:r>
              <a:rPr lang="en-US" i="1" spc="-120" dirty="0" err="1">
                <a:solidFill>
                  <a:srgbClr val="C00000"/>
                </a:solidFill>
                <a:latin typeface="Georgia" panose="02040502050405020303" pitchFamily="18" charset="0"/>
              </a:rPr>
              <a:t>C</a:t>
            </a:r>
            <a:endParaRPr lang="tt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4A96DD-C5C9-46B2-86B7-A28EC3C07A95}"/>
                  </a:ext>
                </a:extLst>
              </p:cNvPr>
              <p:cNvSpPr txBox="1"/>
              <p:nvPr/>
            </p:nvSpPr>
            <p:spPr>
              <a:xfrm>
                <a:off x="3939627" y="4633469"/>
                <a:ext cx="614925" cy="6347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pc="-12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pc="-12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b="1" spc="-12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</a:rPr>
                            <m:t>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spc="-12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4A96DD-C5C9-46B2-86B7-A28EC3C0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27" y="4633469"/>
                <a:ext cx="614925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597D4D-DEB3-4FFB-85B4-158A39D48615}"/>
                  </a:ext>
                </a:extLst>
              </p:cNvPr>
              <p:cNvSpPr txBox="1"/>
              <p:nvPr/>
            </p:nvSpPr>
            <p:spPr>
              <a:xfrm>
                <a:off x="8529075" y="4560774"/>
                <a:ext cx="614925" cy="6347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pc="-12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pc="-12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i="1" spc="-12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tt-RU" i="1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 spc="-12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597D4D-DEB3-4FFB-85B4-158A39D48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75" y="4560774"/>
                <a:ext cx="614925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BA209DE-FF5F-42C5-99F8-17E087B9C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371174"/>
              </p:ext>
            </p:extLst>
          </p:nvPr>
        </p:nvGraphicFramePr>
        <p:xfrm>
          <a:off x="-35782" y="244445"/>
          <a:ext cx="9179781" cy="264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2F44A9D-986E-4FB1-941D-69148A9C4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722973"/>
              </p:ext>
            </p:extLst>
          </p:nvPr>
        </p:nvGraphicFramePr>
        <p:xfrm>
          <a:off x="-242868" y="2953910"/>
          <a:ext cx="9374593" cy="416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AC4112-0151-415B-96C5-9361E810E8F6}"/>
              </a:ext>
            </a:extLst>
          </p:cNvPr>
          <p:cNvSpPr txBox="1"/>
          <p:nvPr/>
        </p:nvSpPr>
        <p:spPr>
          <a:xfrm rot="16200000">
            <a:off x="4119824" y="-1973728"/>
            <a:ext cx="1496973" cy="8752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009900"/>
                </a:solidFill>
              </a:rPr>
              <a:t>Азербайджан  1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C00000"/>
                </a:solidFill>
              </a:rPr>
              <a:t>Китай  2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009900"/>
                </a:solidFill>
              </a:rPr>
              <a:t>Белоруссия  3</a:t>
            </a:r>
          </a:p>
          <a:p>
            <a:pPr algn="r">
              <a:lnSpc>
                <a:spcPct val="88000"/>
              </a:lnSpc>
            </a:pPr>
            <a:r>
              <a:rPr lang="ru-RU" sz="1200" b="1" dirty="0">
                <a:solidFill>
                  <a:srgbClr val="C00000"/>
                </a:solidFill>
              </a:rPr>
              <a:t>Вьетнам  4</a:t>
            </a:r>
          </a:p>
          <a:p>
            <a:pPr algn="r">
              <a:lnSpc>
                <a:spcPct val="88000"/>
              </a:lnSpc>
            </a:pPr>
            <a:r>
              <a:rPr lang="ru-RU" sz="1200" b="1" dirty="0">
                <a:solidFill>
                  <a:srgbClr val="009900"/>
                </a:solidFill>
              </a:rPr>
              <a:t>Казахстан  5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ИНДИЯ  6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ОАЭ  7</a:t>
            </a:r>
          </a:p>
          <a:p>
            <a:pPr algn="r">
              <a:lnSpc>
                <a:spcPct val="88000"/>
              </a:lnSpc>
            </a:pPr>
            <a:r>
              <a:rPr lang="ru-RU" sz="1100" b="1" dirty="0"/>
              <a:t>Доминикана  8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Ю. Корея  9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Египет  10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Шри-Ланка  11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Малайзия  12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Тайвань  13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Сербия  14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Чили  15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FF0000"/>
                </a:solidFill>
              </a:rPr>
              <a:t>РОССИЯ  16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Перу  17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Турция  18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00CCFF"/>
                </a:solidFill>
              </a:rPr>
              <a:t>Польша  19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Иран  20</a:t>
            </a:r>
          </a:p>
          <a:p>
            <a:pPr algn="r">
              <a:lnSpc>
                <a:spcPct val="90000"/>
              </a:lnSpc>
            </a:pPr>
            <a:r>
              <a:rPr lang="ru-RU" sz="1200" b="1" spc="-70" dirty="0">
                <a:solidFill>
                  <a:srgbClr val="00CCFF"/>
                </a:solidFill>
              </a:rPr>
              <a:t>Новые страны ЕС  21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00CCFF"/>
                </a:solidFill>
              </a:rPr>
              <a:t>Румыния  22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Израиль 23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Алжир  24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Австралия  25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100" b="1" dirty="0"/>
              <a:t>ЮАР  26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Индонезия  27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100" b="1" dirty="0">
                <a:solidFill>
                  <a:srgbClr val="8A5742"/>
                </a:solidFill>
              </a:rPr>
              <a:t>Греция  28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Аргентина 29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Испания  30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/>
              <a:t>МИР  31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Таиланд  32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00CCFF"/>
                </a:solidFill>
              </a:rPr>
              <a:t>Чехия  33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00CCFF"/>
                </a:solidFill>
              </a:rPr>
              <a:t>Венгрия  34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Мексика  35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100" b="1" dirty="0"/>
              <a:t>Бразилия  36</a:t>
            </a:r>
          </a:p>
          <a:p>
            <a:pPr algn="r">
              <a:lnSpc>
                <a:spcPct val="90000"/>
              </a:lnSpc>
            </a:pPr>
            <a:r>
              <a:rPr lang="ru-RU" sz="1100" b="1" dirty="0" err="1"/>
              <a:t>Сауд</a:t>
            </a:r>
            <a:r>
              <a:rPr lang="ru-RU" sz="1100" b="1" dirty="0"/>
              <a:t>  Аравия  37 Колумбия  38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7030A0"/>
                </a:solidFill>
              </a:rPr>
              <a:t>США  39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00CCFF"/>
                </a:solidFill>
              </a:rPr>
              <a:t>Болгария  40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Канада  41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8A5742"/>
                </a:solidFill>
              </a:rPr>
              <a:t>Швеция  42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Нидерланды  43</a:t>
            </a:r>
          </a:p>
          <a:p>
            <a:pPr algn="r">
              <a:lnSpc>
                <a:spcPct val="90000"/>
              </a:lnSpc>
            </a:pPr>
            <a:r>
              <a:rPr lang="ru-RU" sz="1200" b="1" spc="-80" dirty="0">
                <a:solidFill>
                  <a:srgbClr val="0033CC"/>
                </a:solidFill>
              </a:rPr>
              <a:t>Великобритания</a:t>
            </a:r>
            <a:r>
              <a:rPr lang="ru-RU" sz="1200" b="1" spc="-100" dirty="0">
                <a:solidFill>
                  <a:srgbClr val="0033CC"/>
                </a:solidFill>
              </a:rPr>
              <a:t>  44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ОЭСР  45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Австрия  46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Бельгия  47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Португалия  48</a:t>
            </a:r>
          </a:p>
          <a:p>
            <a:pPr algn="r">
              <a:lnSpc>
                <a:spcPct val="86000"/>
              </a:lnSpc>
            </a:pPr>
            <a:r>
              <a:rPr lang="ru-RU" sz="1200" b="1" spc="-60" dirty="0">
                <a:solidFill>
                  <a:srgbClr val="8A5742"/>
                </a:solidFill>
              </a:rPr>
              <a:t>Старые страны ЕС  49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Франция  50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Германия  51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Италия  5</a:t>
            </a:r>
            <a:r>
              <a:rPr lang="ru-RU" sz="1200" b="1" dirty="0">
                <a:solidFill>
                  <a:srgbClr val="663300"/>
                </a:solidFill>
              </a:rPr>
              <a:t>2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0066CC"/>
                </a:solidFill>
              </a:rPr>
              <a:t>Япония 53 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EB5D7B-1182-4DEE-9E9E-15C34309202A}"/>
              </a:ext>
            </a:extLst>
          </p:cNvPr>
          <p:cNvCxnSpPr>
            <a:cxnSpLocks/>
          </p:cNvCxnSpPr>
          <p:nvPr/>
        </p:nvCxnSpPr>
        <p:spPr>
          <a:xfrm>
            <a:off x="531726" y="258050"/>
            <a:ext cx="0" cy="28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518BA1C-6686-4C41-B4A8-47DE28E700B4}"/>
              </a:ext>
            </a:extLst>
          </p:cNvPr>
          <p:cNvCxnSpPr>
            <a:cxnSpLocks/>
          </p:cNvCxnSpPr>
          <p:nvPr/>
        </p:nvCxnSpPr>
        <p:spPr>
          <a:xfrm>
            <a:off x="8949257" y="309103"/>
            <a:ext cx="0" cy="23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FE30E8-5923-4D22-9CAF-C1A118528418}"/>
              </a:ext>
            </a:extLst>
          </p:cNvPr>
          <p:cNvSpPr txBox="1"/>
          <p:nvPr/>
        </p:nvSpPr>
        <p:spPr>
          <a:xfrm rot="16200000">
            <a:off x="4093909" y="1848826"/>
            <a:ext cx="1404000" cy="86470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88000"/>
              </a:lnSpc>
            </a:pPr>
            <a:r>
              <a:rPr lang="ru-RU" sz="1200" b="1" dirty="0">
                <a:solidFill>
                  <a:srgbClr val="C00000"/>
                </a:solidFill>
              </a:rPr>
              <a:t>Китай  1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ИНДИЯ  2</a:t>
            </a:r>
          </a:p>
          <a:p>
            <a:pPr algn="r">
              <a:lnSpc>
                <a:spcPct val="88000"/>
              </a:lnSpc>
            </a:pPr>
            <a:r>
              <a:rPr lang="ru-RU" sz="1200" b="1" dirty="0">
                <a:solidFill>
                  <a:srgbClr val="C00000"/>
                </a:solidFill>
              </a:rPr>
              <a:t>Вьетнам</a:t>
            </a:r>
            <a:r>
              <a:rPr lang="ru-RU" sz="1200" b="1" dirty="0">
                <a:solidFill>
                  <a:srgbClr val="009900"/>
                </a:solidFill>
              </a:rPr>
              <a:t>  </a:t>
            </a:r>
            <a:r>
              <a:rPr lang="ru-RU" sz="1200" b="1" dirty="0">
                <a:solidFill>
                  <a:srgbClr val="C00000"/>
                </a:solidFill>
              </a:rPr>
              <a:t>3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Турция  4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Индонезия  5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Доминикана  6</a:t>
            </a:r>
          </a:p>
          <a:p>
            <a:pPr algn="r">
              <a:lnSpc>
                <a:spcPct val="88000"/>
              </a:lnSpc>
            </a:pPr>
            <a:r>
              <a:rPr lang="ru-RU" sz="1100" b="1" dirty="0"/>
              <a:t>Малайзия  7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Египет  8</a:t>
            </a:r>
          </a:p>
          <a:p>
            <a:pPr algn="r">
              <a:lnSpc>
                <a:spcPct val="88000"/>
              </a:lnSpc>
            </a:pPr>
            <a:r>
              <a:rPr lang="ru-RU" sz="1200" b="1" dirty="0"/>
              <a:t>Израиль  9</a:t>
            </a:r>
          </a:p>
          <a:p>
            <a:pPr algn="r">
              <a:lnSpc>
                <a:spcPct val="88000"/>
              </a:lnSpc>
            </a:pPr>
            <a:r>
              <a:rPr lang="ru-RU" sz="1200" b="1" dirty="0">
                <a:solidFill>
                  <a:srgbClr val="00C000"/>
                </a:solidFill>
              </a:rPr>
              <a:t>Казахстан  10</a:t>
            </a:r>
          </a:p>
          <a:p>
            <a:pPr algn="r">
              <a:lnSpc>
                <a:spcPct val="88000"/>
              </a:lnSpc>
            </a:pPr>
            <a:r>
              <a:rPr lang="ru-RU" sz="1100" b="1" dirty="0"/>
              <a:t>Перу  11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0092B4"/>
                </a:solidFill>
              </a:rPr>
              <a:t>Польша  12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Тайвань  13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Колумбия 14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100" b="1" dirty="0"/>
              <a:t>Шри-Ланка  15</a:t>
            </a:r>
          </a:p>
          <a:p>
            <a:pPr algn="r">
              <a:lnSpc>
                <a:spcPct val="90000"/>
              </a:lnSpc>
              <a:spcAft>
                <a:spcPts val="100"/>
              </a:spcAft>
            </a:pPr>
            <a:r>
              <a:rPr lang="ru-RU" sz="1100" b="1" dirty="0" err="1"/>
              <a:t>Сауд</a:t>
            </a:r>
            <a:r>
              <a:rPr lang="ru-RU" sz="1100" b="1" dirty="0"/>
              <a:t>  Аравия  16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Ю Корея  17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/>
              <a:t>ОАЭ  18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МИР  19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Чили  20</a:t>
            </a:r>
          </a:p>
          <a:p>
            <a:pPr algn="r">
              <a:lnSpc>
                <a:spcPct val="90000"/>
              </a:lnSpc>
            </a:pPr>
            <a:r>
              <a:rPr lang="ru-RU" sz="1200" b="1" dirty="0"/>
              <a:t>Австралия  21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Таиланд  22</a:t>
            </a:r>
          </a:p>
          <a:p>
            <a:pPr algn="r">
              <a:lnSpc>
                <a:spcPct val="90000"/>
              </a:lnSpc>
            </a:pPr>
            <a:r>
              <a:rPr lang="ru-RU" sz="1200" b="1" dirty="0">
                <a:solidFill>
                  <a:srgbClr val="00C000"/>
                </a:solidFill>
              </a:rPr>
              <a:t>Азербайджан  23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Алжир  24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0092B4"/>
                </a:solidFill>
              </a:rPr>
              <a:t>Румыния  25</a:t>
            </a:r>
          </a:p>
          <a:p>
            <a:pPr algn="r">
              <a:lnSpc>
                <a:spcPct val="90000"/>
              </a:lnSpc>
            </a:pPr>
            <a:r>
              <a:rPr lang="ru-RU" sz="1200" b="1" spc="-70" dirty="0">
                <a:solidFill>
                  <a:srgbClr val="00CCFF"/>
                </a:solidFill>
              </a:rPr>
              <a:t>Новые страны ЕС  </a:t>
            </a:r>
            <a:r>
              <a:rPr lang="ru-RU" sz="1200" b="1" dirty="0">
                <a:solidFill>
                  <a:srgbClr val="00CCFF"/>
                </a:solidFill>
              </a:rPr>
              <a:t>26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ИРАН  27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/>
              <a:t>США  28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Сербия</a:t>
            </a:r>
            <a:r>
              <a:rPr lang="ru-RU" sz="1200" b="1" dirty="0"/>
              <a:t> 29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8A5742"/>
                </a:solidFill>
              </a:rPr>
              <a:t>Швеция  30</a:t>
            </a: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00CCFF"/>
                </a:solidFill>
              </a:rPr>
              <a:t>Венгрия  31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Болгария  32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Канада  33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200" b="1" dirty="0"/>
              <a:t>ОЭСР  34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Бразилия  35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100" b="1" dirty="0"/>
              <a:t>Мексика  36</a:t>
            </a:r>
          </a:p>
          <a:p>
            <a:pPr algn="r">
              <a:lnSpc>
                <a:spcPct val="90000"/>
              </a:lnSpc>
              <a:spcBef>
                <a:spcPts val="100"/>
              </a:spcBef>
            </a:pPr>
            <a:r>
              <a:rPr lang="ru-RU" sz="1100" b="1" dirty="0">
                <a:solidFill>
                  <a:srgbClr val="00CCFF"/>
                </a:solidFill>
              </a:rPr>
              <a:t>Чехия  37</a:t>
            </a:r>
          </a:p>
          <a:p>
            <a:pPr algn="r">
              <a:lnSpc>
                <a:spcPct val="90000"/>
              </a:lnSpc>
            </a:pPr>
            <a:r>
              <a:rPr lang="ru-RU" sz="1100" b="1" dirty="0"/>
              <a:t>Бельгия  38</a:t>
            </a:r>
          </a:p>
          <a:p>
            <a:pPr algn="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200" b="1" dirty="0">
                <a:solidFill>
                  <a:srgbClr val="00C000"/>
                </a:solidFill>
              </a:rPr>
              <a:t>Белоруссия 39 </a:t>
            </a:r>
            <a:r>
              <a:rPr lang="ru-RU" sz="1200" b="1" dirty="0">
                <a:solidFill>
                  <a:srgbClr val="FF0000"/>
                </a:solidFill>
              </a:rPr>
              <a:t>РОССИЯ  40</a:t>
            </a:r>
          </a:p>
          <a:p>
            <a:pPr algn="r">
              <a:lnSpc>
                <a:spcPct val="86000"/>
              </a:lnSpc>
            </a:pPr>
            <a:r>
              <a:rPr lang="ru-RU" sz="1200" b="1" spc="-70" dirty="0">
                <a:solidFill>
                  <a:srgbClr val="0033CC"/>
                </a:solidFill>
              </a:rPr>
              <a:t>Великобритания</a:t>
            </a:r>
            <a:r>
              <a:rPr lang="ru-RU" sz="1200" b="1" dirty="0">
                <a:solidFill>
                  <a:srgbClr val="0033CC"/>
                </a:solidFill>
              </a:rPr>
              <a:t>  41</a:t>
            </a:r>
          </a:p>
          <a:p>
            <a:pPr algn="r">
              <a:lnSpc>
                <a:spcPct val="86000"/>
              </a:lnSpc>
            </a:pPr>
            <a:r>
              <a:rPr lang="ru-RU" sz="1200" b="1" dirty="0"/>
              <a:t>ЮАР  42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Нидерланды  43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Германия  44</a:t>
            </a:r>
          </a:p>
          <a:p>
            <a:pPr algn="r">
              <a:lnSpc>
                <a:spcPct val="86000"/>
              </a:lnSpc>
            </a:pPr>
            <a:r>
              <a:rPr lang="ru-RU" sz="1200" b="1" spc="-70" dirty="0">
                <a:solidFill>
                  <a:srgbClr val="8A5742"/>
                </a:solidFill>
              </a:rPr>
              <a:t>Старые страны ЕС  45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Франция  46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Австрия  47</a:t>
            </a:r>
          </a:p>
          <a:p>
            <a:pPr algn="r">
              <a:lnSpc>
                <a:spcPct val="86000"/>
              </a:lnSpc>
            </a:pPr>
            <a:r>
              <a:rPr lang="ru-RU" sz="1200" b="1" dirty="0"/>
              <a:t>Аргентина  48</a:t>
            </a:r>
          </a:p>
          <a:p>
            <a:pPr algn="r">
              <a:lnSpc>
                <a:spcPct val="86000"/>
              </a:lnSpc>
            </a:pPr>
            <a:r>
              <a:rPr lang="ru-RU" sz="1100" b="1" dirty="0">
                <a:solidFill>
                  <a:srgbClr val="8A5742"/>
                </a:solidFill>
              </a:rPr>
              <a:t>Португалия  49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Испания  50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0066CC"/>
                </a:solidFill>
              </a:rPr>
              <a:t>Япония 51  </a:t>
            </a:r>
          </a:p>
          <a:p>
            <a:pPr algn="r">
              <a:lnSpc>
                <a:spcPct val="86000"/>
              </a:lnSpc>
            </a:pPr>
            <a:r>
              <a:rPr lang="ru-RU" sz="1200" b="1" dirty="0">
                <a:solidFill>
                  <a:srgbClr val="8A5742"/>
                </a:solidFill>
              </a:rPr>
              <a:t>Италия  52</a:t>
            </a:r>
          </a:p>
          <a:p>
            <a:pPr>
              <a:lnSpc>
                <a:spcPct val="86000"/>
              </a:lnSpc>
            </a:pPr>
            <a:r>
              <a:rPr lang="ru-RU" sz="1200" b="1" dirty="0">
                <a:solidFill>
                  <a:srgbClr val="663300"/>
                </a:solidFill>
              </a:rPr>
              <a:t>      </a:t>
            </a:r>
            <a:r>
              <a:rPr lang="ru-RU" sz="1200" b="1" dirty="0">
                <a:solidFill>
                  <a:srgbClr val="8A5742"/>
                </a:solidFill>
              </a:rPr>
              <a:t>Греция 53  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6AC3B6-F9CC-4F78-AEA0-6A60CF0DFF66}"/>
              </a:ext>
            </a:extLst>
          </p:cNvPr>
          <p:cNvCxnSpPr/>
          <p:nvPr/>
        </p:nvCxnSpPr>
        <p:spPr>
          <a:xfrm>
            <a:off x="8889561" y="5470497"/>
            <a:ext cx="0" cy="389614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2A34836-53BC-4CC1-B8A8-A18B3259B0B6}"/>
              </a:ext>
            </a:extLst>
          </p:cNvPr>
          <p:cNvCxnSpPr/>
          <p:nvPr/>
        </p:nvCxnSpPr>
        <p:spPr>
          <a:xfrm>
            <a:off x="632412" y="3288275"/>
            <a:ext cx="0" cy="21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5D84ADB-718E-49D6-AE98-AEB078A6CC75}"/>
              </a:ext>
            </a:extLst>
          </p:cNvPr>
          <p:cNvCxnSpPr/>
          <p:nvPr/>
        </p:nvCxnSpPr>
        <p:spPr>
          <a:xfrm>
            <a:off x="4752605" y="4828113"/>
            <a:ext cx="0" cy="64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541FC8E-485F-4373-9391-DA9D1117C820}"/>
              </a:ext>
            </a:extLst>
          </p:cNvPr>
          <p:cNvCxnSpPr/>
          <p:nvPr/>
        </p:nvCxnSpPr>
        <p:spPr>
          <a:xfrm>
            <a:off x="4594518" y="4796618"/>
            <a:ext cx="0" cy="666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F4C1B17-9D4F-4821-A6E0-0BD1C2819204}"/>
              </a:ext>
            </a:extLst>
          </p:cNvPr>
          <p:cNvCxnSpPr/>
          <p:nvPr/>
        </p:nvCxnSpPr>
        <p:spPr>
          <a:xfrm>
            <a:off x="4440793" y="4769932"/>
            <a:ext cx="0" cy="684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A304D3A-B75F-4B1A-9FAB-E1652775ADBD}"/>
              </a:ext>
            </a:extLst>
          </p:cNvPr>
          <p:cNvCxnSpPr/>
          <p:nvPr/>
        </p:nvCxnSpPr>
        <p:spPr>
          <a:xfrm>
            <a:off x="939669" y="933521"/>
            <a:ext cx="0" cy="684000"/>
          </a:xfrm>
          <a:prstGeom prst="line">
            <a:avLst/>
          </a:prstGeom>
          <a:ln w="5715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D7D6479-D107-42B7-A350-5E7BD610A0DD}"/>
              </a:ext>
            </a:extLst>
          </p:cNvPr>
          <p:cNvCxnSpPr/>
          <p:nvPr/>
        </p:nvCxnSpPr>
        <p:spPr>
          <a:xfrm>
            <a:off x="6651072" y="5080113"/>
            <a:ext cx="0" cy="396000"/>
          </a:xfrm>
          <a:prstGeom prst="line">
            <a:avLst/>
          </a:prstGeom>
          <a:ln w="5715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FE9393A-9057-43A9-9AB2-7455A2B14B0A}"/>
              </a:ext>
            </a:extLst>
          </p:cNvPr>
          <p:cNvCxnSpPr>
            <a:cxnSpLocks/>
          </p:cNvCxnSpPr>
          <p:nvPr/>
        </p:nvCxnSpPr>
        <p:spPr>
          <a:xfrm>
            <a:off x="620534" y="410380"/>
            <a:ext cx="0" cy="1224000"/>
          </a:xfrm>
          <a:prstGeom prst="line">
            <a:avLst/>
          </a:prstGeom>
          <a:ln w="57150">
            <a:solidFill>
              <a:srgbClr val="0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D0F459F-10EF-40C7-8B0C-9AD7969015FC}"/>
              </a:ext>
            </a:extLst>
          </p:cNvPr>
          <p:cNvCxnSpPr>
            <a:cxnSpLocks/>
          </p:cNvCxnSpPr>
          <p:nvPr/>
        </p:nvCxnSpPr>
        <p:spPr>
          <a:xfrm>
            <a:off x="4111605" y="4761980"/>
            <a:ext cx="0" cy="684000"/>
          </a:xfrm>
          <a:prstGeom prst="line">
            <a:avLst/>
          </a:prstGeom>
          <a:ln w="57150">
            <a:solidFill>
              <a:srgbClr val="0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3ACB993-66FC-4328-AC87-717DE662AE5D}"/>
              </a:ext>
            </a:extLst>
          </p:cNvPr>
          <p:cNvCxnSpPr/>
          <p:nvPr/>
        </p:nvCxnSpPr>
        <p:spPr>
          <a:xfrm>
            <a:off x="3790112" y="1240874"/>
            <a:ext cx="0" cy="360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272A058-1E46-4D79-8936-49882244749F}"/>
              </a:ext>
            </a:extLst>
          </p:cNvPr>
          <p:cNvCxnSpPr/>
          <p:nvPr/>
        </p:nvCxnSpPr>
        <p:spPr>
          <a:xfrm>
            <a:off x="3469410" y="1224107"/>
            <a:ext cx="0" cy="396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8AF20E-0DB3-40CD-9A87-1A48BF771D47}"/>
              </a:ext>
            </a:extLst>
          </p:cNvPr>
          <p:cNvCxnSpPr/>
          <p:nvPr/>
        </p:nvCxnSpPr>
        <p:spPr>
          <a:xfrm>
            <a:off x="2373456" y="4437765"/>
            <a:ext cx="0" cy="1026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680020-63BA-4149-B411-524BEB867F11}"/>
              </a:ext>
            </a:extLst>
          </p:cNvPr>
          <p:cNvCxnSpPr/>
          <p:nvPr/>
        </p:nvCxnSpPr>
        <p:spPr>
          <a:xfrm>
            <a:off x="5693125" y="1325924"/>
            <a:ext cx="0" cy="324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C20D9E0-7068-4C0A-B9D7-A3A0D2DC9EC2}"/>
              </a:ext>
            </a:extLst>
          </p:cNvPr>
          <p:cNvCxnSpPr/>
          <p:nvPr/>
        </p:nvCxnSpPr>
        <p:spPr>
          <a:xfrm>
            <a:off x="5853477" y="1326961"/>
            <a:ext cx="0" cy="324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DCC6EA0-C926-45B7-8C7B-952F92813612}"/>
              </a:ext>
            </a:extLst>
          </p:cNvPr>
          <p:cNvCxnSpPr/>
          <p:nvPr/>
        </p:nvCxnSpPr>
        <p:spPr>
          <a:xfrm>
            <a:off x="5388325" y="4894442"/>
            <a:ext cx="0" cy="576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B7BB145-37D2-4CAA-9936-1EF7FAFF50CE}"/>
              </a:ext>
            </a:extLst>
          </p:cNvPr>
          <p:cNvCxnSpPr/>
          <p:nvPr/>
        </p:nvCxnSpPr>
        <p:spPr>
          <a:xfrm>
            <a:off x="8401881" y="5264940"/>
            <a:ext cx="0" cy="216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2BA9D71-D133-41EC-9F75-EF01E73A101D}"/>
              </a:ext>
            </a:extLst>
          </p:cNvPr>
          <p:cNvCxnSpPr/>
          <p:nvPr/>
        </p:nvCxnSpPr>
        <p:spPr>
          <a:xfrm>
            <a:off x="8240204" y="5234690"/>
            <a:ext cx="0" cy="216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A73B848-80A0-4148-AD5A-82FFF15BD1B9}"/>
              </a:ext>
            </a:extLst>
          </p:cNvPr>
          <p:cNvCxnSpPr/>
          <p:nvPr/>
        </p:nvCxnSpPr>
        <p:spPr>
          <a:xfrm>
            <a:off x="7763126" y="5220391"/>
            <a:ext cx="0" cy="252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FCFE5D9-9887-490B-A250-DC0405C005FB}"/>
              </a:ext>
            </a:extLst>
          </p:cNvPr>
          <p:cNvCxnSpPr/>
          <p:nvPr/>
        </p:nvCxnSpPr>
        <p:spPr>
          <a:xfrm>
            <a:off x="7604100" y="5220391"/>
            <a:ext cx="0" cy="252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1BCD613-0515-4C4B-8149-76494FA7827C}"/>
              </a:ext>
            </a:extLst>
          </p:cNvPr>
          <p:cNvCxnSpPr/>
          <p:nvPr/>
        </p:nvCxnSpPr>
        <p:spPr>
          <a:xfrm>
            <a:off x="7441098" y="5164892"/>
            <a:ext cx="0" cy="288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2AF9379-A559-4F09-A392-CA64E84B0474}"/>
              </a:ext>
            </a:extLst>
          </p:cNvPr>
          <p:cNvCxnSpPr/>
          <p:nvPr/>
        </p:nvCxnSpPr>
        <p:spPr>
          <a:xfrm>
            <a:off x="2055737" y="4331319"/>
            <a:ext cx="0" cy="1116000"/>
          </a:xfrm>
          <a:prstGeom prst="line">
            <a:avLst/>
          </a:prstGeom>
          <a:ln w="57150">
            <a:solidFill>
              <a:srgbClr val="0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C8AEB8E-19C4-45C3-822D-F20645F0D4EB}"/>
              </a:ext>
            </a:extLst>
          </p:cNvPr>
          <p:cNvCxnSpPr/>
          <p:nvPr/>
        </p:nvCxnSpPr>
        <p:spPr>
          <a:xfrm>
            <a:off x="8949257" y="3085383"/>
            <a:ext cx="0" cy="349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F7CDC7-1D03-4D59-BB7F-CFDC7CC22345}"/>
                  </a:ext>
                </a:extLst>
              </p:cNvPr>
              <p:cNvSpPr txBox="1"/>
              <p:nvPr/>
            </p:nvSpPr>
            <p:spPr>
              <a:xfrm>
                <a:off x="139629" y="7663"/>
                <a:ext cx="5645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200" i="1" spc="-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spc="-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200" b="1" kern="100" spc="-1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  <m:r>
                      <a:rPr lang="ru-RU" sz="1200" b="0" i="0" kern="100" spc="-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200" spc="-100" dirty="0">
                    <a:solidFill>
                      <a:schemeClr val="tx1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%</a:t>
                </a:r>
                <a:r>
                  <a:rPr lang="en-US" sz="1400" spc="-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t-RU" sz="1400" spc="-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F7CDC7-1D03-4D59-BB7F-CFDC7CC2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9" y="7663"/>
                <a:ext cx="564542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5C72ED-3EDF-4B5E-B52E-E31EA3E4D832}"/>
                  </a:ext>
                </a:extLst>
              </p:cNvPr>
              <p:cNvSpPr txBox="1"/>
              <p:nvPr/>
            </p:nvSpPr>
            <p:spPr>
              <a:xfrm>
                <a:off x="18538" y="2976074"/>
                <a:ext cx="540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200" i="1" spc="-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spc="-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200" b="1" kern="100" spc="-1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  <m:r>
                      <a:rPr lang="ru-RU" sz="1200" b="0" i="0" kern="100" spc="-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200" spc="-100" dirty="0">
                    <a:solidFill>
                      <a:schemeClr val="tx1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,%</a:t>
                </a:r>
                <a:r>
                  <a:rPr lang="en-US" sz="1400" spc="-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t-RU" sz="1400" spc="-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5C72ED-3EDF-4B5E-B52E-E31EA3E4D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" y="2976074"/>
                <a:ext cx="540000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82FF5201-4DAF-4B8C-96F1-4751A198CE8A}"/>
              </a:ext>
            </a:extLst>
          </p:cNvPr>
          <p:cNvCxnSpPr/>
          <p:nvPr/>
        </p:nvCxnSpPr>
        <p:spPr>
          <a:xfrm>
            <a:off x="520491" y="3085383"/>
            <a:ext cx="0" cy="356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F783129-2376-4933-876D-8F06D8DC83AF}"/>
                  </a:ext>
                </a:extLst>
              </p:cNvPr>
              <p:cNvSpPr txBox="1"/>
              <p:nvPr/>
            </p:nvSpPr>
            <p:spPr>
              <a:xfrm>
                <a:off x="3855998" y="0"/>
                <a:ext cx="2548777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Темп роста ВВП,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16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1600" b="1" kern="100" dirty="0">
                            <a:solidFill>
                              <a:srgbClr val="C00000"/>
                            </a:solidFill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  <m:r>
                      <a:rPr lang="ru-RU" sz="1600" b="1" i="1" kern="1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%</m:t>
                    </m:r>
                  </m:oMath>
                </a14:m>
                <a:endParaRPr lang="tt-RU" sz="1600" i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F783129-2376-4933-876D-8F06D8DC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98" y="0"/>
                <a:ext cx="2548777" cy="346826"/>
              </a:xfrm>
              <a:prstGeom prst="rect">
                <a:avLst/>
              </a:prstGeom>
              <a:blipFill>
                <a:blip r:embed="rId6"/>
                <a:stretch>
                  <a:fillRect l="-1435" t="-1754" b="-22807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10A3559-43A3-4F13-B579-C2990B575F5F}"/>
              </a:ext>
            </a:extLst>
          </p:cNvPr>
          <p:cNvCxnSpPr/>
          <p:nvPr/>
        </p:nvCxnSpPr>
        <p:spPr>
          <a:xfrm>
            <a:off x="5544701" y="4924117"/>
            <a:ext cx="0" cy="540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36265EA-0DCD-4E29-976F-059F1E77FDDC}"/>
              </a:ext>
            </a:extLst>
          </p:cNvPr>
          <p:cNvCxnSpPr/>
          <p:nvPr/>
        </p:nvCxnSpPr>
        <p:spPr>
          <a:xfrm>
            <a:off x="6801006" y="1372944"/>
            <a:ext cx="0" cy="252000"/>
          </a:xfrm>
          <a:prstGeom prst="line">
            <a:avLst/>
          </a:prstGeom>
          <a:ln w="57150">
            <a:solidFill>
              <a:srgbClr val="4FA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B8C68C6-0265-4D3B-8498-19F1E246CFCE}"/>
              </a:ext>
            </a:extLst>
          </p:cNvPr>
          <p:cNvCxnSpPr/>
          <p:nvPr/>
        </p:nvCxnSpPr>
        <p:spPr>
          <a:xfrm flipV="1">
            <a:off x="484658" y="5465860"/>
            <a:ext cx="85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0B0E7A9-3AD5-40C9-BF65-43CE74207A97}"/>
              </a:ext>
            </a:extLst>
          </p:cNvPr>
          <p:cNvCxnSpPr/>
          <p:nvPr/>
        </p:nvCxnSpPr>
        <p:spPr>
          <a:xfrm>
            <a:off x="780835" y="720107"/>
            <a:ext cx="0" cy="90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0B2E5A9-57DB-4968-AA51-F4C17B43554B}"/>
              </a:ext>
            </a:extLst>
          </p:cNvPr>
          <p:cNvCxnSpPr/>
          <p:nvPr/>
        </p:nvCxnSpPr>
        <p:spPr>
          <a:xfrm>
            <a:off x="1251331" y="1010196"/>
            <a:ext cx="0" cy="612000"/>
          </a:xfrm>
          <a:prstGeom prst="line">
            <a:avLst/>
          </a:prstGeom>
          <a:ln w="57150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14748E9-AD51-4859-B8D0-836CACD29B5B}"/>
              </a:ext>
            </a:extLst>
          </p:cNvPr>
          <p:cNvCxnSpPr/>
          <p:nvPr/>
        </p:nvCxnSpPr>
        <p:spPr>
          <a:xfrm>
            <a:off x="1098888" y="1023521"/>
            <a:ext cx="0" cy="612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9463979-BEE7-4AC1-9E11-EFA2034DA97B}"/>
              </a:ext>
            </a:extLst>
          </p:cNvPr>
          <p:cNvCxnSpPr/>
          <p:nvPr/>
        </p:nvCxnSpPr>
        <p:spPr>
          <a:xfrm flipV="1">
            <a:off x="491823" y="1632244"/>
            <a:ext cx="85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E3B4322-6C4D-4FC9-9640-56E25890423D}"/>
              </a:ext>
            </a:extLst>
          </p:cNvPr>
          <p:cNvCxnSpPr/>
          <p:nvPr/>
        </p:nvCxnSpPr>
        <p:spPr>
          <a:xfrm>
            <a:off x="939669" y="3582571"/>
            <a:ext cx="0" cy="1872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94FC45A-1B9F-4066-B715-5221B76AE4EF}"/>
              </a:ext>
            </a:extLst>
          </p:cNvPr>
          <p:cNvCxnSpPr/>
          <p:nvPr/>
        </p:nvCxnSpPr>
        <p:spPr>
          <a:xfrm>
            <a:off x="6627023" y="1352196"/>
            <a:ext cx="0" cy="288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FF2C122-2110-4584-AFEF-FE7DD8678AE2}"/>
              </a:ext>
            </a:extLst>
          </p:cNvPr>
          <p:cNvCxnSpPr/>
          <p:nvPr/>
        </p:nvCxnSpPr>
        <p:spPr>
          <a:xfrm>
            <a:off x="8232252" y="1424196"/>
            <a:ext cx="0" cy="216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AB33D06-1E99-4B1B-9815-70494900C1D3}"/>
              </a:ext>
            </a:extLst>
          </p:cNvPr>
          <p:cNvCxnSpPr/>
          <p:nvPr/>
        </p:nvCxnSpPr>
        <p:spPr>
          <a:xfrm>
            <a:off x="8389958" y="1434308"/>
            <a:ext cx="0" cy="180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4A24ADF-0AAF-4CD4-8A0B-B36E8463EA52}"/>
              </a:ext>
            </a:extLst>
          </p:cNvPr>
          <p:cNvCxnSpPr/>
          <p:nvPr/>
        </p:nvCxnSpPr>
        <p:spPr>
          <a:xfrm>
            <a:off x="8545004" y="1497060"/>
            <a:ext cx="0" cy="144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7B0C7D67-F8C5-45ED-8EFA-32790A77264C}"/>
              </a:ext>
            </a:extLst>
          </p:cNvPr>
          <p:cNvCxnSpPr/>
          <p:nvPr/>
        </p:nvCxnSpPr>
        <p:spPr>
          <a:xfrm>
            <a:off x="8697404" y="1526866"/>
            <a:ext cx="0" cy="10800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B8CD7CA4-5F3E-4B51-B153-DD99643B0959}"/>
              </a:ext>
            </a:extLst>
          </p:cNvPr>
          <p:cNvCxnSpPr>
            <a:cxnSpLocks/>
          </p:cNvCxnSpPr>
          <p:nvPr/>
        </p:nvCxnSpPr>
        <p:spPr>
          <a:xfrm>
            <a:off x="2983523" y="1811215"/>
            <a:ext cx="3817483" cy="37631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089A62A8-9C72-43C4-8549-177329CF519E}"/>
              </a:ext>
            </a:extLst>
          </p:cNvPr>
          <p:cNvCxnSpPr>
            <a:cxnSpLocks/>
          </p:cNvCxnSpPr>
          <p:nvPr/>
        </p:nvCxnSpPr>
        <p:spPr>
          <a:xfrm>
            <a:off x="880040" y="1752705"/>
            <a:ext cx="5694416" cy="37684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5C99BED-8246-4750-9DD9-DE39AA89B81C}"/>
              </a:ext>
            </a:extLst>
          </p:cNvPr>
          <p:cNvCxnSpPr/>
          <p:nvPr/>
        </p:nvCxnSpPr>
        <p:spPr>
          <a:xfrm flipH="1">
            <a:off x="1098888" y="2449996"/>
            <a:ext cx="2190964" cy="3002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5A479ED-57A4-4884-B2F0-893EF7964D7E}"/>
              </a:ext>
            </a:extLst>
          </p:cNvPr>
          <p:cNvCxnSpPr/>
          <p:nvPr/>
        </p:nvCxnSpPr>
        <p:spPr>
          <a:xfrm flipH="1">
            <a:off x="5214636" y="4894442"/>
            <a:ext cx="0" cy="576000"/>
          </a:xfrm>
          <a:prstGeom prst="line">
            <a:avLst/>
          </a:prstGeom>
          <a:ln w="7620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5F62C8F-CB58-4BD5-AA67-A169EAD6EA75}"/>
              </a:ext>
            </a:extLst>
          </p:cNvPr>
          <p:cNvCxnSpPr/>
          <p:nvPr/>
        </p:nvCxnSpPr>
        <p:spPr>
          <a:xfrm flipH="1">
            <a:off x="7908186" y="5220391"/>
            <a:ext cx="0" cy="252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D9FF873-9883-41A2-ABC8-8F207C91BDFF}"/>
              </a:ext>
            </a:extLst>
          </p:cNvPr>
          <p:cNvCxnSpPr/>
          <p:nvPr/>
        </p:nvCxnSpPr>
        <p:spPr>
          <a:xfrm flipH="1">
            <a:off x="7763126" y="5200892"/>
            <a:ext cx="0" cy="252000"/>
          </a:xfrm>
          <a:prstGeom prst="line">
            <a:avLst/>
          </a:prstGeom>
          <a:ln w="57150">
            <a:solidFill>
              <a:srgbClr val="886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379454-DA52-49E2-B91F-213824158FB1}"/>
              </a:ext>
            </a:extLst>
          </p:cNvPr>
          <p:cNvGrpSpPr/>
          <p:nvPr/>
        </p:nvGrpSpPr>
        <p:grpSpPr>
          <a:xfrm>
            <a:off x="0" y="777655"/>
            <a:ext cx="4321418" cy="1482639"/>
            <a:chOff x="4021787" y="4725189"/>
            <a:chExt cx="4321418" cy="1394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37731F-76C3-40D0-9898-E13489816900}"/>
                    </a:ext>
                  </a:extLst>
                </p:cNvPr>
                <p:cNvSpPr txBox="1"/>
                <p:nvPr/>
              </p:nvSpPr>
              <p:spPr>
                <a:xfrm>
                  <a:off x="4043611" y="5374861"/>
                  <a:ext cx="4299594" cy="745022"/>
                </a:xfrm>
                <a:prstGeom prst="rect">
                  <a:avLst/>
                </a:prstGeom>
                <a:solidFill>
                  <a:srgbClr val="66FFFF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400" b="1" dirty="0">
                      <a:solidFill>
                        <a:srgbClr val="C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</a:t>
                  </a:r>
                  <a:r>
                    <a:rPr lang="en-US" sz="2400" b="1" i="1" baseline="-250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4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i="1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24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r>
                    <a:rPr lang="en-US" sz="24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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tt-RU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en-US" sz="2400" b="1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nor/>
                            </m:rPr>
                            <a:rPr lang="en-US" sz="2400" i="1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ru-RU" sz="24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400" dirty="0"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t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₽</m:t>
                          </m:r>
                        </m:num>
                        <m:den>
                          <m:r>
                            <a:rPr lang="ru-RU" sz="2800" b="0" i="1" kern="100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₽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tt-RU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37731F-76C3-40D0-9898-E13489816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611" y="5374861"/>
                  <a:ext cx="4299594" cy="7450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9CD7FC-578A-4B6B-9B59-B425B0AD4526}"/>
                </a:ext>
              </a:extLst>
            </p:cNvPr>
            <p:cNvSpPr txBox="1"/>
            <p:nvPr/>
          </p:nvSpPr>
          <p:spPr>
            <a:xfrm>
              <a:off x="4021787" y="4725189"/>
              <a:ext cx="4321418" cy="695996"/>
            </a:xfrm>
            <a:prstGeom prst="rect">
              <a:avLst/>
            </a:prstGeom>
            <a:solidFill>
              <a:srgbClr val="66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/>
                <a:t>1. </a:t>
              </a:r>
              <a:r>
                <a:rPr lang="ru-RU" sz="2400" b="1" dirty="0">
                  <a:solidFill>
                    <a:srgbClr val="C00000"/>
                  </a:solidFill>
                </a:rPr>
                <a:t>Монетарная</a:t>
              </a:r>
              <a:r>
                <a:rPr lang="ru-RU" sz="2400" dirty="0">
                  <a:solidFill>
                    <a:srgbClr val="C00000"/>
                  </a:solidFill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</a:rPr>
                <a:t>эффективность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dirty="0">
                  <a:solidFill>
                    <a:srgbClr val="C00000"/>
                  </a:solidFill>
                </a:rPr>
                <a:t>инвестиций</a:t>
              </a:r>
              <a:r>
                <a:rPr lang="en-US" sz="2400" dirty="0">
                  <a:solidFill>
                    <a:srgbClr val="C00000"/>
                  </a:solidFill>
                </a:rPr>
                <a:t> (</a:t>
              </a:r>
              <a:r>
                <a:rPr lang="ru-RU" sz="2400" dirty="0">
                  <a:solidFill>
                    <a:srgbClr val="C00000"/>
                  </a:solidFill>
                </a:rPr>
                <a:t>кпд)</a:t>
              </a:r>
              <a:endParaRPr lang="tt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13389BC-B56C-46A9-A0D8-29D1E6F52A43}"/>
              </a:ext>
            </a:extLst>
          </p:cNvPr>
          <p:cNvGrpSpPr/>
          <p:nvPr/>
        </p:nvGrpSpPr>
        <p:grpSpPr>
          <a:xfrm>
            <a:off x="4412476" y="777654"/>
            <a:ext cx="4643602" cy="1490380"/>
            <a:chOff x="446627" y="4706123"/>
            <a:chExt cx="4711939" cy="1490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D6DCDF2-2848-4E16-A9F5-96E8245482A5}"/>
                    </a:ext>
                  </a:extLst>
                </p:cNvPr>
                <p:cNvSpPr txBox="1"/>
                <p:nvPr/>
              </p:nvSpPr>
              <p:spPr>
                <a:xfrm>
                  <a:off x="446627" y="5342038"/>
                  <a:ext cx="4709701" cy="854465"/>
                </a:xfrm>
                <a:prstGeom prst="rect">
                  <a:avLst/>
                </a:prstGeom>
                <a:solidFill>
                  <a:srgbClr val="66FFFF"/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tt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t-RU" sz="2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rgbClr val="C00000"/>
                                  </a:solidFill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400" b="1" i="1" baseline="-25000" dirty="0">
                              <a:solidFill>
                                <a:srgbClr val="C00000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i="1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2000" dirty="0">
                      <a:solidFill>
                        <a:srgbClr val="C00000"/>
                      </a:solidFill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r>
                    <a:rPr lang="en-US" sz="2000" dirty="0">
                      <a:solidFill>
                        <a:srgbClr val="C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ru-RU" sz="2400" dirty="0">
                      <a:solidFill>
                        <a:srgbClr val="231F2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</a:t>
                  </a:r>
                  <a:r>
                    <a:rPr lang="ru-RU" sz="2400" dirty="0">
                      <a:solidFill>
                        <a:srgbClr val="231F2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t-RU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tt-R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tt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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kern="100" dirty="0">
                                      <a:solidFill>
                                        <a:schemeClr val="tx1"/>
                                      </a:solidFill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</m:acc>
                            </m:e>
                          </m:acc>
                          <m:r>
                            <a:rPr lang="tt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tt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</m:t>
                              </m:r>
                              <m:r>
                                <m:rPr>
                                  <m:nor/>
                                </m:rPr>
                                <a:rPr lang="en-US" sz="2400" i="1" kern="100" dirty="0">
                                  <a:solidFill>
                                    <a:schemeClr val="tx1"/>
                                  </a:solidFill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400" kern="1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ru-RU" sz="2400" dirty="0">
                      <a:solidFill>
                        <a:srgbClr val="231F2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000" dirty="0"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t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ru-RU" sz="2400" b="0" i="1" kern="100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%</m:t>
                          </m:r>
                        </m:den>
                      </m:f>
                    </m:oMath>
                  </a14:m>
                  <a:r>
                    <a:rPr lang="ru-RU" sz="2400" dirty="0">
                      <a:solidFill>
                        <a:srgbClr val="231F2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rgbClr val="231F2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tt-RU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D6DCDF2-2848-4E16-A9F5-96E824548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27" y="5342038"/>
                  <a:ext cx="4709701" cy="8544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t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AB5FE4-DFAD-4859-9E1C-B406BA4B4FF3}"/>
                </a:ext>
              </a:extLst>
            </p:cNvPr>
            <p:cNvSpPr txBox="1"/>
            <p:nvPr/>
          </p:nvSpPr>
          <p:spPr>
            <a:xfrm>
              <a:off x="446627" y="4706123"/>
              <a:ext cx="4711939" cy="739883"/>
            </a:xfrm>
            <a:prstGeom prst="rect">
              <a:avLst/>
            </a:prstGeom>
            <a:solidFill>
              <a:srgbClr val="66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/>
                <a:t>2. </a:t>
              </a:r>
              <a:r>
                <a:rPr lang="ru-RU" sz="2400" b="1" dirty="0">
                  <a:solidFill>
                    <a:srgbClr val="C00000"/>
                  </a:solidFill>
                </a:rPr>
                <a:t>Относительная эффективность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dirty="0">
                  <a:solidFill>
                    <a:srgbClr val="C00000"/>
                  </a:solidFill>
                </a:rPr>
                <a:t>инвестиций (кпд)</a:t>
              </a:r>
              <a:endParaRPr lang="tt-RU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2C18F4-9DC0-4E2B-84C5-B684234D482E}"/>
              </a:ext>
            </a:extLst>
          </p:cNvPr>
          <p:cNvSpPr txBox="1"/>
          <p:nvPr/>
        </p:nvSpPr>
        <p:spPr>
          <a:xfrm>
            <a:off x="1200710" y="198316"/>
            <a:ext cx="6950276" cy="535531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/>
              <a:t>ПАРАМЕТРЫ ЭФФЕКТИВНОСТИ </a:t>
            </a:r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КПД</a:t>
            </a:r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tt-RU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8C5964-2822-4130-936A-9C6057DB1186}"/>
                  </a:ext>
                </a:extLst>
              </p:cNvPr>
              <p:cNvSpPr txBox="1"/>
              <p:nvPr/>
            </p:nvSpPr>
            <p:spPr>
              <a:xfrm>
                <a:off x="25840" y="4865682"/>
                <a:ext cx="9121076" cy="10355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800" b="1" dirty="0"/>
                  <a:t>1.</a:t>
                </a:r>
                <a:r>
                  <a:rPr lang="tt-RU" sz="2800" b="1" spc="-2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400" b="1" i="1" spc="-2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pc="-2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400" b="1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400" b="1" i="1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b="1" i="1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="1" spc="-2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spc="-2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400" i="1" spc="-2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sz="2400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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tt-RU" sz="2400" i="1" spc="11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spc="11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sz="2400" i="1" kern="100" dirty="0" smtClean="0"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  <m:r>
                          <a:rPr lang="ru-RU" sz="2400" kern="0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2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400" b="0" i="1" spc="-2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%</m:t>
                        </m:r>
                      </m:den>
                    </m:f>
                    <m:r>
                      <a:rPr lang="ru-RU" sz="2400" i="1" kern="0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spc="-6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- </a:t>
                </a:r>
                <a:r>
                  <a:rPr lang="ru-RU" sz="2000" spc="-60" dirty="0">
                    <a:solidFill>
                      <a:srgbClr val="C00000"/>
                    </a:solidFill>
                  </a:rPr>
                  <a:t>коэффициент </a:t>
                </a:r>
                <a:r>
                  <a:rPr lang="ru-RU" sz="2000" b="1" spc="-60" dirty="0">
                    <a:solidFill>
                      <a:srgbClr val="C00000"/>
                    </a:solidFill>
                  </a:rPr>
                  <a:t>ИНВЕСТИЦИОННОЙ ИНФЛЯЦИИ </a:t>
                </a:r>
                <a:r>
                  <a:rPr lang="ru-RU" sz="2000" spc="-60" dirty="0">
                    <a:solidFill>
                      <a:srgbClr val="C00000"/>
                    </a:solidFill>
                  </a:rPr>
                  <a:t>(диссипации) </a:t>
                </a:r>
                <a:endParaRPr lang="tt-RU" sz="2000" spc="-6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8C5964-2822-4130-936A-9C6057DB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" y="4865682"/>
                <a:ext cx="9121076" cy="1035540"/>
              </a:xfrm>
              <a:prstGeom prst="rect">
                <a:avLst/>
              </a:prstGeom>
              <a:blipFill>
                <a:blip r:embed="rId4"/>
                <a:stretch>
                  <a:fillRect l="-1337" b="-9412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B29DE9-37ED-4C01-9850-E1A898BF68AA}"/>
                  </a:ext>
                </a:extLst>
              </p:cNvPr>
              <p:cNvSpPr txBox="1"/>
              <p:nvPr/>
            </p:nvSpPr>
            <p:spPr>
              <a:xfrm>
                <a:off x="21824" y="5667579"/>
                <a:ext cx="9125092" cy="7293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800" b="1" dirty="0"/>
                  <a:t>2.</a:t>
                </a:r>
                <a:r>
                  <a:rPr lang="tt-RU" sz="2800" b="1" spc="-2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t-RU" sz="2400" b="1" i="1" spc="-2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pc="-2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2400" b="1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</a:t>
                </a:r>
                <a:r>
                  <a:rPr lang="ru-RU" sz="2400" b="1" i="1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b="1" spc="-20" baseline="-25000" dirty="0">
                    <a:solidFill>
                      <a:srgbClr val="FF0000"/>
                    </a:solidFill>
                    <a:effectLst/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2400" b="1" spc="-20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spc="-2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400" i="1" spc="-2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sz="2400" spc="-2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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tt-RU" sz="2400" i="1" spc="11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spc="11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sz="2400" b="1" kern="100" dirty="0"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acc>
                        <m:r>
                          <a:rPr lang="ru-RU" sz="2400" kern="0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Georgia" panose="02040502050405020303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400" i="1" spc="-2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%</m:t>
                        </m:r>
                      </m:den>
                    </m:f>
                    <m:r>
                      <a:rPr lang="ru-RU" sz="2400" i="1" kern="0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spc="-6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- </a:t>
                </a:r>
                <a:r>
                  <a:rPr lang="ru-RU" sz="2000" spc="-60" dirty="0">
                    <a:solidFill>
                      <a:srgbClr val="C00000"/>
                    </a:solidFill>
                  </a:rPr>
                  <a:t>коэффициент </a:t>
                </a:r>
                <a:r>
                  <a:rPr lang="ru-RU" sz="2000" b="1" spc="-60" dirty="0">
                    <a:solidFill>
                      <a:srgbClr val="C00000"/>
                    </a:solidFill>
                  </a:rPr>
                  <a:t>БАЗОВОЙ ИНФЛЯЦИИ </a:t>
                </a:r>
                <a:r>
                  <a:rPr lang="ru-RU" sz="2000" spc="-60" dirty="0">
                    <a:solidFill>
                      <a:srgbClr val="C00000"/>
                    </a:solidFill>
                  </a:rPr>
                  <a:t>(диссипации) </a:t>
                </a:r>
                <a:endParaRPr lang="tt-RU" sz="2000" spc="-6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B29DE9-37ED-4C01-9850-E1A898BF6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" y="5667579"/>
                <a:ext cx="9125092" cy="729302"/>
              </a:xfrm>
              <a:prstGeom prst="rect">
                <a:avLst/>
              </a:prstGeom>
              <a:blipFill>
                <a:blip r:embed="rId5"/>
                <a:stretch>
                  <a:fillRect l="-1404" b="-8403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D4652AC-A2B8-4C17-8709-D928A9AD476F}"/>
              </a:ext>
            </a:extLst>
          </p:cNvPr>
          <p:cNvSpPr txBox="1"/>
          <p:nvPr/>
        </p:nvSpPr>
        <p:spPr>
          <a:xfrm>
            <a:off x="1965711" y="3273532"/>
            <a:ext cx="5510854" cy="523220"/>
          </a:xfrm>
          <a:prstGeom prst="rect">
            <a:avLst/>
          </a:prstGeom>
          <a:solidFill>
            <a:srgbClr val="8CFCFC"/>
          </a:solidFill>
        </p:spPr>
        <p:txBody>
          <a:bodyPr wrap="square" rtlCol="0">
            <a:spAutoFit/>
          </a:bodyPr>
          <a:lstStyle/>
          <a:p>
            <a:r>
              <a:rPr lang="tt-RU" sz="2800" b="1" dirty="0">
                <a:sym typeface="Symbol" panose="05050102010706020507" pitchFamily="18" charset="2"/>
              </a:rPr>
              <a:t>3. </a:t>
            </a:r>
            <a:r>
              <a:rPr lang="tt-RU" sz="2800" b="1" dirty="0">
                <a:solidFill>
                  <a:srgbClr val="C00000"/>
                </a:solidFill>
                <a:sym typeface="Symbol" panose="05050102010706020507" pitchFamily="18" charset="2"/>
              </a:rPr>
              <a:t></a:t>
            </a:r>
            <a:r>
              <a:rPr lang="tt-RU" sz="2400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tt-RU" sz="2800" b="1" spc="-70" dirty="0">
                <a:sym typeface="Symbol" panose="05050102010706020507" pitchFamily="18" charset="2"/>
              </a:rPr>
              <a:t>-</a:t>
            </a:r>
            <a:r>
              <a:rPr lang="tt-RU" sz="2800" spc="-70" dirty="0">
                <a:sym typeface="Symbol" panose="05050102010706020507" pitchFamily="18" charset="2"/>
              </a:rPr>
              <a:t> </a:t>
            </a:r>
            <a:r>
              <a:rPr lang="tt-RU" sz="2800" spc="-70" dirty="0" err="1">
                <a:sym typeface="Symbol" panose="05050102010706020507" pitchFamily="18" charset="2"/>
              </a:rPr>
              <a:t>доля</a:t>
            </a:r>
            <a:r>
              <a:rPr lang="tt-RU" sz="2800" spc="-70" dirty="0">
                <a:sym typeface="Symbol" panose="05050102010706020507" pitchFamily="18" charset="2"/>
              </a:rPr>
              <a:t> </a:t>
            </a:r>
            <a:r>
              <a:rPr lang="tt-RU" sz="2800" spc="-70" dirty="0" err="1">
                <a:sym typeface="Symbol" panose="05050102010706020507" pitchFamily="18" charset="2"/>
              </a:rPr>
              <a:t>бескризисных</a:t>
            </a:r>
            <a:r>
              <a:rPr lang="tt-RU" sz="2800" spc="-70" dirty="0">
                <a:sym typeface="Symbol" panose="05050102010706020507" pitchFamily="18" charset="2"/>
              </a:rPr>
              <a:t> лет </a:t>
            </a:r>
            <a:r>
              <a:rPr lang="en-US" sz="2800" spc="-70" dirty="0">
                <a:sym typeface="Symbol" panose="05050102010706020507" pitchFamily="18" charset="2"/>
              </a:rPr>
              <a:t> </a:t>
            </a:r>
            <a:r>
              <a:rPr lang="tt-RU" sz="2400" spc="-70" dirty="0">
                <a:latin typeface="Georgia" panose="02040502050405020303" pitchFamily="18" charset="0"/>
                <a:sym typeface="Symbol" panose="05050102010706020507" pitchFamily="18" charset="2"/>
              </a:rPr>
              <a:t>(</a:t>
            </a:r>
            <a:r>
              <a:rPr lang="tt-RU" sz="2400" spc="-70" dirty="0">
                <a:sym typeface="Symbol" panose="05050102010706020507" pitchFamily="18" charset="2"/>
              </a:rPr>
              <a:t></a:t>
            </a:r>
            <a:r>
              <a:rPr lang="en-US" sz="2400" b="1" spc="-70" dirty="0">
                <a:latin typeface="Georgia" panose="02040502050405020303" pitchFamily="18" charset="0"/>
                <a:sym typeface="Symbol" panose="05050102010706020507" pitchFamily="18" charset="2"/>
              </a:rPr>
              <a:t>G</a:t>
            </a:r>
            <a:r>
              <a:rPr lang="en-US" sz="2400" spc="-70" dirty="0">
                <a:sym typeface="Symbol" panose="05050102010706020507" pitchFamily="18" charset="2"/>
              </a:rPr>
              <a:t> &gt; 0</a:t>
            </a:r>
            <a:r>
              <a:rPr lang="tt-RU" sz="2400" spc="-70" dirty="0">
                <a:latin typeface="Georgia" panose="02040502050405020303" pitchFamily="18" charset="0"/>
                <a:sym typeface="Symbol" panose="05050102010706020507" pitchFamily="18" charset="2"/>
              </a:rPr>
              <a:t>)</a:t>
            </a:r>
            <a:endParaRPr lang="tt-RU" sz="2400" spc="-70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20664-C462-4135-981B-97AE8F717C81}"/>
              </a:ext>
            </a:extLst>
          </p:cNvPr>
          <p:cNvSpPr txBox="1"/>
          <p:nvPr/>
        </p:nvSpPr>
        <p:spPr>
          <a:xfrm>
            <a:off x="304302" y="4349626"/>
            <a:ext cx="8743092" cy="496161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/>
              <a:t>ПАРАМЕТРЫ НЕЭФФЕКТИВНОСТИ 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ДИССИПАЦИЯ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tt-RU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8F2227-E4A9-44DA-90AB-044D4AC5E37B}"/>
                  </a:ext>
                </a:extLst>
              </p:cNvPr>
              <p:cNvSpPr txBox="1"/>
              <p:nvPr/>
            </p:nvSpPr>
            <p:spPr>
              <a:xfrm>
                <a:off x="1400218" y="2268368"/>
                <a:ext cx="6874895" cy="6374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t-R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t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ru-RU" b="1" dirty="0">
                                <a:solidFill>
                                  <a:srgbClr val="C00000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sub>
                    </m:sSub>
                    <m:d>
                      <m:dPr>
                        <m:ctrlPr>
                          <a:rPr lang="tt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tt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tt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b="1" kern="100" dirty="0"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tt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i="1" kern="100" dirty="0">
                                <a:latin typeface="Georgia" panose="02040502050405020303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tt-RU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tt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 </m:t>
                        </m:r>
                      </m:den>
                    </m:f>
                  </m:oMath>
                </a14:m>
                <a:r>
                  <a:rPr lang="tt-RU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t-RU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i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tt-RU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i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t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t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kern="100" dirty="0">
                            <a:latin typeface="Georgia" panose="020405020504050203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den>
                    </m:f>
                    <m:r>
                      <a:rPr lang="tt-RU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b="1" dirty="0"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ru-RU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b="1" spc="-13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i="1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ru-RU" spc="-13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i="1" spc="-13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pc="-13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pc="-13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 1</a:t>
                </a:r>
                <a:r>
                  <a:rPr lang="ru-RU" spc="-13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ru-RU" b="1" spc="-10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b="1" spc="-1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b="1" spc="-14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b="1" i="1" spc="-140" baseline="-2500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i="1" spc="-140" baseline="-25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pc="-14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i="1" spc="-14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pc="-14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pc="-14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 1</a:t>
                </a:r>
                <a:r>
                  <a:rPr lang="ru-RU" spc="-140" dirty="0">
                    <a:solidFill>
                      <a:srgbClr val="C00000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tt-RU" spc="-14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8F2227-E4A9-44DA-90AB-044D4AC5E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18" y="2268368"/>
                <a:ext cx="6874895" cy="637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894C20-9C23-4A30-B6D5-0FFE1787B7F3}"/>
                  </a:ext>
                </a:extLst>
              </p:cNvPr>
              <p:cNvSpPr txBox="1"/>
              <p:nvPr/>
            </p:nvSpPr>
            <p:spPr>
              <a:xfrm>
                <a:off x="3655271" y="1481373"/>
                <a:ext cx="666147" cy="7146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1" i="1" spc="-6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b="1" i="1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n-US" b="1" kern="100" dirty="0" smtClean="0">
                                  <a:solidFill>
                                    <a:srgbClr val="0033CC"/>
                                  </a:solidFill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n-US" i="1" kern="100" dirty="0"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894C20-9C23-4A30-B6D5-0FFE1787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71" y="1481373"/>
                <a:ext cx="666147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DE8C87-357A-490B-ACAB-DB4E0E6DFD4A}"/>
                  </a:ext>
                </a:extLst>
              </p:cNvPr>
              <p:cNvSpPr txBox="1"/>
              <p:nvPr/>
            </p:nvSpPr>
            <p:spPr>
              <a:xfrm>
                <a:off x="8275113" y="1550943"/>
                <a:ext cx="653734" cy="6533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endParaRPr lang="ru-RU" sz="400" b="1" i="1" spc="-6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1" i="1" spc="-6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b="1" i="1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1" i="1" spc="-60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kern="100" dirty="0" smtClean="0">
                                      <a:solidFill>
                                        <a:srgbClr val="0033CC"/>
                                      </a:solidFill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1" i="1" spc="-6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kern="100" dirty="0"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DE8C87-357A-490B-ACAB-DB4E0E6DF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113" y="1550943"/>
                <a:ext cx="653734" cy="653384"/>
              </a:xfrm>
              <a:prstGeom prst="rect">
                <a:avLst/>
              </a:prstGeom>
              <a:blipFill>
                <a:blip r:embed="rId8"/>
                <a:stretch>
                  <a:fillRect r="-32407" b="-926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7DAE68-9BBF-4236-9551-6DB8F53B0157}"/>
                  </a:ext>
                </a:extLst>
              </p:cNvPr>
              <p:cNvSpPr txBox="1"/>
              <p:nvPr/>
            </p:nvSpPr>
            <p:spPr>
              <a:xfrm>
                <a:off x="2368308" y="5003219"/>
                <a:ext cx="612000" cy="5902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1" i="1" spc="-6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b="1" i="1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ru-RU" sz="1800" b="1" i="1" spc="-6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b="1" i="1" spc="-6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kern="100" dirty="0"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7DAE68-9BBF-4236-9551-6DB8F53B0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308" y="5003219"/>
                <a:ext cx="612000" cy="590226"/>
              </a:xfrm>
              <a:prstGeom prst="rect">
                <a:avLst/>
              </a:prstGeom>
              <a:blipFill>
                <a:blip r:embed="rId9"/>
                <a:stretch>
                  <a:fillRect t="-7216" r="-34000" b="-1031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D7A43B-5E33-4770-BE4D-2DFCAB9BF77B}"/>
                  </a:ext>
                </a:extLst>
              </p:cNvPr>
              <p:cNvSpPr txBox="1"/>
              <p:nvPr/>
            </p:nvSpPr>
            <p:spPr>
              <a:xfrm>
                <a:off x="2455199" y="5785232"/>
                <a:ext cx="648000" cy="5902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1" i="1" spc="-6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b="1" i="1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b="0" i="0" spc="-6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tt-RU" sz="1800" b="1" i="1" spc="-6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pc="-6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pc="-6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kern="100" dirty="0">
                                      <a:solidFill>
                                        <a:srgbClr val="0033CC"/>
                                      </a:solidFill>
                                      <a:latin typeface="Georgia" panose="02040502050405020303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tt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D7A43B-5E33-4770-BE4D-2DFCAB9BF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99" y="5785232"/>
                <a:ext cx="648000" cy="590226"/>
              </a:xfrm>
              <a:prstGeom prst="rect">
                <a:avLst/>
              </a:prstGeom>
              <a:blipFill>
                <a:blip r:embed="rId10"/>
                <a:stretch>
                  <a:fillRect t="-7216" r="-33019" b="-2062"/>
                </a:stretch>
              </a:blipFill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9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C05DE53-9309-41F8-9BA1-1B13287BC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656421"/>
              </p:ext>
            </p:extLst>
          </p:nvPr>
        </p:nvGraphicFramePr>
        <p:xfrm>
          <a:off x="307919" y="-914400"/>
          <a:ext cx="8577155" cy="835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1214CF4-9A14-4E71-A5E2-D2CE62A0715A}"/>
              </a:ext>
            </a:extLst>
          </p:cNvPr>
          <p:cNvCxnSpPr/>
          <p:nvPr/>
        </p:nvCxnSpPr>
        <p:spPr>
          <a:xfrm>
            <a:off x="755806" y="2893177"/>
            <a:ext cx="828752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Надпись 1">
                <a:extLst>
                  <a:ext uri="{FF2B5EF4-FFF2-40B4-BE49-F238E27FC236}">
                    <a16:creationId xmlns:a16="http://schemas.microsoft.com/office/drawing/2014/main" id="{BBAB2C11-D416-4304-AF68-CC95AB07E7B0}"/>
                  </a:ext>
                </a:extLst>
              </p:cNvPr>
              <p:cNvSpPr txBox="1"/>
              <p:nvPr/>
            </p:nvSpPr>
            <p:spPr>
              <a:xfrm>
                <a:off x="532201" y="171595"/>
                <a:ext cx="1461216" cy="34013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20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Georgia" panose="02040502050405020303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ru-RU" sz="200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00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20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ru-RU" sz="20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%</a:t>
                </a:r>
                <a:endParaRPr lang="ru-RU" sz="20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Надпись 1">
                <a:extLst>
                  <a:ext uri="{FF2B5EF4-FFF2-40B4-BE49-F238E27FC236}">
                    <a16:creationId xmlns:a16="http://schemas.microsoft.com/office/drawing/2014/main" id="{BBAB2C11-D416-4304-AF68-CC95AB07E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01" y="171595"/>
                <a:ext cx="1461216" cy="340133"/>
              </a:xfrm>
              <a:prstGeom prst="rect">
                <a:avLst/>
              </a:prstGeom>
              <a:blipFill>
                <a:blip r:embed="rId3"/>
                <a:stretch>
                  <a:fillRect t="-25000" b="-32143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tt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3F8604-E991-4113-A4F5-E5FE260165D9}"/>
              </a:ext>
            </a:extLst>
          </p:cNvPr>
          <p:cNvSpPr txBox="1"/>
          <p:nvPr/>
        </p:nvSpPr>
        <p:spPr>
          <a:xfrm>
            <a:off x="1993417" y="927791"/>
            <a:ext cx="11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tt-RU" i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29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9746</TotalTime>
  <Words>2883</Words>
  <Application>Microsoft Office PowerPoint</Application>
  <PresentationFormat>Экран (4:3)</PresentationFormat>
  <Paragraphs>1060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Georgia</vt:lpstr>
      <vt:lpstr>Symbol</vt:lpstr>
      <vt:lpstr>Times New Roman</vt:lpstr>
      <vt:lpstr>Wingdings</vt:lpstr>
      <vt:lpstr>Тема Office</vt:lpstr>
      <vt:lpstr>ДИФФЕРЕНЦИРОВАНИЕ  и ЭФФЕКТИВНОСТЬ  в экономической теории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Роберт Нигматулин</dc:creator>
  <cp:lastModifiedBy>Роберт Нигматулин</cp:lastModifiedBy>
  <cp:revision>473</cp:revision>
  <cp:lastPrinted>2024-10-14T22:41:51Z</cp:lastPrinted>
  <dcterms:created xsi:type="dcterms:W3CDTF">2024-09-17T15:51:55Z</dcterms:created>
  <dcterms:modified xsi:type="dcterms:W3CDTF">2025-02-26T19:48:25Z</dcterms:modified>
</cp:coreProperties>
</file>