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3" r:id="rId5"/>
    <p:sldId id="264" r:id="rId6"/>
    <p:sldId id="259" r:id="rId7"/>
    <p:sldId id="265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526DA0"/>
    <a:srgbClr val="FFFFFF"/>
    <a:srgbClr val="2964AF"/>
    <a:srgbClr val="A9C0E5"/>
    <a:srgbClr val="376CDA"/>
    <a:srgbClr val="266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64" d="100"/>
          <a:sy n="164" d="100"/>
        </p:scale>
        <p:origin x="18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246FBC-4DC1-42FD-965D-8B85D3799571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C3D87C-2ACC-4433-98EA-2EB9F5B00D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435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D16FC6-6B82-4EA6-AE61-748DAB6DC9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3203A0F-975B-4DC8-8647-C20A50BCC2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90C6C4E-FCB6-4570-88CE-876AF0009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074CA-6B52-4E97-A208-D01911D4CD31}" type="datetime1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A2991F7-F5BE-42EA-B247-7C8D6E0E1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6FDB7C1-0410-450C-B6B8-B1C4B9879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6CF3-CCD0-47AE-936E-65B936C8E1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453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A32501-982B-4E9A-B37B-46CDA2E5E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F7503B5-3AE0-48CC-A2F5-3DE2345926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D8FC25-092B-45B9-8B47-6EAA428DA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58E3E-1382-4B78-B122-5C7F517CECB5}" type="datetime1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269AAA-BD8A-4C28-86E4-A9E62E7A1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412CBF-4793-4338-9BEC-B41D03A27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6CF3-CCD0-47AE-936E-65B936C8E1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9182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7A337FB-0022-4BE9-9706-F1284DDFFF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2898CEB-7E99-4B6D-B171-48FC9A887D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BD0795C-44C4-4984-A36F-F20307AEE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E08CE-C8E5-45F2-A121-D682950464FA}" type="datetime1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AA59BB6-48E3-4AE5-8E51-A56B04B8D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F9D947E-BE5F-4CA1-A9C0-988ED04B0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6CF3-CCD0-47AE-936E-65B936C8E1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964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186FEF-D615-4865-9638-9227C1FE1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9FB782-98DE-49D6-AF10-EE6B8C24C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8CEC00D-F38A-4ECC-9C0B-92FD83231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E8DF1-2D3E-4154-B255-32D2A5C4CCB7}" type="datetime1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CB8508-4B4A-48B0-825A-CC7A92EFB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83BBFBE-B164-4C8B-9735-D844CDEF8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6CF3-CCD0-47AE-936E-65B936C8E1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085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E07EAD-6311-4809-A1A5-E66296E5B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8E7BD25-F9BF-48CC-9984-D3A887B16D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CBA8DA8-14AD-4F43-94C0-D673C150F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E2FA1-AA29-405F-9242-34BAC0B38ADE}" type="datetime1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965AC4F-4B72-4B5E-86E8-8641CA5E1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CA5ADB2-017C-4A58-BEDE-03D21173C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6CF3-CCD0-47AE-936E-65B936C8E1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286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A77809-D80F-45B0-8535-09D7CF60A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666E6B-19C7-4865-B2DB-2F1F4B730A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4B792CB-8CC7-4311-9E66-B01EBB10B1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CF66B30-A2E7-482D-8119-2E02FB7FE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23D07-D623-47D4-ABB8-D0113EF48615}" type="datetime1">
              <a:rPr lang="ru-RU" smtClean="0"/>
              <a:t>24.02.2025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6B2BC0E-58E7-4412-A619-30FAC3BBC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75BD208-F5C8-41A0-A1C5-08681F4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6CF3-CCD0-47AE-936E-65B936C8E1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254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B1AAE2-7FA2-418D-92A2-DA1C313FB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1FBAC99-A05F-488C-8B37-D1BAE204DE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AB6BE1B-A3A3-499C-95D9-5DB9E877AE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D1C3BC4-0A61-4DB6-9F0D-82F3442E98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C57582A-EA3D-4E65-8684-D9C9561777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3E5B815-8C7A-4D2D-BB51-9AAC9582F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55A61-C988-4F09-B3D9-035AC0C7E489}" type="datetime1">
              <a:rPr lang="ru-RU" smtClean="0"/>
              <a:t>24.02.2025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0EFFE17-1392-4297-AE9D-0E525BAD8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4B5A7E7-D902-4CD0-B8BC-07DDA4F6C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6CF3-CCD0-47AE-936E-65B936C8E1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9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3632BA-BB30-4778-94FD-EF67E46A9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EA7346C-8253-49AE-AEEC-670C7AA95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44A7C-AD02-4217-B748-40B084FCBBBE}" type="datetime1">
              <a:rPr lang="ru-RU" smtClean="0"/>
              <a:t>24.02.2025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D57B70D-178E-46A9-80FB-FD296465B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757550F-08B0-46D3-B371-3A4234221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6CF3-CCD0-47AE-936E-65B936C8E1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812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0DA0398-8576-45D8-ACFB-47EBECFE0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B0D32-9960-45F8-A0F3-0A9151FE092E}" type="datetime1">
              <a:rPr lang="ru-RU" smtClean="0"/>
              <a:t>24.02.2025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17C5989-B612-4878-A532-210721329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5680B39-09C5-4FA6-B4F0-99BF4EE70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6CF3-CCD0-47AE-936E-65B936C8E1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290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C5EA4F-FCD9-40B2-9788-E63375651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0F2C6C6-2896-46E5-9492-70F6BD8B4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0E17E43-2FEC-4EBF-9500-B9126E3DB9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4758C61-0A10-4AB5-B4E3-394DF7835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E272F-A68D-4AA2-856E-A24724C29AFD}" type="datetime1">
              <a:rPr lang="ru-RU" smtClean="0"/>
              <a:t>24.02.2025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7A0059E-7817-476E-94C9-91BB10B84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030427B-9C50-4D66-8D45-CB0AD1963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6CF3-CCD0-47AE-936E-65B936C8E1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758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2C0DEB-6A0E-4E45-A5A1-C51A41F32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EB5428C-2474-4737-9473-84125CC1DB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4DFFCBD-EF70-4470-99EC-9AB2F6CCC3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FA117A7-DD3C-45EF-B8EF-A7000FD55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D698D-6AE2-4232-8728-06E736CF6DE3}" type="datetime1">
              <a:rPr lang="ru-RU" smtClean="0"/>
              <a:t>24.02.2025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6378D9F-3491-4CB3-84DC-98EE359C8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6B78181-A6CA-46C1-8061-290220148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6CF3-CCD0-47AE-936E-65B936C8E1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208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5F4439-67FA-42F8-ADED-8C993AAD2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3B2D41C-789F-4EB4-A488-BBE94CE16B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AEA80D4-93DD-41F8-A9CE-F0BBACE1AC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69D04-1BBE-42AB-918D-8C06E6767920}" type="datetime1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81AFC9-51DA-4041-B8E5-347FEE6367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417D9C-28E2-42CE-9EEE-2F748E10B7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C6CF3-CCD0-47AE-936E-65B936C8E1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305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8702746C-3DCC-467C-9321-0AD6DD3AF284}"/>
              </a:ext>
            </a:extLst>
          </p:cNvPr>
          <p:cNvSpPr/>
          <p:nvPr/>
        </p:nvSpPr>
        <p:spPr>
          <a:xfrm>
            <a:off x="169127" y="1200861"/>
            <a:ext cx="11853746" cy="162065"/>
          </a:xfrm>
          <a:prstGeom prst="rect">
            <a:avLst/>
          </a:prstGeom>
          <a:gradFill flip="none" rotWithShape="1">
            <a:gsLst>
              <a:gs pos="0">
                <a:srgbClr val="2668B1"/>
              </a:gs>
              <a:gs pos="19000">
                <a:schemeClr val="accent1">
                  <a:shade val="67500"/>
                  <a:satMod val="115000"/>
                </a:schemeClr>
              </a:gs>
              <a:gs pos="100000">
                <a:srgbClr val="376CDA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51EB5D11-E3D4-47DF-B7D7-79948850BDE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135"/>
            <a:ext cx="1233289" cy="1232981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15A4DFB5-3B7A-4E30-8633-23A7B7E358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2216" y="60296"/>
            <a:ext cx="1150657" cy="1150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87BE4CF5-290B-4345-8F88-1638D675BC82}"/>
              </a:ext>
            </a:extLst>
          </p:cNvPr>
          <p:cNvSpPr/>
          <p:nvPr/>
        </p:nvSpPr>
        <p:spPr>
          <a:xfrm>
            <a:off x="169127" y="6153861"/>
            <a:ext cx="11853746" cy="162065"/>
          </a:xfrm>
          <a:prstGeom prst="rect">
            <a:avLst/>
          </a:prstGeom>
          <a:gradFill flip="none" rotWithShape="1">
            <a:gsLst>
              <a:gs pos="0">
                <a:srgbClr val="2668B1"/>
              </a:gs>
              <a:gs pos="19000">
                <a:schemeClr val="accent1">
                  <a:shade val="67500"/>
                  <a:satMod val="115000"/>
                </a:schemeClr>
              </a:gs>
              <a:gs pos="100000">
                <a:srgbClr val="376CDA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8790700-724B-4496-9C13-FDD2097C1841}"/>
              </a:ext>
            </a:extLst>
          </p:cNvPr>
          <p:cNvSpPr txBox="1"/>
          <p:nvPr/>
        </p:nvSpPr>
        <p:spPr>
          <a:xfrm>
            <a:off x="1636093" y="2485493"/>
            <a:ext cx="89198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atin typeface="ALS Sector Regular" panose="02000000000000000000" pitchFamily="50" charset="0"/>
                <a:cs typeface="ALS Sector Regular" panose="02000000000000000000" pitchFamily="50" charset="0"/>
              </a:rPr>
              <a:t>Создание функциональной модели управления образовательной организацией с использованием роботизированных систем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589E34B-9D91-4D84-B231-D9FE41651B8C}"/>
              </a:ext>
            </a:extLst>
          </p:cNvPr>
          <p:cNvSpPr txBox="1"/>
          <p:nvPr/>
        </p:nvSpPr>
        <p:spPr>
          <a:xfrm>
            <a:off x="8769311" y="3914699"/>
            <a:ext cx="325356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ALS Sector Regular" panose="02000000000000000000" pitchFamily="50" charset="0"/>
                <a:cs typeface="ALS Sector Regular" panose="02000000000000000000" pitchFamily="50" charset="0"/>
              </a:rPr>
              <a:t>Авторы</a:t>
            </a:r>
            <a:r>
              <a:rPr lang="en-US" sz="2000" dirty="0">
                <a:latin typeface="ALS Sector Regular" panose="02000000000000000000" pitchFamily="50" charset="0"/>
                <a:cs typeface="ALS Sector Regular" panose="02000000000000000000" pitchFamily="50" charset="0"/>
              </a:rPr>
              <a:t>:</a:t>
            </a:r>
          </a:p>
          <a:p>
            <a:r>
              <a:rPr lang="ru-RU" sz="2000" dirty="0" err="1">
                <a:latin typeface="ALS Sector Regular" panose="02000000000000000000" pitchFamily="50" charset="0"/>
                <a:cs typeface="ALS Sector Regular" panose="02000000000000000000" pitchFamily="50" charset="0"/>
              </a:rPr>
              <a:t>Царевский</a:t>
            </a:r>
            <a:r>
              <a:rPr lang="ru-RU" sz="2000" dirty="0">
                <a:latin typeface="ALS Sector Regular" panose="02000000000000000000" pitchFamily="50" charset="0"/>
                <a:cs typeface="ALS Sector Regular" panose="02000000000000000000" pitchFamily="50" charset="0"/>
              </a:rPr>
              <a:t> О. А.</a:t>
            </a:r>
          </a:p>
          <a:p>
            <a:r>
              <a:rPr lang="ru-RU" sz="2000" dirty="0" err="1">
                <a:latin typeface="ALS Sector Regular" panose="02000000000000000000" pitchFamily="50" charset="0"/>
                <a:cs typeface="ALS Sector Regular" panose="02000000000000000000" pitchFamily="50" charset="0"/>
              </a:rPr>
              <a:t>Харенкова</a:t>
            </a:r>
            <a:r>
              <a:rPr lang="ru-RU" sz="2000" dirty="0">
                <a:latin typeface="ALS Sector Regular" panose="02000000000000000000" pitchFamily="50" charset="0"/>
                <a:cs typeface="ALS Sector Regular" panose="02000000000000000000" pitchFamily="50" charset="0"/>
              </a:rPr>
              <a:t> А. И.</a:t>
            </a:r>
          </a:p>
          <a:p>
            <a:r>
              <a:rPr lang="ru-RU" sz="2000" dirty="0">
                <a:latin typeface="ALS Sector Regular" panose="02000000000000000000" pitchFamily="50" charset="0"/>
                <a:cs typeface="ALS Sector Regular" panose="02000000000000000000" pitchFamily="50" charset="0"/>
              </a:rPr>
              <a:t>Милютин Д. С.</a:t>
            </a:r>
          </a:p>
          <a:p>
            <a:r>
              <a:rPr lang="ru-RU" sz="2000" dirty="0">
                <a:latin typeface="ALS Sector Regular" panose="02000000000000000000" pitchFamily="50" charset="0"/>
                <a:cs typeface="ALS Sector Regular" panose="02000000000000000000" pitchFamily="50" charset="0"/>
              </a:rPr>
              <a:t>Фомичёв А. В.</a:t>
            </a:r>
          </a:p>
        </p:txBody>
      </p:sp>
    </p:spTree>
    <p:extLst>
      <p:ext uri="{BB962C8B-B14F-4D97-AF65-F5344CB8AC3E}">
        <p14:creationId xmlns:p14="http://schemas.microsoft.com/office/powerpoint/2010/main" val="22887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8702746C-3DCC-467C-9321-0AD6DD3AF284}"/>
              </a:ext>
            </a:extLst>
          </p:cNvPr>
          <p:cNvSpPr/>
          <p:nvPr/>
        </p:nvSpPr>
        <p:spPr>
          <a:xfrm>
            <a:off x="169127" y="1200861"/>
            <a:ext cx="11853746" cy="162065"/>
          </a:xfrm>
          <a:prstGeom prst="rect">
            <a:avLst/>
          </a:prstGeom>
          <a:gradFill flip="none" rotWithShape="1">
            <a:gsLst>
              <a:gs pos="0">
                <a:srgbClr val="2668B1"/>
              </a:gs>
              <a:gs pos="19000">
                <a:schemeClr val="accent1">
                  <a:shade val="67500"/>
                  <a:satMod val="115000"/>
                </a:schemeClr>
              </a:gs>
              <a:gs pos="100000">
                <a:srgbClr val="376CDA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51EB5D11-E3D4-47DF-B7D7-79948850BDE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135"/>
            <a:ext cx="1233289" cy="1232981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15A4DFB5-3B7A-4E30-8633-23A7B7E358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2216" y="60296"/>
            <a:ext cx="1150657" cy="1150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87BE4CF5-290B-4345-8F88-1638D675BC82}"/>
              </a:ext>
            </a:extLst>
          </p:cNvPr>
          <p:cNvSpPr/>
          <p:nvPr/>
        </p:nvSpPr>
        <p:spPr>
          <a:xfrm>
            <a:off x="169127" y="6153861"/>
            <a:ext cx="11853746" cy="162065"/>
          </a:xfrm>
          <a:prstGeom prst="rect">
            <a:avLst/>
          </a:prstGeom>
          <a:gradFill flip="none" rotWithShape="1">
            <a:gsLst>
              <a:gs pos="0">
                <a:srgbClr val="2668B1"/>
              </a:gs>
              <a:gs pos="19000">
                <a:schemeClr val="accent1">
                  <a:shade val="67500"/>
                  <a:satMod val="115000"/>
                </a:schemeClr>
              </a:gs>
              <a:gs pos="100000">
                <a:srgbClr val="376CDA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02A60A-4FAC-48B3-8937-A442E6E6E188}"/>
              </a:ext>
            </a:extLst>
          </p:cNvPr>
          <p:cNvSpPr txBox="1"/>
          <p:nvPr/>
        </p:nvSpPr>
        <p:spPr>
          <a:xfrm>
            <a:off x="2284228" y="2811896"/>
            <a:ext cx="7623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ALS Sector Regular" panose="02000000000000000000" pitchFamily="50" charset="0"/>
                <a:cs typeface="ALS Sector Regular" panose="02000000000000000000" pitchFamily="50" charset="0"/>
              </a:rPr>
              <a:t>Спасибо за внимание!</a:t>
            </a:r>
            <a:endParaRPr lang="ru-RU" sz="4000" dirty="0">
              <a:latin typeface="ALS Sector Regular" panose="02000000000000000000" pitchFamily="50" charset="0"/>
              <a:cs typeface="ALS Sector Regular" panose="02000000000000000000" pitchFamily="50" charset="0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6E6E7BC-D366-42E4-91E3-56279B36F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6CF3-CCD0-47AE-936E-65B936C8E176}" type="slidenum">
              <a:rPr lang="ru-RU" smtClean="0">
                <a:latin typeface="ALS Sector Regular" panose="02000000000000000000" pitchFamily="50" charset="0"/>
                <a:cs typeface="ALS Sector Regular" panose="02000000000000000000" pitchFamily="50" charset="0"/>
              </a:rPr>
              <a:t>10</a:t>
            </a:fld>
            <a:endParaRPr lang="ru-RU" dirty="0">
              <a:latin typeface="ALS Sector Regular" panose="02000000000000000000" pitchFamily="50" charset="0"/>
              <a:cs typeface="ALS Sector Regular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613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8702746C-3DCC-467C-9321-0AD6DD3AF284}"/>
              </a:ext>
            </a:extLst>
          </p:cNvPr>
          <p:cNvSpPr/>
          <p:nvPr/>
        </p:nvSpPr>
        <p:spPr>
          <a:xfrm>
            <a:off x="169127" y="1200861"/>
            <a:ext cx="11853746" cy="162065"/>
          </a:xfrm>
          <a:prstGeom prst="rect">
            <a:avLst/>
          </a:prstGeom>
          <a:gradFill flip="none" rotWithShape="1">
            <a:gsLst>
              <a:gs pos="0">
                <a:srgbClr val="2668B1"/>
              </a:gs>
              <a:gs pos="19000">
                <a:schemeClr val="accent1">
                  <a:shade val="67500"/>
                  <a:satMod val="115000"/>
                </a:schemeClr>
              </a:gs>
              <a:gs pos="100000">
                <a:srgbClr val="376CDA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51EB5D11-E3D4-47DF-B7D7-79948850BDE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135"/>
            <a:ext cx="1233289" cy="1232981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15A4DFB5-3B7A-4E30-8633-23A7B7E358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2216" y="60296"/>
            <a:ext cx="1150657" cy="1150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87BE4CF5-290B-4345-8F88-1638D675BC82}"/>
              </a:ext>
            </a:extLst>
          </p:cNvPr>
          <p:cNvSpPr/>
          <p:nvPr/>
        </p:nvSpPr>
        <p:spPr>
          <a:xfrm>
            <a:off x="169127" y="6153861"/>
            <a:ext cx="11853746" cy="162065"/>
          </a:xfrm>
          <a:prstGeom prst="rect">
            <a:avLst/>
          </a:prstGeom>
          <a:gradFill flip="none" rotWithShape="1">
            <a:gsLst>
              <a:gs pos="0">
                <a:srgbClr val="2668B1"/>
              </a:gs>
              <a:gs pos="19000">
                <a:schemeClr val="accent1">
                  <a:shade val="67500"/>
                  <a:satMod val="115000"/>
                </a:schemeClr>
              </a:gs>
              <a:gs pos="100000">
                <a:srgbClr val="376CDA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FF3BEE-22E9-45C1-8EA9-0AABE5775665}"/>
              </a:ext>
            </a:extLst>
          </p:cNvPr>
          <p:cNvSpPr txBox="1"/>
          <p:nvPr/>
        </p:nvSpPr>
        <p:spPr>
          <a:xfrm>
            <a:off x="2728363" y="404791"/>
            <a:ext cx="6735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ALS Sector Regular" panose="02000000000000000000" pitchFamily="50" charset="0"/>
                <a:cs typeface="ALS Sector Regular" panose="02000000000000000000" pitchFamily="50" charset="0"/>
              </a:rPr>
              <a:t>Введение: Новые горизонты в образовании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0091176-0107-40B2-9DB4-FB540F4BCB42}"/>
              </a:ext>
            </a:extLst>
          </p:cNvPr>
          <p:cNvSpPr txBox="1"/>
          <p:nvPr/>
        </p:nvSpPr>
        <p:spPr>
          <a:xfrm>
            <a:off x="169127" y="1711160"/>
            <a:ext cx="558308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ALS Sector Regular" panose="02000000000000000000" pitchFamily="50" charset="0"/>
                <a:cs typeface="ALS Sector Regular" panose="02000000000000000000" pitchFamily="50" charset="0"/>
              </a:rPr>
              <a:t>Современные вызовы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9164F9E-5B48-4D6D-8700-486C20198733}"/>
              </a:ext>
            </a:extLst>
          </p:cNvPr>
          <p:cNvSpPr txBox="1"/>
          <p:nvPr/>
        </p:nvSpPr>
        <p:spPr>
          <a:xfrm>
            <a:off x="512912" y="2503490"/>
            <a:ext cx="5583087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latin typeface="ALS Sector Regular" panose="02000000000000000000" pitchFamily="50" charset="0"/>
                <a:cs typeface="ALS Sector Regular" panose="02000000000000000000" pitchFamily="50" charset="0"/>
              </a:rPr>
              <a:t>Современная образовательная парадигма сталкивается с постоянно усложняющимися задачами, требующими не только повышения качества обучения, но и его глубокой индивидуализации, а также оптимизации рутинных административных процессов.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AFD6BA3-135D-46C6-A003-49828203F26B}"/>
              </a:ext>
            </a:extLst>
          </p:cNvPr>
          <p:cNvSpPr txBox="1"/>
          <p:nvPr/>
        </p:nvSpPr>
        <p:spPr>
          <a:xfrm>
            <a:off x="6728248" y="1733153"/>
            <a:ext cx="512057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ALS Sector Regular" panose="02000000000000000000" pitchFamily="50" charset="0"/>
                <a:cs typeface="ALS Sector Regular" panose="02000000000000000000" pitchFamily="50" charset="0"/>
              </a:rPr>
              <a:t>Роль технологий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A330689-4BED-4FEE-AEE2-36A5F372A4B1}"/>
              </a:ext>
            </a:extLst>
          </p:cNvPr>
          <p:cNvSpPr txBox="1"/>
          <p:nvPr/>
        </p:nvSpPr>
        <p:spPr>
          <a:xfrm>
            <a:off x="6594292" y="2503490"/>
            <a:ext cx="5120571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latin typeface="ALS Sector Regular" panose="02000000000000000000" pitchFamily="50" charset="0"/>
                <a:cs typeface="ALS Sector Regular" panose="02000000000000000000" pitchFamily="50" charset="0"/>
              </a:rPr>
              <a:t>В условиях динамично развивающегося мира ключевым фактором успеха становится применение передовых технологий. В этом контексте особое внимание привлекает потенциал роботизированных ассистентов, в частности, антропоморфных роботов, способных кардинально трансформировать образовательный процесс.</a:t>
            </a:r>
          </a:p>
        </p:txBody>
      </p:sp>
      <p:sp>
        <p:nvSpPr>
          <p:cNvPr id="15" name="Номер слайда 14">
            <a:extLst>
              <a:ext uri="{FF2B5EF4-FFF2-40B4-BE49-F238E27FC236}">
                <a16:creationId xmlns:a16="http://schemas.microsoft.com/office/drawing/2014/main" id="{E9691742-0CBF-489B-8B9D-A57BD7934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6CF3-CCD0-47AE-936E-65B936C8E176}" type="slidenum">
              <a:rPr lang="ru-RU" smtClean="0">
                <a:latin typeface="ALS Sector Regular" panose="02000000000000000000" pitchFamily="50" charset="0"/>
                <a:cs typeface="ALS Sector Regular" panose="02000000000000000000" pitchFamily="50" charset="0"/>
              </a:rPr>
              <a:t>2</a:t>
            </a:fld>
            <a:endParaRPr lang="ru-RU" dirty="0">
              <a:latin typeface="ALS Sector Regular" panose="02000000000000000000" pitchFamily="50" charset="0"/>
              <a:cs typeface="ALS Sector Regular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86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8702746C-3DCC-467C-9321-0AD6DD3AF284}"/>
              </a:ext>
            </a:extLst>
          </p:cNvPr>
          <p:cNvSpPr/>
          <p:nvPr/>
        </p:nvSpPr>
        <p:spPr>
          <a:xfrm>
            <a:off x="169127" y="1200861"/>
            <a:ext cx="11853746" cy="162065"/>
          </a:xfrm>
          <a:prstGeom prst="rect">
            <a:avLst/>
          </a:prstGeom>
          <a:gradFill flip="none" rotWithShape="1">
            <a:gsLst>
              <a:gs pos="0">
                <a:srgbClr val="2668B1"/>
              </a:gs>
              <a:gs pos="19000">
                <a:schemeClr val="accent1">
                  <a:shade val="67500"/>
                  <a:satMod val="115000"/>
                </a:schemeClr>
              </a:gs>
              <a:gs pos="100000">
                <a:srgbClr val="376CDA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51EB5D11-E3D4-47DF-B7D7-79948850BDE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135"/>
            <a:ext cx="1233289" cy="1232981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15A4DFB5-3B7A-4E30-8633-23A7B7E358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2216" y="60296"/>
            <a:ext cx="1150657" cy="1150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87BE4CF5-290B-4345-8F88-1638D675BC82}"/>
              </a:ext>
            </a:extLst>
          </p:cNvPr>
          <p:cNvSpPr/>
          <p:nvPr/>
        </p:nvSpPr>
        <p:spPr>
          <a:xfrm>
            <a:off x="169127" y="6153861"/>
            <a:ext cx="11853746" cy="162065"/>
          </a:xfrm>
          <a:prstGeom prst="rect">
            <a:avLst/>
          </a:prstGeom>
          <a:gradFill flip="none" rotWithShape="1">
            <a:gsLst>
              <a:gs pos="0">
                <a:srgbClr val="2668B1"/>
              </a:gs>
              <a:gs pos="19000">
                <a:schemeClr val="accent1">
                  <a:shade val="67500"/>
                  <a:satMod val="115000"/>
                </a:schemeClr>
              </a:gs>
              <a:gs pos="100000">
                <a:srgbClr val="376CDA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EDB430-55E9-4932-9027-041D5CB94716}"/>
              </a:ext>
            </a:extLst>
          </p:cNvPr>
          <p:cNvSpPr txBox="1"/>
          <p:nvPr/>
        </p:nvSpPr>
        <p:spPr>
          <a:xfrm>
            <a:off x="3047114" y="215080"/>
            <a:ext cx="609777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ALS Sector Regular" panose="02000000000000000000" pitchFamily="50" charset="0"/>
                <a:cs typeface="ALS Sector Regular" panose="02000000000000000000" pitchFamily="50" charset="0"/>
              </a:rPr>
              <a:t>Функциональная модель управления образовательной организацией</a:t>
            </a:r>
          </a:p>
        </p:txBody>
      </p:sp>
      <p:sp>
        <p:nvSpPr>
          <p:cNvPr id="21" name="Номер слайда 20">
            <a:extLst>
              <a:ext uri="{FF2B5EF4-FFF2-40B4-BE49-F238E27FC236}">
                <a16:creationId xmlns:a16="http://schemas.microsoft.com/office/drawing/2014/main" id="{883929FC-5171-4393-8827-EA3A1F9FD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6CF3-CCD0-47AE-936E-65B936C8E176}" type="slidenum">
              <a:rPr lang="ru-RU" smtClean="0">
                <a:latin typeface="ALS Sector Regular" panose="02000000000000000000" pitchFamily="50" charset="0"/>
                <a:cs typeface="ALS Sector Regular" panose="02000000000000000000" pitchFamily="50" charset="0"/>
              </a:rPr>
              <a:t>3</a:t>
            </a:fld>
            <a:endParaRPr lang="ru-RU">
              <a:latin typeface="ALS Sector Regular" panose="02000000000000000000" pitchFamily="50" charset="0"/>
              <a:cs typeface="ALS Sector Regular" panose="02000000000000000000" pitchFamily="50" charset="0"/>
            </a:endParaRPr>
          </a:p>
        </p:txBody>
      </p:sp>
      <p:pic>
        <p:nvPicPr>
          <p:cNvPr id="22" name="Image 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59190" y="1635134"/>
            <a:ext cx="6487108" cy="39269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AA330689-4BED-4FEE-AEE2-36A5F372A4B1}"/>
              </a:ext>
            </a:extLst>
          </p:cNvPr>
          <p:cNvSpPr txBox="1"/>
          <p:nvPr/>
        </p:nvSpPr>
        <p:spPr>
          <a:xfrm>
            <a:off x="7773207" y="2050233"/>
            <a:ext cx="3758717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 smtClean="0"/>
              <a:t>На диаграмме представлена модель управления образовательной организацией</a:t>
            </a:r>
            <a:r>
              <a:rPr lang="ru-RU" dirty="0"/>
              <a:t>, включающая три взаимосвязанных </a:t>
            </a:r>
            <a:r>
              <a:rPr lang="ru-RU" dirty="0" smtClean="0"/>
              <a:t>блока:</a:t>
            </a:r>
            <a:endParaRPr lang="en-US" dirty="0" smtClean="0"/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/>
              <a:t>У</a:t>
            </a:r>
            <a:r>
              <a:rPr lang="ru-RU" dirty="0" smtClean="0"/>
              <a:t>правление </a:t>
            </a:r>
            <a:r>
              <a:rPr lang="ru-RU" dirty="0"/>
              <a:t>образовательной </a:t>
            </a:r>
            <a:r>
              <a:rPr lang="ru-RU" dirty="0" smtClean="0"/>
              <a:t>деятельностью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/>
              <a:t>Образовательный процесс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/>
              <a:t>Оценка и обратная </a:t>
            </a:r>
            <a:r>
              <a:rPr lang="ru-RU" dirty="0"/>
              <a:t>связь с </a:t>
            </a:r>
            <a:r>
              <a:rPr lang="ru-RU" dirty="0" smtClean="0"/>
              <a:t>использованием роботизированной системы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5092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8702746C-3DCC-467C-9321-0AD6DD3AF284}"/>
              </a:ext>
            </a:extLst>
          </p:cNvPr>
          <p:cNvSpPr/>
          <p:nvPr/>
        </p:nvSpPr>
        <p:spPr>
          <a:xfrm>
            <a:off x="169127" y="1200861"/>
            <a:ext cx="11853746" cy="162065"/>
          </a:xfrm>
          <a:prstGeom prst="rect">
            <a:avLst/>
          </a:prstGeom>
          <a:gradFill flip="none" rotWithShape="1">
            <a:gsLst>
              <a:gs pos="0">
                <a:srgbClr val="2668B1"/>
              </a:gs>
              <a:gs pos="19000">
                <a:schemeClr val="accent1">
                  <a:shade val="67500"/>
                  <a:satMod val="115000"/>
                </a:schemeClr>
              </a:gs>
              <a:gs pos="100000">
                <a:srgbClr val="376CDA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51EB5D11-E3D4-47DF-B7D7-79948850BDE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135"/>
            <a:ext cx="1233289" cy="1232981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15A4DFB5-3B7A-4E30-8633-23A7B7E358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2216" y="60296"/>
            <a:ext cx="1150657" cy="1150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87BE4CF5-290B-4345-8F88-1638D675BC82}"/>
              </a:ext>
            </a:extLst>
          </p:cNvPr>
          <p:cNvSpPr/>
          <p:nvPr/>
        </p:nvSpPr>
        <p:spPr>
          <a:xfrm>
            <a:off x="169127" y="6153861"/>
            <a:ext cx="11853746" cy="162065"/>
          </a:xfrm>
          <a:prstGeom prst="rect">
            <a:avLst/>
          </a:prstGeom>
          <a:gradFill flip="none" rotWithShape="1">
            <a:gsLst>
              <a:gs pos="0">
                <a:srgbClr val="2668B1"/>
              </a:gs>
              <a:gs pos="19000">
                <a:schemeClr val="accent1">
                  <a:shade val="67500"/>
                  <a:satMod val="115000"/>
                </a:schemeClr>
              </a:gs>
              <a:gs pos="100000">
                <a:srgbClr val="376CDA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Номер слайда 20">
            <a:extLst>
              <a:ext uri="{FF2B5EF4-FFF2-40B4-BE49-F238E27FC236}">
                <a16:creationId xmlns:a16="http://schemas.microsoft.com/office/drawing/2014/main" id="{883929FC-5171-4393-8827-EA3A1F9FD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6CF3-CCD0-47AE-936E-65B936C8E176}" type="slidenum">
              <a:rPr lang="ru-RU" smtClean="0">
                <a:latin typeface="ALS Sector Regular" panose="02000000000000000000" pitchFamily="50" charset="0"/>
                <a:cs typeface="ALS Sector Regular" panose="02000000000000000000" pitchFamily="50" charset="0"/>
              </a:rPr>
              <a:t>4</a:t>
            </a:fld>
            <a:endParaRPr lang="ru-RU">
              <a:latin typeface="ALS Sector Regular" panose="02000000000000000000" pitchFamily="50" charset="0"/>
              <a:cs typeface="ALS Sector Regular" panose="02000000000000000000" pitchFamily="50" charset="0"/>
            </a:endParaRPr>
          </a:p>
        </p:txBody>
      </p:sp>
      <p:pic>
        <p:nvPicPr>
          <p:cNvPr id="11" name="Image 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69127" y="1517709"/>
            <a:ext cx="3768035" cy="25242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Image 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104249" y="2100346"/>
            <a:ext cx="3770071" cy="25242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041407" y="2651031"/>
            <a:ext cx="3981466" cy="25242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AA330689-4BED-4FEE-AEE2-36A5F372A4B1}"/>
              </a:ext>
            </a:extLst>
          </p:cNvPr>
          <p:cNvSpPr txBox="1"/>
          <p:nvPr/>
        </p:nvSpPr>
        <p:spPr>
          <a:xfrm>
            <a:off x="1032855" y="4196779"/>
            <a:ext cx="20405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 smtClean="0"/>
              <a:t>Декомпозиция А1</a:t>
            </a:r>
            <a:endParaRPr lang="ru-RU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A330689-4BED-4FEE-AEE2-36A5F372A4B1}"/>
              </a:ext>
            </a:extLst>
          </p:cNvPr>
          <p:cNvSpPr txBox="1"/>
          <p:nvPr/>
        </p:nvSpPr>
        <p:spPr>
          <a:xfrm>
            <a:off x="4968995" y="4744573"/>
            <a:ext cx="20405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 smtClean="0"/>
              <a:t>Декомпозиция А2</a:t>
            </a:r>
            <a:endParaRPr lang="ru-RU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A330689-4BED-4FEE-AEE2-36A5F372A4B1}"/>
              </a:ext>
            </a:extLst>
          </p:cNvPr>
          <p:cNvSpPr txBox="1"/>
          <p:nvPr/>
        </p:nvSpPr>
        <p:spPr>
          <a:xfrm>
            <a:off x="9011851" y="5295257"/>
            <a:ext cx="20405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 smtClean="0"/>
              <a:t>Декомпозиция А3</a:t>
            </a:r>
            <a:endParaRPr lang="ru-RU" sz="2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7EDB430-55E9-4932-9027-041D5CB94716}"/>
              </a:ext>
            </a:extLst>
          </p:cNvPr>
          <p:cNvSpPr txBox="1"/>
          <p:nvPr/>
        </p:nvSpPr>
        <p:spPr>
          <a:xfrm>
            <a:off x="3047114" y="215080"/>
            <a:ext cx="609777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ALS Sector Regular" panose="02000000000000000000" pitchFamily="50" charset="0"/>
                <a:cs typeface="ALS Sector Regular" panose="02000000000000000000" pitchFamily="50" charset="0"/>
              </a:rPr>
              <a:t>Функциональная модель управления образовательной организацией</a:t>
            </a:r>
          </a:p>
        </p:txBody>
      </p:sp>
    </p:spTree>
    <p:extLst>
      <p:ext uri="{BB962C8B-B14F-4D97-AF65-F5344CB8AC3E}">
        <p14:creationId xmlns:p14="http://schemas.microsoft.com/office/powerpoint/2010/main" val="16885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8702746C-3DCC-467C-9321-0AD6DD3AF284}"/>
              </a:ext>
            </a:extLst>
          </p:cNvPr>
          <p:cNvSpPr/>
          <p:nvPr/>
        </p:nvSpPr>
        <p:spPr>
          <a:xfrm>
            <a:off x="169127" y="1200861"/>
            <a:ext cx="11853746" cy="162065"/>
          </a:xfrm>
          <a:prstGeom prst="rect">
            <a:avLst/>
          </a:prstGeom>
          <a:gradFill flip="none" rotWithShape="1">
            <a:gsLst>
              <a:gs pos="0">
                <a:srgbClr val="2668B1"/>
              </a:gs>
              <a:gs pos="19000">
                <a:schemeClr val="accent1">
                  <a:shade val="67500"/>
                  <a:satMod val="115000"/>
                </a:schemeClr>
              </a:gs>
              <a:gs pos="100000">
                <a:srgbClr val="376CDA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51EB5D11-E3D4-47DF-B7D7-79948850BDE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135"/>
            <a:ext cx="1233289" cy="1232981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15A4DFB5-3B7A-4E30-8633-23A7B7E358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2216" y="60296"/>
            <a:ext cx="1150657" cy="1150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87BE4CF5-290B-4345-8F88-1638D675BC82}"/>
              </a:ext>
            </a:extLst>
          </p:cNvPr>
          <p:cNvSpPr/>
          <p:nvPr/>
        </p:nvSpPr>
        <p:spPr>
          <a:xfrm>
            <a:off x="169127" y="6153861"/>
            <a:ext cx="11853746" cy="162065"/>
          </a:xfrm>
          <a:prstGeom prst="rect">
            <a:avLst/>
          </a:prstGeom>
          <a:gradFill flip="none" rotWithShape="1">
            <a:gsLst>
              <a:gs pos="0">
                <a:srgbClr val="2668B1"/>
              </a:gs>
              <a:gs pos="19000">
                <a:schemeClr val="accent1">
                  <a:shade val="67500"/>
                  <a:satMod val="115000"/>
                </a:schemeClr>
              </a:gs>
              <a:gs pos="100000">
                <a:srgbClr val="376CDA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Номер слайда 20">
            <a:extLst>
              <a:ext uri="{FF2B5EF4-FFF2-40B4-BE49-F238E27FC236}">
                <a16:creationId xmlns:a16="http://schemas.microsoft.com/office/drawing/2014/main" id="{883929FC-5171-4393-8827-EA3A1F9FD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6CF3-CCD0-47AE-936E-65B936C8E176}" type="slidenum">
              <a:rPr lang="ru-RU" smtClean="0">
                <a:latin typeface="ALS Sector Regular" panose="02000000000000000000" pitchFamily="50" charset="0"/>
                <a:cs typeface="ALS Sector Regular" panose="02000000000000000000" pitchFamily="50" charset="0"/>
              </a:rPr>
              <a:t>5</a:t>
            </a:fld>
            <a:endParaRPr lang="ru-RU">
              <a:latin typeface="ALS Sector Regular" panose="02000000000000000000" pitchFamily="50" charset="0"/>
              <a:cs typeface="ALS Sector Regular" panose="02000000000000000000" pitchFamily="50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A330689-4BED-4FEE-AEE2-36A5F372A4B1}"/>
              </a:ext>
            </a:extLst>
          </p:cNvPr>
          <p:cNvSpPr txBox="1"/>
          <p:nvPr/>
        </p:nvSpPr>
        <p:spPr>
          <a:xfrm>
            <a:off x="2684491" y="5302868"/>
            <a:ext cx="60711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Диаграмма IDEF3 «Разработка сценариев </a:t>
            </a:r>
            <a:r>
              <a:rPr lang="ru-RU" dirty="0" err="1"/>
              <a:t>ассистирования</a:t>
            </a:r>
            <a:r>
              <a:rPr lang="ru-RU" dirty="0"/>
              <a:t>»</a:t>
            </a:r>
          </a:p>
        </p:txBody>
      </p:sp>
      <p:pic>
        <p:nvPicPr>
          <p:cNvPr id="18" name="Image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727962" y="1517710"/>
            <a:ext cx="5762893" cy="36303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E7EDB430-55E9-4932-9027-041D5CB94716}"/>
              </a:ext>
            </a:extLst>
          </p:cNvPr>
          <p:cNvSpPr txBox="1"/>
          <p:nvPr/>
        </p:nvSpPr>
        <p:spPr>
          <a:xfrm>
            <a:off x="3047114" y="215080"/>
            <a:ext cx="609777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ALS Sector Regular" panose="02000000000000000000" pitchFamily="50" charset="0"/>
                <a:cs typeface="ALS Sector Regular" panose="02000000000000000000" pitchFamily="50" charset="0"/>
              </a:rPr>
              <a:t>Функциональная модель управления образовательной организацией</a:t>
            </a:r>
          </a:p>
        </p:txBody>
      </p:sp>
    </p:spTree>
    <p:extLst>
      <p:ext uri="{BB962C8B-B14F-4D97-AF65-F5344CB8AC3E}">
        <p14:creationId xmlns:p14="http://schemas.microsoft.com/office/powerpoint/2010/main" val="165131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8702746C-3DCC-467C-9321-0AD6DD3AF284}"/>
              </a:ext>
            </a:extLst>
          </p:cNvPr>
          <p:cNvSpPr/>
          <p:nvPr/>
        </p:nvSpPr>
        <p:spPr>
          <a:xfrm>
            <a:off x="169127" y="1200861"/>
            <a:ext cx="11853746" cy="162065"/>
          </a:xfrm>
          <a:prstGeom prst="rect">
            <a:avLst/>
          </a:prstGeom>
          <a:gradFill flip="none" rotWithShape="1">
            <a:gsLst>
              <a:gs pos="0">
                <a:srgbClr val="2668B1"/>
              </a:gs>
              <a:gs pos="19000">
                <a:schemeClr val="accent1">
                  <a:shade val="67500"/>
                  <a:satMod val="115000"/>
                </a:schemeClr>
              </a:gs>
              <a:gs pos="100000">
                <a:srgbClr val="376CDA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51EB5D11-E3D4-47DF-B7D7-79948850BDE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135"/>
            <a:ext cx="1233289" cy="1232981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15A4DFB5-3B7A-4E30-8633-23A7B7E358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2216" y="60296"/>
            <a:ext cx="1150657" cy="1150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87BE4CF5-290B-4345-8F88-1638D675BC82}"/>
              </a:ext>
            </a:extLst>
          </p:cNvPr>
          <p:cNvSpPr/>
          <p:nvPr/>
        </p:nvSpPr>
        <p:spPr>
          <a:xfrm>
            <a:off x="169127" y="6153861"/>
            <a:ext cx="11853746" cy="162065"/>
          </a:xfrm>
          <a:prstGeom prst="rect">
            <a:avLst/>
          </a:prstGeom>
          <a:gradFill flip="none" rotWithShape="1">
            <a:gsLst>
              <a:gs pos="0">
                <a:srgbClr val="2668B1"/>
              </a:gs>
              <a:gs pos="19000">
                <a:schemeClr val="accent1">
                  <a:shade val="67500"/>
                  <a:satMod val="115000"/>
                </a:schemeClr>
              </a:gs>
              <a:gs pos="100000">
                <a:srgbClr val="376CDA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Shape 2">
            <a:extLst>
              <a:ext uri="{FF2B5EF4-FFF2-40B4-BE49-F238E27FC236}">
                <a16:creationId xmlns:a16="http://schemas.microsoft.com/office/drawing/2014/main" id="{E098B6FB-4878-4325-BC05-1477A8C368B8}"/>
              </a:ext>
            </a:extLst>
          </p:cNvPr>
          <p:cNvSpPr/>
          <p:nvPr/>
        </p:nvSpPr>
        <p:spPr>
          <a:xfrm>
            <a:off x="5122663" y="1799279"/>
            <a:ext cx="690682" cy="22860"/>
          </a:xfrm>
          <a:prstGeom prst="roundRect">
            <a:avLst>
              <a:gd name="adj" fmla="val 1295024"/>
            </a:avLst>
          </a:prstGeom>
          <a:solidFill>
            <a:srgbClr val="F2B42D"/>
          </a:solidFill>
          <a:ln/>
        </p:spPr>
      </p:sp>
      <p:sp>
        <p:nvSpPr>
          <p:cNvPr id="9" name="Shape 3">
            <a:extLst>
              <a:ext uri="{FF2B5EF4-FFF2-40B4-BE49-F238E27FC236}">
                <a16:creationId xmlns:a16="http://schemas.microsoft.com/office/drawing/2014/main" id="{F8F9BD3C-787D-400D-BC19-678C012C0865}"/>
              </a:ext>
            </a:extLst>
          </p:cNvPr>
          <p:cNvSpPr/>
          <p:nvPr/>
        </p:nvSpPr>
        <p:spPr>
          <a:xfrm>
            <a:off x="5790485" y="1588777"/>
            <a:ext cx="443984" cy="443984"/>
          </a:xfrm>
          <a:prstGeom prst="roundRect">
            <a:avLst>
              <a:gd name="adj" fmla="val 66679"/>
            </a:avLst>
          </a:prstGeom>
          <a:solidFill>
            <a:srgbClr val="00002E"/>
          </a:solidFill>
          <a:ln w="22860">
            <a:solidFill>
              <a:srgbClr val="F2B42D"/>
            </a:solidFill>
            <a:prstDash val="solid"/>
          </a:ln>
        </p:spPr>
      </p:sp>
      <p:sp>
        <p:nvSpPr>
          <p:cNvPr id="11" name="Text 4">
            <a:extLst>
              <a:ext uri="{FF2B5EF4-FFF2-40B4-BE49-F238E27FC236}">
                <a16:creationId xmlns:a16="http://schemas.microsoft.com/office/drawing/2014/main" id="{2472FFC3-5AE1-4E5A-8FDF-91F68435F0CD}"/>
              </a:ext>
            </a:extLst>
          </p:cNvPr>
          <p:cNvSpPr/>
          <p:nvPr/>
        </p:nvSpPr>
        <p:spPr>
          <a:xfrm>
            <a:off x="5928836" y="1671406"/>
            <a:ext cx="167164" cy="278606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150"/>
              </a:lnSpc>
              <a:buNone/>
            </a:pPr>
            <a:r>
              <a:rPr lang="en-US" sz="2150" dirty="0">
                <a:solidFill>
                  <a:srgbClr val="FFFFFF"/>
                </a:solidFill>
                <a:latin typeface="ALS Sector Regular" panose="02000000000000000000" pitchFamily="50" charset="0"/>
                <a:ea typeface="Nunito Semi Bold" pitchFamily="34" charset="-122"/>
                <a:cs typeface="ALS Sector Regular" panose="02000000000000000000" pitchFamily="50" charset="0"/>
              </a:rPr>
              <a:t>1</a:t>
            </a:r>
            <a:endParaRPr lang="en-US" sz="2150" dirty="0">
              <a:latin typeface="ALS Sector Regular" panose="02000000000000000000" pitchFamily="50" charset="0"/>
              <a:cs typeface="ALS Sector Regular" panose="02000000000000000000" pitchFamily="50" charset="0"/>
            </a:endParaRPr>
          </a:p>
        </p:txBody>
      </p:sp>
      <p:sp>
        <p:nvSpPr>
          <p:cNvPr id="12" name="Shape 7">
            <a:extLst>
              <a:ext uri="{FF2B5EF4-FFF2-40B4-BE49-F238E27FC236}">
                <a16:creationId xmlns:a16="http://schemas.microsoft.com/office/drawing/2014/main" id="{3204B6E5-DE23-40E1-95DE-A02D31E68FEC}"/>
              </a:ext>
            </a:extLst>
          </p:cNvPr>
          <p:cNvSpPr/>
          <p:nvPr/>
        </p:nvSpPr>
        <p:spPr>
          <a:xfrm>
            <a:off x="6211609" y="2785950"/>
            <a:ext cx="690682" cy="22860"/>
          </a:xfrm>
          <a:prstGeom prst="roundRect">
            <a:avLst>
              <a:gd name="adj" fmla="val 1295024"/>
            </a:avLst>
          </a:prstGeom>
          <a:solidFill>
            <a:srgbClr val="D7425E"/>
          </a:solidFill>
          <a:ln/>
        </p:spPr>
      </p:sp>
      <p:sp>
        <p:nvSpPr>
          <p:cNvPr id="13" name="Shape 8">
            <a:extLst>
              <a:ext uri="{FF2B5EF4-FFF2-40B4-BE49-F238E27FC236}">
                <a16:creationId xmlns:a16="http://schemas.microsoft.com/office/drawing/2014/main" id="{1A88BCA8-B20C-4A5E-B803-684FFD6AFC61}"/>
              </a:ext>
            </a:extLst>
          </p:cNvPr>
          <p:cNvSpPr/>
          <p:nvPr/>
        </p:nvSpPr>
        <p:spPr>
          <a:xfrm>
            <a:off x="5790485" y="2575448"/>
            <a:ext cx="443984" cy="443984"/>
          </a:xfrm>
          <a:prstGeom prst="roundRect">
            <a:avLst>
              <a:gd name="adj" fmla="val 66679"/>
            </a:avLst>
          </a:prstGeom>
          <a:solidFill>
            <a:srgbClr val="00002E"/>
          </a:solidFill>
          <a:ln w="22860">
            <a:solidFill>
              <a:srgbClr val="D7425E"/>
            </a:solidFill>
            <a:prstDash val="solid"/>
          </a:ln>
        </p:spPr>
      </p:sp>
      <p:sp>
        <p:nvSpPr>
          <p:cNvPr id="14" name="Text 9">
            <a:extLst>
              <a:ext uri="{FF2B5EF4-FFF2-40B4-BE49-F238E27FC236}">
                <a16:creationId xmlns:a16="http://schemas.microsoft.com/office/drawing/2014/main" id="{F4CCC57D-09A1-43FB-8B6F-51496B44E7F0}"/>
              </a:ext>
            </a:extLst>
          </p:cNvPr>
          <p:cNvSpPr/>
          <p:nvPr/>
        </p:nvSpPr>
        <p:spPr>
          <a:xfrm>
            <a:off x="5928836" y="2658077"/>
            <a:ext cx="167164" cy="278606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150"/>
              </a:lnSpc>
              <a:buNone/>
            </a:pPr>
            <a:r>
              <a:rPr lang="en-US" sz="2150" dirty="0">
                <a:solidFill>
                  <a:srgbClr val="FFFFFF"/>
                </a:solidFill>
                <a:latin typeface="ALS Sector Regular" panose="02000000000000000000" pitchFamily="50" charset="0"/>
                <a:ea typeface="Nunito Semi Bold" pitchFamily="34" charset="-122"/>
                <a:cs typeface="ALS Sector Regular" panose="02000000000000000000" pitchFamily="50" charset="0"/>
              </a:rPr>
              <a:t>2</a:t>
            </a:r>
            <a:endParaRPr lang="en-US" sz="2150" dirty="0">
              <a:latin typeface="ALS Sector Regular" panose="02000000000000000000" pitchFamily="50" charset="0"/>
              <a:cs typeface="ALS Sector Regular" panose="02000000000000000000" pitchFamily="50" charset="0"/>
            </a:endParaRPr>
          </a:p>
        </p:txBody>
      </p:sp>
      <p:sp>
        <p:nvSpPr>
          <p:cNvPr id="15" name="Shape 12">
            <a:extLst>
              <a:ext uri="{FF2B5EF4-FFF2-40B4-BE49-F238E27FC236}">
                <a16:creationId xmlns:a16="http://schemas.microsoft.com/office/drawing/2014/main" id="{0DF278DD-7B59-4F60-AA01-90246C3843CB}"/>
              </a:ext>
            </a:extLst>
          </p:cNvPr>
          <p:cNvSpPr/>
          <p:nvPr/>
        </p:nvSpPr>
        <p:spPr>
          <a:xfrm>
            <a:off x="5122663" y="3746904"/>
            <a:ext cx="690682" cy="22860"/>
          </a:xfrm>
          <a:prstGeom prst="roundRect">
            <a:avLst>
              <a:gd name="adj" fmla="val 1295024"/>
            </a:avLst>
          </a:prstGeom>
          <a:solidFill>
            <a:srgbClr val="DD785E"/>
          </a:solidFill>
          <a:ln/>
        </p:spPr>
      </p:sp>
      <p:sp>
        <p:nvSpPr>
          <p:cNvPr id="17" name="Shape 13">
            <a:extLst>
              <a:ext uri="{FF2B5EF4-FFF2-40B4-BE49-F238E27FC236}">
                <a16:creationId xmlns:a16="http://schemas.microsoft.com/office/drawing/2014/main" id="{53B663A0-B589-4696-A14C-A3FF6EE535CB}"/>
              </a:ext>
            </a:extLst>
          </p:cNvPr>
          <p:cNvSpPr/>
          <p:nvPr/>
        </p:nvSpPr>
        <p:spPr>
          <a:xfrm>
            <a:off x="5790485" y="3536401"/>
            <a:ext cx="443984" cy="443984"/>
          </a:xfrm>
          <a:prstGeom prst="roundRect">
            <a:avLst>
              <a:gd name="adj" fmla="val 66679"/>
            </a:avLst>
          </a:prstGeom>
          <a:solidFill>
            <a:srgbClr val="00002E"/>
          </a:solidFill>
          <a:ln w="22860">
            <a:solidFill>
              <a:srgbClr val="DD785E"/>
            </a:solidFill>
            <a:prstDash val="solid"/>
          </a:ln>
        </p:spPr>
      </p:sp>
      <p:sp>
        <p:nvSpPr>
          <p:cNvPr id="18" name="Text 14">
            <a:extLst>
              <a:ext uri="{FF2B5EF4-FFF2-40B4-BE49-F238E27FC236}">
                <a16:creationId xmlns:a16="http://schemas.microsoft.com/office/drawing/2014/main" id="{CD6F71A5-D824-45A5-9593-7E0B77F62E93}"/>
              </a:ext>
            </a:extLst>
          </p:cNvPr>
          <p:cNvSpPr/>
          <p:nvPr/>
        </p:nvSpPr>
        <p:spPr>
          <a:xfrm>
            <a:off x="5928836" y="3619030"/>
            <a:ext cx="167164" cy="278606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150"/>
              </a:lnSpc>
              <a:buNone/>
            </a:pPr>
            <a:r>
              <a:rPr lang="en-US" sz="2150" dirty="0">
                <a:solidFill>
                  <a:srgbClr val="FFFFFF"/>
                </a:solidFill>
                <a:latin typeface="ALS Sector Regular" panose="02000000000000000000" pitchFamily="50" charset="0"/>
                <a:ea typeface="Nunito Semi Bold" pitchFamily="34" charset="-122"/>
                <a:cs typeface="ALS Sector Regular" panose="02000000000000000000" pitchFamily="50" charset="0"/>
              </a:rPr>
              <a:t>3</a:t>
            </a:r>
            <a:endParaRPr lang="en-US" sz="2150" dirty="0">
              <a:latin typeface="ALS Sector Regular" panose="02000000000000000000" pitchFamily="50" charset="0"/>
              <a:cs typeface="ALS Sector Regular" panose="02000000000000000000" pitchFamily="50" charset="0"/>
            </a:endParaRPr>
          </a:p>
        </p:txBody>
      </p:sp>
      <p:sp>
        <p:nvSpPr>
          <p:cNvPr id="19" name="Shape 17">
            <a:extLst>
              <a:ext uri="{FF2B5EF4-FFF2-40B4-BE49-F238E27FC236}">
                <a16:creationId xmlns:a16="http://schemas.microsoft.com/office/drawing/2014/main" id="{98FB3CFA-F913-4A16-AA6D-4325125E402A}"/>
              </a:ext>
            </a:extLst>
          </p:cNvPr>
          <p:cNvSpPr/>
          <p:nvPr/>
        </p:nvSpPr>
        <p:spPr>
          <a:xfrm>
            <a:off x="6211609" y="4720716"/>
            <a:ext cx="690682" cy="22860"/>
          </a:xfrm>
          <a:prstGeom prst="roundRect">
            <a:avLst>
              <a:gd name="adj" fmla="val 1295024"/>
            </a:avLst>
          </a:prstGeom>
          <a:solidFill>
            <a:srgbClr val="48A8E2"/>
          </a:solidFill>
          <a:ln/>
        </p:spPr>
      </p:sp>
      <p:sp>
        <p:nvSpPr>
          <p:cNvPr id="20" name="Shape 18">
            <a:extLst>
              <a:ext uri="{FF2B5EF4-FFF2-40B4-BE49-F238E27FC236}">
                <a16:creationId xmlns:a16="http://schemas.microsoft.com/office/drawing/2014/main" id="{6A3B7266-D17C-4FE7-85E2-D1C5B8467C42}"/>
              </a:ext>
            </a:extLst>
          </p:cNvPr>
          <p:cNvSpPr/>
          <p:nvPr/>
        </p:nvSpPr>
        <p:spPr>
          <a:xfrm>
            <a:off x="5790485" y="4510213"/>
            <a:ext cx="443984" cy="443984"/>
          </a:xfrm>
          <a:prstGeom prst="roundRect">
            <a:avLst>
              <a:gd name="adj" fmla="val 66679"/>
            </a:avLst>
          </a:prstGeom>
          <a:solidFill>
            <a:srgbClr val="00002E"/>
          </a:solidFill>
          <a:ln w="22860">
            <a:solidFill>
              <a:srgbClr val="48A8E2"/>
            </a:solidFill>
            <a:prstDash val="solid"/>
          </a:ln>
        </p:spPr>
      </p:sp>
      <p:sp>
        <p:nvSpPr>
          <p:cNvPr id="21" name="Text 19">
            <a:extLst>
              <a:ext uri="{FF2B5EF4-FFF2-40B4-BE49-F238E27FC236}">
                <a16:creationId xmlns:a16="http://schemas.microsoft.com/office/drawing/2014/main" id="{43C800D1-280D-46AD-9F7B-6927BC8B1702}"/>
              </a:ext>
            </a:extLst>
          </p:cNvPr>
          <p:cNvSpPr/>
          <p:nvPr/>
        </p:nvSpPr>
        <p:spPr>
          <a:xfrm>
            <a:off x="5928836" y="4592843"/>
            <a:ext cx="167164" cy="278606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150"/>
              </a:lnSpc>
              <a:buNone/>
            </a:pPr>
            <a:r>
              <a:rPr lang="en-US" sz="2150" dirty="0">
                <a:solidFill>
                  <a:srgbClr val="FFFFFF"/>
                </a:solidFill>
                <a:latin typeface="ALS Sector Regular" panose="02000000000000000000" pitchFamily="50" charset="0"/>
                <a:ea typeface="Nunito Semi Bold" pitchFamily="34" charset="-122"/>
                <a:cs typeface="ALS Sector Regular" panose="02000000000000000000" pitchFamily="50" charset="0"/>
              </a:rPr>
              <a:t>4</a:t>
            </a:r>
            <a:endParaRPr lang="en-US" sz="2150" dirty="0">
              <a:latin typeface="ALS Sector Regular" panose="02000000000000000000" pitchFamily="50" charset="0"/>
              <a:cs typeface="ALS Sector Regular" panose="02000000000000000000" pitchFamily="50" charset="0"/>
            </a:endParaRPr>
          </a:p>
        </p:txBody>
      </p:sp>
      <p:sp>
        <p:nvSpPr>
          <p:cNvPr id="22" name="Shape 22">
            <a:extLst>
              <a:ext uri="{FF2B5EF4-FFF2-40B4-BE49-F238E27FC236}">
                <a16:creationId xmlns:a16="http://schemas.microsoft.com/office/drawing/2014/main" id="{89647495-D276-4EA0-8005-430F9276E119}"/>
              </a:ext>
            </a:extLst>
          </p:cNvPr>
          <p:cNvSpPr/>
          <p:nvPr/>
        </p:nvSpPr>
        <p:spPr>
          <a:xfrm>
            <a:off x="5122663" y="5694528"/>
            <a:ext cx="690682" cy="22860"/>
          </a:xfrm>
          <a:prstGeom prst="roundRect">
            <a:avLst>
              <a:gd name="adj" fmla="val 1295024"/>
            </a:avLst>
          </a:prstGeom>
          <a:solidFill>
            <a:srgbClr val="59ABA9"/>
          </a:solidFill>
          <a:ln/>
        </p:spPr>
      </p:sp>
      <p:sp>
        <p:nvSpPr>
          <p:cNvPr id="23" name="Shape 23">
            <a:extLst>
              <a:ext uri="{FF2B5EF4-FFF2-40B4-BE49-F238E27FC236}">
                <a16:creationId xmlns:a16="http://schemas.microsoft.com/office/drawing/2014/main" id="{BA735D3C-EB57-46C5-97D7-D5BE65AE6C44}"/>
              </a:ext>
            </a:extLst>
          </p:cNvPr>
          <p:cNvSpPr/>
          <p:nvPr/>
        </p:nvSpPr>
        <p:spPr>
          <a:xfrm>
            <a:off x="5790485" y="5484025"/>
            <a:ext cx="443984" cy="443984"/>
          </a:xfrm>
          <a:prstGeom prst="roundRect">
            <a:avLst>
              <a:gd name="adj" fmla="val 66679"/>
            </a:avLst>
          </a:prstGeom>
          <a:solidFill>
            <a:srgbClr val="00002E"/>
          </a:solidFill>
          <a:ln w="22860">
            <a:solidFill>
              <a:srgbClr val="59ABA9"/>
            </a:solidFill>
            <a:prstDash val="solid"/>
          </a:ln>
        </p:spPr>
      </p:sp>
      <p:sp>
        <p:nvSpPr>
          <p:cNvPr id="24" name="Text 24">
            <a:extLst>
              <a:ext uri="{FF2B5EF4-FFF2-40B4-BE49-F238E27FC236}">
                <a16:creationId xmlns:a16="http://schemas.microsoft.com/office/drawing/2014/main" id="{D64B55A8-CC46-4A78-8247-05FBF9B176F4}"/>
              </a:ext>
            </a:extLst>
          </p:cNvPr>
          <p:cNvSpPr/>
          <p:nvPr/>
        </p:nvSpPr>
        <p:spPr>
          <a:xfrm>
            <a:off x="5928836" y="5566655"/>
            <a:ext cx="167164" cy="278606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150"/>
              </a:lnSpc>
              <a:buNone/>
            </a:pPr>
            <a:r>
              <a:rPr lang="en-US" sz="2150" dirty="0">
                <a:solidFill>
                  <a:srgbClr val="FFFFFF"/>
                </a:solidFill>
                <a:latin typeface="ALS Sector Regular" panose="02000000000000000000" pitchFamily="50" charset="0"/>
                <a:ea typeface="Nunito Semi Bold" pitchFamily="34" charset="-122"/>
                <a:cs typeface="ALS Sector Regular" panose="02000000000000000000" pitchFamily="50" charset="0"/>
              </a:rPr>
              <a:t>5</a:t>
            </a:r>
            <a:endParaRPr lang="en-US" sz="2150" dirty="0">
              <a:latin typeface="ALS Sector Regular" panose="02000000000000000000" pitchFamily="50" charset="0"/>
              <a:cs typeface="ALS Sector Regular" panose="02000000000000000000" pitchFamily="50" charset="0"/>
            </a:endParaRP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21902D14-E215-4A0A-AF88-1EDFE3A65128}"/>
              </a:ext>
            </a:extLst>
          </p:cNvPr>
          <p:cNvGrpSpPr/>
          <p:nvPr/>
        </p:nvGrpSpPr>
        <p:grpSpPr>
          <a:xfrm>
            <a:off x="-150139" y="1420343"/>
            <a:ext cx="5157193" cy="4664937"/>
            <a:chOff x="690682" y="1976795"/>
            <a:chExt cx="5539145" cy="5251012"/>
          </a:xfrm>
        </p:grpSpPr>
        <p:sp>
          <p:nvSpPr>
            <p:cNvPr id="25" name="Text 5">
              <a:extLst>
                <a:ext uri="{FF2B5EF4-FFF2-40B4-BE49-F238E27FC236}">
                  <a16:creationId xmlns:a16="http://schemas.microsoft.com/office/drawing/2014/main" id="{70D5AE83-DA76-47A7-8C97-2AEA426A1754}"/>
                </a:ext>
              </a:extLst>
            </p:cNvPr>
            <p:cNvSpPr/>
            <p:nvPr/>
          </p:nvSpPr>
          <p:spPr>
            <a:xfrm>
              <a:off x="1768554" y="1976795"/>
              <a:ext cx="4461272" cy="290155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t"/>
            <a:lstStyle/>
            <a:p>
              <a:pPr marL="0" indent="0" algn="r">
                <a:lnSpc>
                  <a:spcPts val="2250"/>
                </a:lnSpc>
                <a:buNone/>
              </a:pPr>
              <a:r>
                <a:rPr lang="en-US" sz="1400" dirty="0">
                  <a:latin typeface="ALS Sector Regular" panose="02000000000000000000" pitchFamily="50" charset="0"/>
                  <a:ea typeface="Nunito Semi Bold" pitchFamily="34" charset="-122"/>
                  <a:cs typeface="ALS Sector Regular" panose="02000000000000000000" pitchFamily="50" charset="0"/>
                </a:rPr>
                <a:t>Анализ образовательных потребностей</a:t>
              </a:r>
              <a:endParaRPr lang="en-US" sz="1400" dirty="0">
                <a:latin typeface="ALS Sector Regular" panose="02000000000000000000" pitchFamily="50" charset="0"/>
                <a:cs typeface="ALS Sector Regular" panose="02000000000000000000" pitchFamily="50" charset="0"/>
              </a:endParaRPr>
            </a:p>
          </p:txBody>
        </p:sp>
        <p:sp>
          <p:nvSpPr>
            <p:cNvPr id="26" name="Text 6">
              <a:extLst>
                <a:ext uri="{FF2B5EF4-FFF2-40B4-BE49-F238E27FC236}">
                  <a16:creationId xmlns:a16="http://schemas.microsoft.com/office/drawing/2014/main" id="{074F43C6-D17C-4BE2-ABFE-C4D3E1C7F438}"/>
                </a:ext>
              </a:extLst>
            </p:cNvPr>
            <p:cNvSpPr/>
            <p:nvPr/>
          </p:nvSpPr>
          <p:spPr>
            <a:xfrm>
              <a:off x="1033593" y="2385298"/>
              <a:ext cx="5196234" cy="94726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r">
                <a:lnSpc>
                  <a:spcPts val="2450"/>
                </a:lnSpc>
                <a:buNone/>
              </a:pPr>
              <a:r>
                <a:rPr lang="en-US" sz="1400" dirty="0">
                  <a:latin typeface="ALS Sector Regular" panose="02000000000000000000" pitchFamily="50" charset="0"/>
                  <a:ea typeface="PT Sans" pitchFamily="34" charset="-122"/>
                  <a:cs typeface="ALS Sector Regular" panose="02000000000000000000" pitchFamily="50" charset="0"/>
                </a:rPr>
                <a:t>Изучение требований рынка труда и актуальных социальных запросов для формирования стандартов и целей модернизации.</a:t>
              </a:r>
              <a:endParaRPr lang="en-US" sz="1400" dirty="0">
                <a:latin typeface="ALS Sector Regular" panose="02000000000000000000" pitchFamily="50" charset="0"/>
                <a:cs typeface="ALS Sector Regular" panose="02000000000000000000" pitchFamily="50" charset="0"/>
              </a:endParaRPr>
            </a:p>
          </p:txBody>
        </p:sp>
        <p:sp>
          <p:nvSpPr>
            <p:cNvPr id="27" name="Text 15">
              <a:extLst>
                <a:ext uri="{FF2B5EF4-FFF2-40B4-BE49-F238E27FC236}">
                  <a16:creationId xmlns:a16="http://schemas.microsoft.com/office/drawing/2014/main" id="{7BAE535B-418D-4198-A6DB-31737B61762C}"/>
                </a:ext>
              </a:extLst>
            </p:cNvPr>
            <p:cNvSpPr/>
            <p:nvPr/>
          </p:nvSpPr>
          <p:spPr>
            <a:xfrm>
              <a:off x="1865352" y="3924419"/>
              <a:ext cx="4364474" cy="290155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t"/>
            <a:lstStyle/>
            <a:p>
              <a:pPr marL="0" indent="0" algn="r">
                <a:lnSpc>
                  <a:spcPts val="2250"/>
                </a:lnSpc>
                <a:buNone/>
              </a:pPr>
              <a:r>
                <a:rPr lang="en-US" sz="1400" dirty="0">
                  <a:latin typeface="ALS Sector Regular" panose="02000000000000000000" pitchFamily="50" charset="0"/>
                  <a:ea typeface="Nunito Semi Bold" pitchFamily="34" charset="-122"/>
                  <a:cs typeface="ALS Sector Regular" panose="02000000000000000000" pitchFamily="50" charset="0"/>
                </a:rPr>
                <a:t>Разработка сценариев ассистирования</a:t>
              </a:r>
              <a:endParaRPr lang="en-US" sz="1400" dirty="0">
                <a:latin typeface="ALS Sector Regular" panose="02000000000000000000" pitchFamily="50" charset="0"/>
                <a:cs typeface="ALS Sector Regular" panose="02000000000000000000" pitchFamily="50" charset="0"/>
              </a:endParaRPr>
            </a:p>
          </p:txBody>
        </p:sp>
        <p:sp>
          <p:nvSpPr>
            <p:cNvPr id="28" name="Text 16">
              <a:extLst>
                <a:ext uri="{FF2B5EF4-FFF2-40B4-BE49-F238E27FC236}">
                  <a16:creationId xmlns:a16="http://schemas.microsoft.com/office/drawing/2014/main" id="{EFF48AB3-A755-4CA9-AC67-E63968ED718C}"/>
                </a:ext>
              </a:extLst>
            </p:cNvPr>
            <p:cNvSpPr/>
            <p:nvPr/>
          </p:nvSpPr>
          <p:spPr>
            <a:xfrm>
              <a:off x="690682" y="4332923"/>
              <a:ext cx="5539145" cy="947261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r">
                <a:lnSpc>
                  <a:spcPts val="2450"/>
                </a:lnSpc>
                <a:buNone/>
              </a:pPr>
              <a:r>
                <a:rPr lang="en-US" sz="1400" dirty="0">
                  <a:latin typeface="ALS Sector Regular" panose="02000000000000000000" pitchFamily="50" charset="0"/>
                  <a:ea typeface="PT Sans" pitchFamily="34" charset="-122"/>
                  <a:cs typeface="ALS Sector Regular" panose="02000000000000000000" pitchFamily="50" charset="0"/>
                </a:rPr>
                <a:t>Создание алгоритмов и сценариев взаимодействия антропоморфных роботов с различными участниками образовательного процесса.</a:t>
              </a:r>
              <a:endParaRPr lang="en-US" sz="1400" dirty="0">
                <a:latin typeface="ALS Sector Regular" panose="02000000000000000000" pitchFamily="50" charset="0"/>
                <a:cs typeface="ALS Sector Regular" panose="02000000000000000000" pitchFamily="50" charset="0"/>
              </a:endParaRPr>
            </a:p>
          </p:txBody>
        </p:sp>
        <p:sp>
          <p:nvSpPr>
            <p:cNvPr id="29" name="Text 25">
              <a:extLst>
                <a:ext uri="{FF2B5EF4-FFF2-40B4-BE49-F238E27FC236}">
                  <a16:creationId xmlns:a16="http://schemas.microsoft.com/office/drawing/2014/main" id="{E269051C-AD5B-4779-ACE3-A8180E6145D6}"/>
                </a:ext>
              </a:extLst>
            </p:cNvPr>
            <p:cNvSpPr/>
            <p:nvPr/>
          </p:nvSpPr>
          <p:spPr>
            <a:xfrm>
              <a:off x="1541264" y="5872043"/>
              <a:ext cx="4688562" cy="290155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t"/>
            <a:lstStyle/>
            <a:p>
              <a:pPr marL="0" indent="0" algn="r">
                <a:lnSpc>
                  <a:spcPts val="2250"/>
                </a:lnSpc>
                <a:buNone/>
              </a:pPr>
              <a:r>
                <a:rPr lang="en-US" sz="1400" dirty="0">
                  <a:latin typeface="ALS Sector Regular" panose="02000000000000000000" pitchFamily="50" charset="0"/>
                  <a:ea typeface="Nunito Semi Bold" pitchFamily="34" charset="-122"/>
                  <a:cs typeface="ALS Sector Regular" panose="02000000000000000000" pitchFamily="50" charset="0"/>
                </a:rPr>
                <a:t>Создание пользовательского интерфейса</a:t>
              </a:r>
              <a:endParaRPr lang="en-US" sz="1400" dirty="0">
                <a:latin typeface="ALS Sector Regular" panose="02000000000000000000" pitchFamily="50" charset="0"/>
                <a:cs typeface="ALS Sector Regular" panose="02000000000000000000" pitchFamily="50" charset="0"/>
              </a:endParaRPr>
            </a:p>
          </p:txBody>
        </p:sp>
        <p:sp>
          <p:nvSpPr>
            <p:cNvPr id="30" name="Text 26">
              <a:extLst>
                <a:ext uri="{FF2B5EF4-FFF2-40B4-BE49-F238E27FC236}">
                  <a16:creationId xmlns:a16="http://schemas.microsoft.com/office/drawing/2014/main" id="{332FC31C-6A17-4CE3-9EDD-4D3E7F51BA46}"/>
                </a:ext>
              </a:extLst>
            </p:cNvPr>
            <p:cNvSpPr/>
            <p:nvPr/>
          </p:nvSpPr>
          <p:spPr>
            <a:xfrm>
              <a:off x="690682" y="6280547"/>
              <a:ext cx="5539145" cy="94726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r">
                <a:lnSpc>
                  <a:spcPts val="2450"/>
                </a:lnSpc>
                <a:buNone/>
              </a:pPr>
              <a:r>
                <a:rPr lang="en-US" sz="1400" dirty="0">
                  <a:latin typeface="ALS Sector Regular" panose="02000000000000000000" pitchFamily="50" charset="0"/>
                  <a:ea typeface="PT Sans" pitchFamily="34" charset="-122"/>
                  <a:cs typeface="ALS Sector Regular" panose="02000000000000000000" pitchFamily="50" charset="0"/>
                </a:rPr>
                <a:t>Разработка интуитивно понятного и функционального интерфейса для удобства формирования отчётности и ведения документации.</a:t>
              </a:r>
              <a:endParaRPr lang="en-US" sz="1400" dirty="0">
                <a:latin typeface="ALS Sector Regular" panose="02000000000000000000" pitchFamily="50" charset="0"/>
                <a:cs typeface="ALS Sector Regular" panose="02000000000000000000" pitchFamily="50" charset="0"/>
              </a:endParaRPr>
            </a:p>
          </p:txBody>
        </p:sp>
      </p:grp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41ACD524-5CCC-4BCA-B164-8421B979686A}"/>
              </a:ext>
            </a:extLst>
          </p:cNvPr>
          <p:cNvGrpSpPr/>
          <p:nvPr/>
        </p:nvGrpSpPr>
        <p:grpSpPr>
          <a:xfrm>
            <a:off x="7017900" y="2226209"/>
            <a:ext cx="5004973" cy="3290530"/>
            <a:chOff x="8400574" y="2963466"/>
            <a:chExt cx="5539145" cy="3290530"/>
          </a:xfrm>
        </p:grpSpPr>
        <p:sp>
          <p:nvSpPr>
            <p:cNvPr id="31" name="Text 10">
              <a:extLst>
                <a:ext uri="{FF2B5EF4-FFF2-40B4-BE49-F238E27FC236}">
                  <a16:creationId xmlns:a16="http://schemas.microsoft.com/office/drawing/2014/main" id="{6F0E81FF-0E44-4233-A36F-598449F9BCE0}"/>
                </a:ext>
              </a:extLst>
            </p:cNvPr>
            <p:cNvSpPr/>
            <p:nvPr/>
          </p:nvSpPr>
          <p:spPr>
            <a:xfrm>
              <a:off x="8400574" y="2963466"/>
              <a:ext cx="2991803" cy="290155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t"/>
            <a:lstStyle/>
            <a:p>
              <a:pPr marL="0" indent="0" algn="l">
                <a:lnSpc>
                  <a:spcPts val="2250"/>
                </a:lnSpc>
                <a:buNone/>
              </a:pPr>
              <a:r>
                <a:rPr lang="en-US" sz="1400" dirty="0">
                  <a:latin typeface="ALS Sector Regular" panose="02000000000000000000" pitchFamily="50" charset="0"/>
                  <a:ea typeface="Nunito Semi Bold" pitchFamily="34" charset="-122"/>
                  <a:cs typeface="ALS Sector Regular" panose="02000000000000000000" pitchFamily="50" charset="0"/>
                </a:rPr>
                <a:t>Обучение преподавателей</a:t>
              </a:r>
              <a:endParaRPr lang="en-US" sz="1400" dirty="0">
                <a:latin typeface="ALS Sector Regular" panose="02000000000000000000" pitchFamily="50" charset="0"/>
                <a:cs typeface="ALS Sector Regular" panose="02000000000000000000" pitchFamily="50" charset="0"/>
              </a:endParaRPr>
            </a:p>
          </p:txBody>
        </p:sp>
        <p:sp>
          <p:nvSpPr>
            <p:cNvPr id="32" name="Text 11">
              <a:extLst>
                <a:ext uri="{FF2B5EF4-FFF2-40B4-BE49-F238E27FC236}">
                  <a16:creationId xmlns:a16="http://schemas.microsoft.com/office/drawing/2014/main" id="{E326C2FE-5171-494D-B02F-79D476F51C55}"/>
                </a:ext>
              </a:extLst>
            </p:cNvPr>
            <p:cNvSpPr/>
            <p:nvPr/>
          </p:nvSpPr>
          <p:spPr>
            <a:xfrm>
              <a:off x="8400574" y="3371969"/>
              <a:ext cx="5539145" cy="631507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2450"/>
                </a:lnSpc>
                <a:buNone/>
              </a:pPr>
              <a:r>
                <a:rPr lang="en-US" sz="1400" dirty="0">
                  <a:latin typeface="ALS Sector Regular" panose="02000000000000000000" pitchFamily="50" charset="0"/>
                  <a:ea typeface="PT Sans" pitchFamily="34" charset="-122"/>
                  <a:cs typeface="ALS Sector Regular" panose="02000000000000000000" pitchFamily="50" charset="0"/>
                </a:rPr>
                <a:t>Подготовка педагогического состава для эффективной работы с новыми технологиями.</a:t>
              </a:r>
              <a:endParaRPr lang="en-US" sz="1400" dirty="0">
                <a:latin typeface="ALS Sector Regular" panose="02000000000000000000" pitchFamily="50" charset="0"/>
                <a:cs typeface="ALS Sector Regular" panose="02000000000000000000" pitchFamily="50" charset="0"/>
              </a:endParaRPr>
            </a:p>
          </p:txBody>
        </p:sp>
        <p:sp>
          <p:nvSpPr>
            <p:cNvPr id="33" name="Text 20">
              <a:extLst>
                <a:ext uri="{FF2B5EF4-FFF2-40B4-BE49-F238E27FC236}">
                  <a16:creationId xmlns:a16="http://schemas.microsoft.com/office/drawing/2014/main" id="{DB9A288E-00A6-4569-86B3-F3A78FC09941}"/>
                </a:ext>
              </a:extLst>
            </p:cNvPr>
            <p:cNvSpPr/>
            <p:nvPr/>
          </p:nvSpPr>
          <p:spPr>
            <a:xfrm>
              <a:off x="8400574" y="4898231"/>
              <a:ext cx="4603552" cy="290155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t"/>
            <a:lstStyle/>
            <a:p>
              <a:pPr marL="0" indent="0" algn="l">
                <a:lnSpc>
                  <a:spcPts val="2250"/>
                </a:lnSpc>
                <a:buNone/>
              </a:pPr>
              <a:r>
                <a:rPr lang="en-US" sz="1400" dirty="0">
                  <a:latin typeface="ALS Sector Regular" panose="02000000000000000000" pitchFamily="50" charset="0"/>
                  <a:ea typeface="Nunito Semi Bold" pitchFamily="34" charset="-122"/>
                  <a:cs typeface="ALS Sector Regular" panose="02000000000000000000" pitchFamily="50" charset="0"/>
                </a:rPr>
                <a:t>Техническая поддержка и обслуживание</a:t>
              </a:r>
              <a:endParaRPr lang="en-US" sz="1400" dirty="0">
                <a:latin typeface="ALS Sector Regular" panose="02000000000000000000" pitchFamily="50" charset="0"/>
                <a:cs typeface="ALS Sector Regular" panose="02000000000000000000" pitchFamily="50" charset="0"/>
              </a:endParaRPr>
            </a:p>
          </p:txBody>
        </p:sp>
        <p:sp>
          <p:nvSpPr>
            <p:cNvPr id="34" name="Text 21">
              <a:extLst>
                <a:ext uri="{FF2B5EF4-FFF2-40B4-BE49-F238E27FC236}">
                  <a16:creationId xmlns:a16="http://schemas.microsoft.com/office/drawing/2014/main" id="{1023C71D-A48A-4566-B7D2-D8F5365E743F}"/>
                </a:ext>
              </a:extLst>
            </p:cNvPr>
            <p:cNvSpPr/>
            <p:nvPr/>
          </p:nvSpPr>
          <p:spPr>
            <a:xfrm>
              <a:off x="8400574" y="5306735"/>
              <a:ext cx="5539145" cy="947261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2450"/>
                </a:lnSpc>
                <a:buNone/>
              </a:pPr>
              <a:r>
                <a:rPr lang="en-US" sz="1400" dirty="0">
                  <a:latin typeface="ALS Sector Regular" panose="02000000000000000000" pitchFamily="50" charset="0"/>
                  <a:ea typeface="PT Sans" pitchFamily="34" charset="-122"/>
                  <a:cs typeface="ALS Sector Regular" panose="02000000000000000000" pitchFamily="50" charset="0"/>
                </a:rPr>
                <a:t>Обеспечение бесперебойной работы роботизированного оборудования, включая регистрацию инцидентов, диагностику и устранение неисправностей.</a:t>
              </a:r>
              <a:endParaRPr lang="en-US" sz="1400" dirty="0">
                <a:latin typeface="ALS Sector Regular" panose="02000000000000000000" pitchFamily="50" charset="0"/>
                <a:cs typeface="ALS Sector Regular" panose="02000000000000000000" pitchFamily="50" charset="0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6F8A4F32-7C7E-409E-8EA8-81917CC85BE0}"/>
              </a:ext>
            </a:extLst>
          </p:cNvPr>
          <p:cNvSpPr txBox="1"/>
          <p:nvPr/>
        </p:nvSpPr>
        <p:spPr>
          <a:xfrm>
            <a:off x="3691919" y="371700"/>
            <a:ext cx="4473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ALS Sector Regular" panose="02000000000000000000" pitchFamily="50" charset="0"/>
                <a:ea typeface="Nunito Semi Bold" pitchFamily="34" charset="-122"/>
                <a:cs typeface="ALS Sector Regular" panose="02000000000000000000" pitchFamily="50" charset="0"/>
              </a:rPr>
              <a:t>Ключевые</a:t>
            </a:r>
            <a:r>
              <a:rPr lang="en-US" sz="2400" dirty="0">
                <a:latin typeface="ALS Sector Regular" panose="02000000000000000000" pitchFamily="50" charset="0"/>
                <a:ea typeface="Nunito Semi Bold" pitchFamily="34" charset="-122"/>
                <a:cs typeface="ALS Sector Regular" panose="02000000000000000000" pitchFamily="50" charset="0"/>
              </a:rPr>
              <a:t> </a:t>
            </a:r>
            <a:r>
              <a:rPr lang="en-US" sz="2400" dirty="0" err="1">
                <a:latin typeface="ALS Sector Regular" panose="02000000000000000000" pitchFamily="50" charset="0"/>
                <a:ea typeface="Nunito Semi Bold" pitchFamily="34" charset="-122"/>
                <a:cs typeface="ALS Sector Regular" panose="02000000000000000000" pitchFamily="50" charset="0"/>
              </a:rPr>
              <a:t>процессы</a:t>
            </a:r>
            <a:r>
              <a:rPr lang="en-US" sz="2400" dirty="0">
                <a:latin typeface="ALS Sector Regular" panose="02000000000000000000" pitchFamily="50" charset="0"/>
                <a:ea typeface="Nunito Semi Bold" pitchFamily="34" charset="-122"/>
                <a:cs typeface="ALS Sector Regular" panose="02000000000000000000" pitchFamily="50" charset="0"/>
              </a:rPr>
              <a:t> </a:t>
            </a:r>
            <a:r>
              <a:rPr lang="en-US" sz="2400" dirty="0" err="1">
                <a:latin typeface="ALS Sector Regular" panose="02000000000000000000" pitchFamily="50" charset="0"/>
                <a:ea typeface="Nunito Semi Bold" pitchFamily="34" charset="-122"/>
                <a:cs typeface="ALS Sector Regular" panose="02000000000000000000" pitchFamily="50" charset="0"/>
              </a:rPr>
              <a:t>модели</a:t>
            </a:r>
            <a:endParaRPr lang="en-US" sz="2400" dirty="0">
              <a:latin typeface="ALS Sector Regular" panose="02000000000000000000" pitchFamily="50" charset="0"/>
              <a:cs typeface="ALS Sector Regular" panose="02000000000000000000" pitchFamily="50" charset="0"/>
            </a:endParaRPr>
          </a:p>
          <a:p>
            <a:endParaRPr lang="ru-RU" sz="2400" dirty="0">
              <a:latin typeface="ALS Sector Regular" panose="02000000000000000000" pitchFamily="50" charset="0"/>
              <a:cs typeface="ALS Sector Regular" panose="02000000000000000000" pitchFamily="50" charset="0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431B774-FEA9-453F-A672-212FE6D3D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6CF3-CCD0-47AE-936E-65B936C8E176}" type="slidenum">
              <a:rPr lang="ru-RU" smtClean="0">
                <a:latin typeface="ALS Sector Regular" panose="02000000000000000000" pitchFamily="50" charset="0"/>
                <a:cs typeface="ALS Sector Regular" panose="02000000000000000000" pitchFamily="50" charset="0"/>
              </a:rPr>
              <a:t>6</a:t>
            </a:fld>
            <a:endParaRPr lang="ru-RU">
              <a:latin typeface="ALS Sector Regular" panose="02000000000000000000" pitchFamily="50" charset="0"/>
              <a:cs typeface="ALS Sector Regular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47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8702746C-3DCC-467C-9321-0AD6DD3AF284}"/>
              </a:ext>
            </a:extLst>
          </p:cNvPr>
          <p:cNvSpPr/>
          <p:nvPr/>
        </p:nvSpPr>
        <p:spPr>
          <a:xfrm>
            <a:off x="169127" y="1200861"/>
            <a:ext cx="11853746" cy="162065"/>
          </a:xfrm>
          <a:prstGeom prst="rect">
            <a:avLst/>
          </a:prstGeom>
          <a:gradFill flip="none" rotWithShape="1">
            <a:gsLst>
              <a:gs pos="0">
                <a:srgbClr val="2668B1"/>
              </a:gs>
              <a:gs pos="19000">
                <a:schemeClr val="accent1">
                  <a:shade val="67500"/>
                  <a:satMod val="115000"/>
                </a:schemeClr>
              </a:gs>
              <a:gs pos="100000">
                <a:srgbClr val="376CDA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51EB5D11-E3D4-47DF-B7D7-79948850BDE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135"/>
            <a:ext cx="1233289" cy="1232981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15A4DFB5-3B7A-4E30-8633-23A7B7E358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2216" y="60296"/>
            <a:ext cx="1150657" cy="1150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87BE4CF5-290B-4345-8F88-1638D675BC82}"/>
              </a:ext>
            </a:extLst>
          </p:cNvPr>
          <p:cNvSpPr/>
          <p:nvPr/>
        </p:nvSpPr>
        <p:spPr>
          <a:xfrm>
            <a:off x="169127" y="6153861"/>
            <a:ext cx="11853746" cy="162065"/>
          </a:xfrm>
          <a:prstGeom prst="rect">
            <a:avLst/>
          </a:prstGeom>
          <a:gradFill flip="none" rotWithShape="1">
            <a:gsLst>
              <a:gs pos="0">
                <a:srgbClr val="2668B1"/>
              </a:gs>
              <a:gs pos="19000">
                <a:schemeClr val="accent1">
                  <a:shade val="67500"/>
                  <a:satMod val="115000"/>
                </a:schemeClr>
              </a:gs>
              <a:gs pos="100000">
                <a:srgbClr val="376CDA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80341A41-F914-4578-9649-F5754629F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6CF3-CCD0-47AE-936E-65B936C8E176}" type="slidenum">
              <a:rPr lang="ru-RU" smtClean="0">
                <a:latin typeface="ALS Sector Regular" panose="02000000000000000000" pitchFamily="50" charset="0"/>
                <a:cs typeface="ALS Sector Regular" panose="02000000000000000000" pitchFamily="50" charset="0"/>
              </a:rPr>
              <a:t>7</a:t>
            </a:fld>
            <a:endParaRPr lang="ru-RU">
              <a:latin typeface="ALS Sector Regular" panose="02000000000000000000" pitchFamily="50" charset="0"/>
              <a:cs typeface="ALS Sector Regular" panose="02000000000000000000" pitchFamily="50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382217" y="1580141"/>
                <a:ext cx="6832043" cy="39033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Показатель </a:t>
                </a:r>
                <a:r>
                  <a:rPr lang="en-US" i="1" dirty="0">
                    <a:latin typeface="ALS Sector Regular" panose="02000000000000000000"/>
                    <a:cs typeface="Times New Roman" panose="02020603050405020304" pitchFamily="18" charset="0"/>
                  </a:rPr>
                  <a:t>NPV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ru-RU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dirty="0">
                    <a:latin typeface="ALS Sector Regular" panose="02000000000000000000"/>
                    <a:cs typeface="Times New Roman" panose="02020603050405020304" pitchFamily="18" charset="0"/>
                  </a:rPr>
                  <a:t>NPV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P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 </m:t>
                            </m:r>
                          </m:num>
                          <m:den>
                            <m:sSup>
                              <m:sSupPr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>
                                    <a:latin typeface="Cambria Math" panose="02040503050406030204" pitchFamily="18" charset="0"/>
                                  </a:rPr>
                                  <m:t>(1+</m:t>
                                </m:r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R</m:t>
                                </m:r>
                                <m:r>
                                  <a:rPr lang="ru-RU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</m:sSup>
                          </m:den>
                        </m:f>
                      </m:e>
                    </m:nary>
                    <m:r>
                      <a:rPr lang="ru-RU" i="1">
                        <a:latin typeface="Cambria Math" panose="02040503050406030204" pitchFamily="18" charset="0"/>
                      </a:rPr>
                      <m:t>−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𝐼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С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− </m:t>
                    </m:r>
                    <m:nary>
                      <m:naryPr>
                        <m:chr m:val="∑"/>
                        <m:limLoc m:val="undOvr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>
                                <a:latin typeface="Cambria Math" panose="02040503050406030204" pitchFamily="18" charset="0"/>
                              </a:rPr>
                              <m:t>С </m:t>
                            </m:r>
                          </m:num>
                          <m:den>
                            <m:sSup>
                              <m:sSupPr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>
                                    <a:latin typeface="Cambria Math" panose="02040503050406030204" pitchFamily="18" charset="0"/>
                                  </a:rPr>
                                  <m:t>(1+</m:t>
                                </m:r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R</m:t>
                                </m:r>
                                <m:r>
                                  <a:rPr lang="ru-RU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</m:sSup>
                          </m:den>
                        </m:f>
                      </m:e>
                    </m:nary>
                  </m:oMath>
                </a14:m>
                <a:r>
                  <a:rPr lang="en-US" dirty="0">
                    <a:latin typeface="ALS Sector Regular" panose="02000000000000000000"/>
                  </a:rPr>
                  <a:t>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	            </a:t>
                </a:r>
              </a:p>
              <a:p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Индекс рентабельности:</a:t>
                </a:r>
              </a:p>
              <a:p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dirty="0">
                    <a:latin typeface="ALS Sector Regular" panose="02000000000000000000"/>
                    <a:cs typeface="Times New Roman" panose="02020603050405020304" pitchFamily="18" charset="0"/>
                  </a:rPr>
                  <a:t>PI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1+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ru-RU">
                            <a:latin typeface="Cambria Math" panose="02040503050406030204" pitchFamily="18" charset="0"/>
                          </a:rPr>
                          <m:t>NPV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ru-RU">
                            <a:latin typeface="Cambria Math" panose="02040503050406030204" pitchFamily="18" charset="0"/>
                          </a:rPr>
                          <m:t>IC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			</a:t>
                </a:r>
                <a:r>
                  <a:rPr lang="ru-RU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ru-RU" sz="2400" dirty="0"/>
                  <a:t>             </a:t>
                </a:r>
              </a:p>
              <a:p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Внутренняя норма доходности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ru-RU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endParaRPr lang="ru-RU" sz="24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dirty="0"/>
                  <a:t>	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P</m:t>
                            </m:r>
                          </m:num>
                          <m:den>
                            <m:sSup>
                              <m:sSupPr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>
                                    <a:latin typeface="Cambria Math" panose="02040503050406030204" pitchFamily="18" charset="0"/>
                                  </a:rPr>
                                  <m:t>(1+</m:t>
                                </m:r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IRR</m:t>
                                </m:r>
                                <m:r>
                                  <a:rPr lang="ru-RU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</m:sSup>
                          </m:den>
                        </m:f>
                      </m:e>
                    </m:nary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:r>
                  <a:rPr lang="en-US" dirty="0">
                    <a:latin typeface="ALS Sector Regular" panose="02000000000000000000"/>
                    <a:cs typeface="Times New Roman" panose="02020603050405020304" pitchFamily="18" charset="0"/>
                  </a:rPr>
                  <a:t>IC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0, или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P</m:t>
                            </m:r>
                          </m:num>
                          <m:den>
                            <m:sSup>
                              <m:sSupPr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>
                                    <a:latin typeface="Cambria Math" panose="02040503050406030204" pitchFamily="18" charset="0"/>
                                  </a:rPr>
                                  <m:t>(1+</m:t>
                                </m:r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IRR</m:t>
                                </m:r>
                                <m:r>
                                  <a:rPr lang="ru-RU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</m:sSup>
                          </m:den>
                        </m:f>
                      </m:e>
                    </m:nary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dirty="0">
                    <a:latin typeface="ALS Sector Regular" panose="02000000000000000000"/>
                    <a:cs typeface="Times New Roman" panose="02020603050405020304" pitchFamily="18" charset="0"/>
                  </a:rPr>
                  <a:t>IC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</a:t>
                </a:r>
              </a:p>
              <a:p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Срок окупаемости инвестиций:</a:t>
                </a:r>
              </a:p>
              <a:p>
                <a:pPr>
                  <a:lnSpc>
                    <a:spcPct val="110000"/>
                  </a:lnSpc>
                </a:pPr>
                <a:r>
                  <a:rPr lang="ru-RU" dirty="0"/>
                  <a:t>	</a:t>
                </a:r>
                <a:r>
                  <a:rPr lang="en-US" dirty="0">
                    <a:latin typeface="ALS Sector Regular" panose="02000000000000000000"/>
                    <a:cs typeface="Times New Roman" panose="02020603050405020304" pitchFamily="18" charset="0"/>
                  </a:rPr>
                  <a:t>PP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IC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den>
                    </m:f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05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			</a:t>
                </a:r>
                <a:endParaRPr lang="en-US" dirty="0">
                  <a:latin typeface="ALS Sector Regular" panose="02000000000000000000"/>
                  <a:cs typeface="Times New Roman" panose="02020603050405020304" pitchFamily="18" charset="0"/>
                </a:endParaRPr>
              </a:p>
              <a:p>
                <a:pPr>
                  <a:lnSpc>
                    <a:spcPct val="110000"/>
                  </a:lnSpc>
                </a:pP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Дисконтированный срок окупаемости инвестиций:</a:t>
                </a:r>
              </a:p>
              <a:p>
                <a:pPr>
                  <a:lnSpc>
                    <a:spcPct val="110000"/>
                  </a:lnSpc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dirty="0">
                    <a:latin typeface="ALS Sector Regular" panose="02000000000000000000"/>
                    <a:cs typeface="Times New Roman" panose="02020603050405020304" pitchFamily="18" charset="0"/>
                  </a:rPr>
                  <a:t>DPP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dirty="0">
                    <a:latin typeface="ALS Sector Regular" panose="02000000000000000000"/>
                    <a:cs typeface="Times New Roman" panose="02020603050405020304" pitchFamily="18" charset="0"/>
                  </a:rPr>
                  <a:t>min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dirty="0">
                    <a:latin typeface="ALS Sector Regular" panose="02000000000000000000"/>
                    <a:cs typeface="Times New Roman" panose="02020603050405020304" pitchFamily="18" charset="0"/>
                  </a:rPr>
                  <a:t>n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), при котором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grow m:val="on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ru-RU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num>
                          <m:den>
                            <m:sSup>
                              <m:sSupPr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>
                                    <a:latin typeface="Cambria Math" panose="02040503050406030204" pitchFamily="18" charset="0"/>
                                  </a:rPr>
                                  <m:t>(1+</m:t>
                                </m:r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R</m:t>
                                </m:r>
                                <m:r>
                                  <a:rPr lang="ru-RU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</m:sSup>
                          </m:den>
                        </m:f>
                        <m:r>
                          <a:rPr lang="ru-RU" i="1">
                            <a:latin typeface="Cambria Math" panose="02040503050406030204" pitchFamily="18" charset="0"/>
                          </a:rPr>
                          <m:t>≥</m:t>
                        </m:r>
                        <m:r>
                          <a:rPr lang="ru-RU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</m:nary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	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217" y="1580141"/>
                <a:ext cx="6832043" cy="3903313"/>
              </a:xfrm>
              <a:prstGeom prst="rect">
                <a:avLst/>
              </a:prstGeom>
              <a:blipFill>
                <a:blip r:embed="rId4"/>
                <a:stretch>
                  <a:fillRect l="-804" t="-26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 0">
            <a:extLst>
              <a:ext uri="{FF2B5EF4-FFF2-40B4-BE49-F238E27FC236}">
                <a16:creationId xmlns:a16="http://schemas.microsoft.com/office/drawing/2014/main" id="{1356FEB9-585C-45BA-81D7-E6BE1D655CD8}"/>
              </a:ext>
            </a:extLst>
          </p:cNvPr>
          <p:cNvSpPr/>
          <p:nvPr/>
        </p:nvSpPr>
        <p:spPr>
          <a:xfrm>
            <a:off x="1827945" y="141452"/>
            <a:ext cx="7806333" cy="73138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ctr">
              <a:lnSpc>
                <a:spcPts val="3250"/>
              </a:lnSpc>
            </a:pPr>
            <a:r>
              <a:rPr lang="ru-RU" sz="2400" dirty="0" smtClean="0">
                <a:latin typeface="ALS Sector Regular" panose="02000000000000000000" pitchFamily="50" charset="0"/>
                <a:ea typeface="Nunito Semi Bold" pitchFamily="34" charset="-122"/>
                <a:cs typeface="ALS Sector Regular" panose="02000000000000000000" pitchFamily="50" charset="0"/>
              </a:rPr>
              <a:t>Математическая</a:t>
            </a:r>
            <a:r>
              <a:rPr lang="en-US" sz="2400" dirty="0" smtClean="0">
                <a:latin typeface="ALS Sector Regular" panose="02000000000000000000" pitchFamily="50" charset="0"/>
                <a:ea typeface="Nunito Semi Bold" pitchFamily="34" charset="-122"/>
                <a:cs typeface="ALS Sector Regular" panose="02000000000000000000" pitchFamily="50" charset="0"/>
              </a:rPr>
              <a:t> </a:t>
            </a:r>
            <a:r>
              <a:rPr lang="en-US" sz="2400" dirty="0" err="1">
                <a:latin typeface="ALS Sector Regular" panose="02000000000000000000" pitchFamily="50" charset="0"/>
                <a:ea typeface="Nunito Semi Bold" pitchFamily="34" charset="-122"/>
                <a:cs typeface="ALS Sector Regular" panose="02000000000000000000" pitchFamily="50" charset="0"/>
              </a:rPr>
              <a:t>модель</a:t>
            </a:r>
            <a:r>
              <a:rPr lang="en-US" sz="2400" dirty="0">
                <a:latin typeface="ALS Sector Regular" panose="02000000000000000000" pitchFamily="50" charset="0"/>
                <a:ea typeface="Nunito Semi Bold" pitchFamily="34" charset="-122"/>
                <a:cs typeface="ALS Sector Regular" panose="02000000000000000000" pitchFamily="50" charset="0"/>
              </a:rPr>
              <a:t> </a:t>
            </a:r>
            <a:endParaRPr lang="ru-RU" sz="2400" dirty="0">
              <a:latin typeface="ALS Sector Regular" panose="02000000000000000000" pitchFamily="50" charset="0"/>
              <a:ea typeface="Nunito Semi Bold" pitchFamily="34" charset="-122"/>
              <a:cs typeface="ALS Sector Regular" panose="02000000000000000000" pitchFamily="50" charset="0"/>
            </a:endParaRPr>
          </a:p>
          <a:p>
            <a:pPr algn="ctr">
              <a:lnSpc>
                <a:spcPts val="3250"/>
              </a:lnSpc>
            </a:pPr>
            <a:r>
              <a:rPr lang="ru-RU" sz="2400" dirty="0" smtClean="0">
                <a:latin typeface="ALS Sector Regular" panose="02000000000000000000" pitchFamily="50" charset="0"/>
                <a:ea typeface="Nunito Semi Bold" pitchFamily="34" charset="-122"/>
                <a:cs typeface="ALS Sector Regular" panose="02000000000000000000" pitchFamily="50" charset="0"/>
              </a:rPr>
              <a:t>оценки экономической эффективности</a:t>
            </a:r>
            <a:endParaRPr lang="en-US" sz="2400" dirty="0">
              <a:latin typeface="ALS Sector Regular" panose="02000000000000000000" pitchFamily="50" charset="0"/>
              <a:cs typeface="ALS Sector Regular" panose="02000000000000000000" pitchFamily="50" charset="0"/>
            </a:endParaRPr>
          </a:p>
        </p:txBody>
      </p:sp>
      <p:sp>
        <p:nvSpPr>
          <p:cNvPr id="35" name="Объект 2"/>
          <p:cNvSpPr txBox="1">
            <a:spLocks/>
          </p:cNvSpPr>
          <p:nvPr/>
        </p:nvSpPr>
        <p:spPr>
          <a:xfrm>
            <a:off x="6888018" y="1481107"/>
            <a:ext cx="4251037" cy="260370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Где: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денежный поток за рассматриваемый промежуток времени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Ставка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дисконтирования</a:t>
            </a:r>
          </a:p>
          <a:p>
            <a:pPr marL="0" indent="0">
              <a:buNone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временной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отрезок</a:t>
            </a:r>
          </a:p>
          <a:p>
            <a:pPr marL="0" indent="0">
              <a:buNone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расходы на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обслуживание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первоначальные инвестиции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временной отрезок</a:t>
            </a:r>
          </a:p>
          <a:p>
            <a:pPr marL="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580909" y="3930884"/>
            <a:ext cx="4059382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2430" indent="-171450" algn="just">
              <a:buFont typeface="Arial" panose="020B0604020202020204" pitchFamily="34" charset="0"/>
              <a:buChar char="•"/>
            </a:pPr>
            <a:r>
              <a:rPr lang="ru-RU" sz="13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PI &gt; 1</a:t>
            </a:r>
            <a:r>
              <a:rPr lang="ru-RU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то инвестиционный проект рентабельный и его можно принять к рассмотрению.</a:t>
            </a:r>
          </a:p>
          <a:p>
            <a:pPr marL="392430" indent="-171450" algn="just">
              <a:buFont typeface="Arial" panose="020B0604020202020204" pitchFamily="34" charset="0"/>
              <a:buChar char="•"/>
            </a:pPr>
            <a:r>
              <a:rPr lang="ru-RU" sz="13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PI = 1</a:t>
            </a:r>
            <a:r>
              <a:rPr lang="ru-RU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то проект должен быть подвергнут анализу по другим показателям оценки эффективности инвестиционных вложений, чтобы понять, принимать его к рассмотрению или 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отвергнуть.</a:t>
            </a:r>
            <a:r>
              <a:rPr lang="en-US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92430" indent="-171450" algn="just">
              <a:buFont typeface="Arial" panose="020B0604020202020204" pitchFamily="34" charset="0"/>
              <a:buChar char="•"/>
            </a:pPr>
            <a:r>
              <a:rPr lang="ru-RU" sz="13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</a:t>
            </a:r>
            <a:r>
              <a:rPr lang="ru-RU" sz="13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 &lt; 1</a:t>
            </a:r>
            <a:r>
              <a:rPr lang="ru-RU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то проект убыточен и снимается 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рассмотрения</a:t>
            </a:r>
            <a:endParaRPr lang="ru-RU" sz="13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68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8702746C-3DCC-467C-9321-0AD6DD3AF284}"/>
              </a:ext>
            </a:extLst>
          </p:cNvPr>
          <p:cNvSpPr/>
          <p:nvPr/>
        </p:nvSpPr>
        <p:spPr>
          <a:xfrm>
            <a:off x="169127" y="1200861"/>
            <a:ext cx="11853746" cy="162065"/>
          </a:xfrm>
          <a:prstGeom prst="rect">
            <a:avLst/>
          </a:prstGeom>
          <a:gradFill flip="none" rotWithShape="1">
            <a:gsLst>
              <a:gs pos="0">
                <a:srgbClr val="2668B1"/>
              </a:gs>
              <a:gs pos="19000">
                <a:schemeClr val="accent1">
                  <a:shade val="67500"/>
                  <a:satMod val="115000"/>
                </a:schemeClr>
              </a:gs>
              <a:gs pos="100000">
                <a:srgbClr val="376CDA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51EB5D11-E3D4-47DF-B7D7-79948850BDE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135"/>
            <a:ext cx="1233289" cy="1232981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15A4DFB5-3B7A-4E30-8633-23A7B7E358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2216" y="60296"/>
            <a:ext cx="1150657" cy="1150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87BE4CF5-290B-4345-8F88-1638D675BC82}"/>
              </a:ext>
            </a:extLst>
          </p:cNvPr>
          <p:cNvSpPr/>
          <p:nvPr/>
        </p:nvSpPr>
        <p:spPr>
          <a:xfrm>
            <a:off x="169127" y="6153861"/>
            <a:ext cx="11853746" cy="162065"/>
          </a:xfrm>
          <a:prstGeom prst="rect">
            <a:avLst/>
          </a:prstGeom>
          <a:gradFill flip="none" rotWithShape="1">
            <a:gsLst>
              <a:gs pos="0">
                <a:srgbClr val="2668B1"/>
              </a:gs>
              <a:gs pos="19000">
                <a:schemeClr val="accent1">
                  <a:shade val="67500"/>
                  <a:satMod val="115000"/>
                </a:schemeClr>
              </a:gs>
              <a:gs pos="100000">
                <a:srgbClr val="376CDA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8DF11EC3-F0C7-4B63-885C-877B6F2A39CF}"/>
              </a:ext>
            </a:extLst>
          </p:cNvPr>
          <p:cNvGrpSpPr/>
          <p:nvPr/>
        </p:nvGrpSpPr>
        <p:grpSpPr>
          <a:xfrm>
            <a:off x="2017395" y="1384229"/>
            <a:ext cx="8157210" cy="4655064"/>
            <a:chOff x="493395" y="1405533"/>
            <a:chExt cx="8157210" cy="6115049"/>
          </a:xfrm>
        </p:grpSpPr>
        <p:sp>
          <p:nvSpPr>
            <p:cNvPr id="21" name="Text 1">
              <a:extLst>
                <a:ext uri="{FF2B5EF4-FFF2-40B4-BE49-F238E27FC236}">
                  <a16:creationId xmlns:a16="http://schemas.microsoft.com/office/drawing/2014/main" id="{1B9E1D95-0DB6-4500-8C6F-F77F164DCB87}"/>
                </a:ext>
              </a:extLst>
            </p:cNvPr>
            <p:cNvSpPr/>
            <p:nvPr/>
          </p:nvSpPr>
          <p:spPr>
            <a:xfrm>
              <a:off x="493395" y="1405533"/>
              <a:ext cx="8157210" cy="465177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t"/>
            <a:lstStyle/>
            <a:p>
              <a:pPr marL="0" indent="0" algn="ctr">
                <a:lnSpc>
                  <a:spcPts val="3650"/>
                </a:lnSpc>
                <a:buNone/>
              </a:pPr>
              <a:r>
                <a:rPr lang="en-US" sz="3200" dirty="0">
                  <a:latin typeface="ALS Sector Regular" panose="02000000000000000000" pitchFamily="50" charset="0"/>
                  <a:ea typeface="Nunito Semi Bold" pitchFamily="34" charset="-122"/>
                  <a:cs typeface="ALS Sector Regular" panose="02000000000000000000" pitchFamily="50" charset="0"/>
                </a:rPr>
                <a:t>6 168 438</a:t>
              </a:r>
              <a:endParaRPr lang="en-US" sz="3200" dirty="0">
                <a:latin typeface="ALS Sector Regular" panose="02000000000000000000" pitchFamily="50" charset="0"/>
                <a:cs typeface="ALS Sector Regular" panose="02000000000000000000" pitchFamily="50" charset="0"/>
              </a:endParaRPr>
            </a:p>
          </p:txBody>
        </p:sp>
        <p:sp>
          <p:nvSpPr>
            <p:cNvPr id="22" name="Text 2">
              <a:extLst>
                <a:ext uri="{FF2B5EF4-FFF2-40B4-BE49-F238E27FC236}">
                  <a16:creationId xmlns:a16="http://schemas.microsoft.com/office/drawing/2014/main" id="{D80C4B17-B086-48E4-817D-FE12BA29D45F}"/>
                </a:ext>
              </a:extLst>
            </p:cNvPr>
            <p:cNvSpPr/>
            <p:nvPr/>
          </p:nvSpPr>
          <p:spPr>
            <a:xfrm>
              <a:off x="3742730" y="2046923"/>
              <a:ext cx="1658541" cy="207288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t"/>
            <a:lstStyle/>
            <a:p>
              <a:pPr marL="0" indent="0" algn="ctr">
                <a:lnSpc>
                  <a:spcPts val="1600"/>
                </a:lnSpc>
                <a:buNone/>
              </a:pPr>
              <a:r>
                <a:rPr lang="en-US" sz="1600" dirty="0">
                  <a:latin typeface="ALS Sector Regular" panose="02000000000000000000" pitchFamily="50" charset="0"/>
                  <a:ea typeface="Nunito Semi Bold" pitchFamily="34" charset="-122"/>
                  <a:cs typeface="ALS Sector Regular" panose="02000000000000000000" pitchFamily="50" charset="0"/>
                </a:rPr>
                <a:t>NPV</a:t>
              </a:r>
              <a:endParaRPr lang="en-US" sz="1600" dirty="0">
                <a:latin typeface="ALS Sector Regular" panose="02000000000000000000" pitchFamily="50" charset="0"/>
                <a:cs typeface="ALS Sector Regular" panose="02000000000000000000" pitchFamily="50" charset="0"/>
              </a:endParaRPr>
            </a:p>
          </p:txBody>
        </p:sp>
        <p:sp>
          <p:nvSpPr>
            <p:cNvPr id="23" name="Text 3">
              <a:extLst>
                <a:ext uri="{FF2B5EF4-FFF2-40B4-BE49-F238E27FC236}">
                  <a16:creationId xmlns:a16="http://schemas.microsoft.com/office/drawing/2014/main" id="{476B962A-FD8D-42FD-8364-C3FE73A4C5E6}"/>
                </a:ext>
              </a:extLst>
            </p:cNvPr>
            <p:cNvSpPr/>
            <p:nvPr/>
          </p:nvSpPr>
          <p:spPr>
            <a:xfrm>
              <a:off x="493395" y="2338745"/>
              <a:ext cx="8157210" cy="225504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t"/>
            <a:lstStyle/>
            <a:p>
              <a:pPr marL="0" indent="0" algn="ctr">
                <a:lnSpc>
                  <a:spcPts val="1750"/>
                </a:lnSpc>
                <a:buNone/>
              </a:pPr>
              <a:r>
                <a:rPr lang="en-US" sz="1600" dirty="0">
                  <a:latin typeface="ALS Sector Regular" panose="02000000000000000000" pitchFamily="50" charset="0"/>
                  <a:ea typeface="PT Sans" pitchFamily="34" charset="-122"/>
                  <a:cs typeface="ALS Sector Regular" panose="02000000000000000000" pitchFamily="50" charset="0"/>
                </a:rPr>
                <a:t>Чистая приведенная стоимость проекта, демонстрирующая его выгодность.</a:t>
              </a:r>
              <a:endParaRPr lang="en-US" sz="1600" dirty="0">
                <a:latin typeface="ALS Sector Regular" panose="02000000000000000000" pitchFamily="50" charset="0"/>
                <a:cs typeface="ALS Sector Regular" panose="02000000000000000000" pitchFamily="50" charset="0"/>
              </a:endParaRPr>
            </a:p>
          </p:txBody>
        </p:sp>
        <p:sp>
          <p:nvSpPr>
            <p:cNvPr id="24" name="Text 4">
              <a:extLst>
                <a:ext uri="{FF2B5EF4-FFF2-40B4-BE49-F238E27FC236}">
                  <a16:creationId xmlns:a16="http://schemas.microsoft.com/office/drawing/2014/main" id="{FA14A297-D775-4577-B1B8-E24FE2816923}"/>
                </a:ext>
              </a:extLst>
            </p:cNvPr>
            <p:cNvSpPr/>
            <p:nvPr/>
          </p:nvSpPr>
          <p:spPr>
            <a:xfrm>
              <a:off x="493395" y="3057644"/>
              <a:ext cx="8157210" cy="465177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t"/>
            <a:lstStyle/>
            <a:p>
              <a:pPr marL="0" indent="0" algn="ctr">
                <a:lnSpc>
                  <a:spcPts val="3650"/>
                </a:lnSpc>
                <a:buNone/>
              </a:pPr>
              <a:r>
                <a:rPr lang="en-US" sz="3200" dirty="0">
                  <a:latin typeface="ALS Sector Regular" panose="02000000000000000000" pitchFamily="50" charset="0"/>
                  <a:ea typeface="Nunito Semi Bold" pitchFamily="34" charset="-122"/>
                  <a:cs typeface="ALS Sector Regular" panose="02000000000000000000" pitchFamily="50" charset="0"/>
                </a:rPr>
                <a:t>1,51</a:t>
              </a:r>
              <a:endParaRPr lang="en-US" sz="3200" dirty="0">
                <a:latin typeface="ALS Sector Regular" panose="02000000000000000000" pitchFamily="50" charset="0"/>
                <a:cs typeface="ALS Sector Regular" panose="02000000000000000000" pitchFamily="50" charset="0"/>
              </a:endParaRPr>
            </a:p>
          </p:txBody>
        </p:sp>
        <p:sp>
          <p:nvSpPr>
            <p:cNvPr id="25" name="Text 5">
              <a:extLst>
                <a:ext uri="{FF2B5EF4-FFF2-40B4-BE49-F238E27FC236}">
                  <a16:creationId xmlns:a16="http://schemas.microsoft.com/office/drawing/2014/main" id="{F6497EFD-BA75-416F-856A-9DC690BE176B}"/>
                </a:ext>
              </a:extLst>
            </p:cNvPr>
            <p:cNvSpPr/>
            <p:nvPr/>
          </p:nvSpPr>
          <p:spPr>
            <a:xfrm>
              <a:off x="3742730" y="3699034"/>
              <a:ext cx="1658541" cy="207288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t"/>
            <a:lstStyle/>
            <a:p>
              <a:pPr marL="0" indent="0" algn="ctr">
                <a:lnSpc>
                  <a:spcPts val="1600"/>
                </a:lnSpc>
                <a:buNone/>
              </a:pPr>
              <a:r>
                <a:rPr lang="en-US" sz="1600" dirty="0">
                  <a:latin typeface="ALS Sector Regular" panose="02000000000000000000" pitchFamily="50" charset="0"/>
                  <a:ea typeface="Nunito Semi Bold" pitchFamily="34" charset="-122"/>
                  <a:cs typeface="ALS Sector Regular" panose="02000000000000000000" pitchFamily="50" charset="0"/>
                </a:rPr>
                <a:t>PI</a:t>
              </a:r>
              <a:endParaRPr lang="en-US" sz="1600" dirty="0">
                <a:latin typeface="ALS Sector Regular" panose="02000000000000000000" pitchFamily="50" charset="0"/>
                <a:cs typeface="ALS Sector Regular" panose="02000000000000000000" pitchFamily="50" charset="0"/>
              </a:endParaRPr>
            </a:p>
          </p:txBody>
        </p:sp>
        <p:sp>
          <p:nvSpPr>
            <p:cNvPr id="26" name="Text 6">
              <a:extLst>
                <a:ext uri="{FF2B5EF4-FFF2-40B4-BE49-F238E27FC236}">
                  <a16:creationId xmlns:a16="http://schemas.microsoft.com/office/drawing/2014/main" id="{10C044A3-D485-4CB9-8636-AB0B9B070381}"/>
                </a:ext>
              </a:extLst>
            </p:cNvPr>
            <p:cNvSpPr/>
            <p:nvPr/>
          </p:nvSpPr>
          <p:spPr>
            <a:xfrm>
              <a:off x="493395" y="3990856"/>
              <a:ext cx="8157210" cy="225504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t"/>
            <a:lstStyle/>
            <a:p>
              <a:pPr marL="0" indent="0" algn="ctr">
                <a:lnSpc>
                  <a:spcPts val="1750"/>
                </a:lnSpc>
                <a:buNone/>
              </a:pPr>
              <a:r>
                <a:rPr lang="en-US" sz="1600" dirty="0">
                  <a:latin typeface="ALS Sector Regular" panose="02000000000000000000" pitchFamily="50" charset="0"/>
                  <a:ea typeface="PT Sans" pitchFamily="34" charset="-122"/>
                  <a:cs typeface="ALS Sector Regular" panose="02000000000000000000" pitchFamily="50" charset="0"/>
                </a:rPr>
                <a:t>Индекс прибыльности, показывающий, что на каждый вложенный рубль инвестиций генерируется прибыль.</a:t>
              </a:r>
              <a:endParaRPr lang="en-US" sz="1600" dirty="0">
                <a:latin typeface="ALS Sector Regular" panose="02000000000000000000" pitchFamily="50" charset="0"/>
                <a:cs typeface="ALS Sector Regular" panose="02000000000000000000" pitchFamily="50" charset="0"/>
              </a:endParaRPr>
            </a:p>
          </p:txBody>
        </p:sp>
        <p:sp>
          <p:nvSpPr>
            <p:cNvPr id="27" name="Text 7">
              <a:extLst>
                <a:ext uri="{FF2B5EF4-FFF2-40B4-BE49-F238E27FC236}">
                  <a16:creationId xmlns:a16="http://schemas.microsoft.com/office/drawing/2014/main" id="{FF424A04-7CB1-4864-A45D-7169A9C0CFAA}"/>
                </a:ext>
              </a:extLst>
            </p:cNvPr>
            <p:cNvSpPr/>
            <p:nvPr/>
          </p:nvSpPr>
          <p:spPr>
            <a:xfrm>
              <a:off x="493395" y="4709755"/>
              <a:ext cx="8157210" cy="465177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t"/>
            <a:lstStyle/>
            <a:p>
              <a:pPr marL="0" indent="0" algn="ctr">
                <a:lnSpc>
                  <a:spcPts val="3650"/>
                </a:lnSpc>
                <a:buNone/>
              </a:pPr>
              <a:r>
                <a:rPr lang="en-US" sz="3200" dirty="0">
                  <a:latin typeface="ALS Sector Regular" panose="02000000000000000000" pitchFamily="50" charset="0"/>
                  <a:ea typeface="Nunito Semi Bold" pitchFamily="34" charset="-122"/>
                  <a:cs typeface="ALS Sector Regular" panose="02000000000000000000" pitchFamily="50" charset="0"/>
                </a:rPr>
                <a:t>38,2%</a:t>
              </a:r>
              <a:endParaRPr lang="en-US" sz="3200" dirty="0">
                <a:latin typeface="ALS Sector Regular" panose="02000000000000000000" pitchFamily="50" charset="0"/>
                <a:cs typeface="ALS Sector Regular" panose="02000000000000000000" pitchFamily="50" charset="0"/>
              </a:endParaRPr>
            </a:p>
          </p:txBody>
        </p:sp>
        <p:sp>
          <p:nvSpPr>
            <p:cNvPr id="28" name="Text 8">
              <a:extLst>
                <a:ext uri="{FF2B5EF4-FFF2-40B4-BE49-F238E27FC236}">
                  <a16:creationId xmlns:a16="http://schemas.microsoft.com/office/drawing/2014/main" id="{7A9E4BE1-A627-4604-AF4E-04E5A394E24B}"/>
                </a:ext>
              </a:extLst>
            </p:cNvPr>
            <p:cNvSpPr/>
            <p:nvPr/>
          </p:nvSpPr>
          <p:spPr>
            <a:xfrm>
              <a:off x="3742730" y="5351145"/>
              <a:ext cx="1658541" cy="207288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t"/>
            <a:lstStyle/>
            <a:p>
              <a:pPr marL="0" indent="0" algn="ctr">
                <a:lnSpc>
                  <a:spcPts val="1600"/>
                </a:lnSpc>
                <a:buNone/>
              </a:pPr>
              <a:r>
                <a:rPr lang="en-US" sz="1600" dirty="0">
                  <a:latin typeface="ALS Sector Regular" panose="02000000000000000000" pitchFamily="50" charset="0"/>
                  <a:ea typeface="Nunito Semi Bold" pitchFamily="34" charset="-122"/>
                  <a:cs typeface="ALS Sector Regular" panose="02000000000000000000" pitchFamily="50" charset="0"/>
                </a:rPr>
                <a:t>IRR</a:t>
              </a:r>
              <a:endParaRPr lang="en-US" sz="1600" dirty="0">
                <a:latin typeface="ALS Sector Regular" panose="02000000000000000000" pitchFamily="50" charset="0"/>
                <a:cs typeface="ALS Sector Regular" panose="02000000000000000000" pitchFamily="50" charset="0"/>
              </a:endParaRPr>
            </a:p>
          </p:txBody>
        </p:sp>
        <p:sp>
          <p:nvSpPr>
            <p:cNvPr id="29" name="Text 9">
              <a:extLst>
                <a:ext uri="{FF2B5EF4-FFF2-40B4-BE49-F238E27FC236}">
                  <a16:creationId xmlns:a16="http://schemas.microsoft.com/office/drawing/2014/main" id="{1D14CC08-C739-4DA1-AA32-9C60253527F6}"/>
                </a:ext>
              </a:extLst>
            </p:cNvPr>
            <p:cNvSpPr/>
            <p:nvPr/>
          </p:nvSpPr>
          <p:spPr>
            <a:xfrm>
              <a:off x="493395" y="5642967"/>
              <a:ext cx="8157210" cy="225504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t"/>
            <a:lstStyle/>
            <a:p>
              <a:pPr marL="0" indent="0" algn="ctr">
                <a:lnSpc>
                  <a:spcPts val="1750"/>
                </a:lnSpc>
                <a:buNone/>
              </a:pPr>
              <a:r>
                <a:rPr lang="en-US" sz="1600" dirty="0">
                  <a:latin typeface="ALS Sector Regular" panose="02000000000000000000" pitchFamily="50" charset="0"/>
                  <a:ea typeface="PT Sans" pitchFamily="34" charset="-122"/>
                  <a:cs typeface="ALS Sector Regular" panose="02000000000000000000" pitchFamily="50" charset="0"/>
                </a:rPr>
                <a:t>Внутренняя норма доходности, демонстрирующая высокую рентабельность проекта.</a:t>
              </a:r>
              <a:endParaRPr lang="en-US" sz="1600" dirty="0">
                <a:latin typeface="ALS Sector Regular" panose="02000000000000000000" pitchFamily="50" charset="0"/>
                <a:cs typeface="ALS Sector Regular" panose="02000000000000000000" pitchFamily="50" charset="0"/>
              </a:endParaRPr>
            </a:p>
          </p:txBody>
        </p:sp>
        <p:sp>
          <p:nvSpPr>
            <p:cNvPr id="30" name="Text 10">
              <a:extLst>
                <a:ext uri="{FF2B5EF4-FFF2-40B4-BE49-F238E27FC236}">
                  <a16:creationId xmlns:a16="http://schemas.microsoft.com/office/drawing/2014/main" id="{8F286F5F-D918-431A-B508-6BEBCEF8294C}"/>
                </a:ext>
              </a:extLst>
            </p:cNvPr>
            <p:cNvSpPr/>
            <p:nvPr/>
          </p:nvSpPr>
          <p:spPr>
            <a:xfrm>
              <a:off x="493395" y="6361867"/>
              <a:ext cx="8157210" cy="465177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t"/>
            <a:lstStyle/>
            <a:p>
              <a:pPr marL="0" indent="0" algn="ctr">
                <a:lnSpc>
                  <a:spcPts val="3650"/>
                </a:lnSpc>
                <a:buNone/>
              </a:pPr>
              <a:r>
                <a:rPr lang="en-US" sz="3200" dirty="0">
                  <a:latin typeface="ALS Sector Regular" panose="02000000000000000000" pitchFamily="50" charset="0"/>
                  <a:ea typeface="Nunito Semi Bold" pitchFamily="34" charset="-122"/>
                  <a:cs typeface="ALS Sector Regular" panose="02000000000000000000" pitchFamily="50" charset="0"/>
                </a:rPr>
                <a:t>2,6</a:t>
              </a:r>
              <a:endParaRPr lang="en-US" sz="3200" dirty="0">
                <a:latin typeface="ALS Sector Regular" panose="02000000000000000000" pitchFamily="50" charset="0"/>
                <a:cs typeface="ALS Sector Regular" panose="02000000000000000000" pitchFamily="50" charset="0"/>
              </a:endParaRPr>
            </a:p>
          </p:txBody>
        </p:sp>
        <p:sp>
          <p:nvSpPr>
            <p:cNvPr id="31" name="Text 11">
              <a:extLst>
                <a:ext uri="{FF2B5EF4-FFF2-40B4-BE49-F238E27FC236}">
                  <a16:creationId xmlns:a16="http://schemas.microsoft.com/office/drawing/2014/main" id="{E24FC5E6-22E2-499B-AC3D-FE91A0371AEC}"/>
                </a:ext>
              </a:extLst>
            </p:cNvPr>
            <p:cNvSpPr/>
            <p:nvPr/>
          </p:nvSpPr>
          <p:spPr>
            <a:xfrm>
              <a:off x="3742730" y="7003256"/>
              <a:ext cx="1658541" cy="207288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t"/>
            <a:lstStyle/>
            <a:p>
              <a:pPr marL="0" indent="0" algn="ctr">
                <a:lnSpc>
                  <a:spcPts val="1600"/>
                </a:lnSpc>
                <a:buNone/>
              </a:pPr>
              <a:r>
                <a:rPr lang="en-US" sz="1600" dirty="0">
                  <a:latin typeface="ALS Sector Regular" panose="02000000000000000000" pitchFamily="50" charset="0"/>
                  <a:ea typeface="Nunito Semi Bold" pitchFamily="34" charset="-122"/>
                  <a:cs typeface="ALS Sector Regular" panose="02000000000000000000" pitchFamily="50" charset="0"/>
                </a:rPr>
                <a:t>PP</a:t>
              </a:r>
              <a:endParaRPr lang="en-US" sz="1600" dirty="0">
                <a:latin typeface="ALS Sector Regular" panose="02000000000000000000" pitchFamily="50" charset="0"/>
                <a:cs typeface="ALS Sector Regular" panose="02000000000000000000" pitchFamily="50" charset="0"/>
              </a:endParaRPr>
            </a:p>
          </p:txBody>
        </p:sp>
        <p:sp>
          <p:nvSpPr>
            <p:cNvPr id="32" name="Text 12">
              <a:extLst>
                <a:ext uri="{FF2B5EF4-FFF2-40B4-BE49-F238E27FC236}">
                  <a16:creationId xmlns:a16="http://schemas.microsoft.com/office/drawing/2014/main" id="{C3FDD3CC-A800-4592-A7A4-8350B41E13E8}"/>
                </a:ext>
              </a:extLst>
            </p:cNvPr>
            <p:cNvSpPr/>
            <p:nvPr/>
          </p:nvSpPr>
          <p:spPr>
            <a:xfrm>
              <a:off x="493395" y="7295078"/>
              <a:ext cx="8157210" cy="225504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t"/>
            <a:lstStyle/>
            <a:p>
              <a:pPr marL="0" indent="0" algn="ctr">
                <a:lnSpc>
                  <a:spcPts val="1750"/>
                </a:lnSpc>
                <a:buNone/>
              </a:pPr>
              <a:r>
                <a:rPr lang="en-US" sz="1600" dirty="0">
                  <a:latin typeface="ALS Sector Regular" panose="02000000000000000000" pitchFamily="50" charset="0"/>
                  <a:ea typeface="PT Sans" pitchFamily="34" charset="-122"/>
                  <a:cs typeface="ALS Sector Regular" panose="02000000000000000000" pitchFamily="50" charset="0"/>
                </a:rPr>
                <a:t>Простой срок окупаемости, составляющий 2,6 года.</a:t>
              </a:r>
              <a:endParaRPr lang="en-US" sz="1600" dirty="0">
                <a:latin typeface="ALS Sector Regular" panose="02000000000000000000" pitchFamily="50" charset="0"/>
                <a:cs typeface="ALS Sector Regular" panose="02000000000000000000" pitchFamily="50" charset="0"/>
              </a:endParaRPr>
            </a:p>
          </p:txBody>
        </p:sp>
      </p:grp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80341A41-F914-4578-9649-F5754629F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6CF3-CCD0-47AE-936E-65B936C8E176}" type="slidenum">
              <a:rPr lang="ru-RU" smtClean="0">
                <a:latin typeface="ALS Sector Regular" panose="02000000000000000000" pitchFamily="50" charset="0"/>
                <a:cs typeface="ALS Sector Regular" panose="02000000000000000000" pitchFamily="50" charset="0"/>
              </a:rPr>
              <a:t>8</a:t>
            </a:fld>
            <a:endParaRPr lang="ru-RU">
              <a:latin typeface="ALS Sector Regular" panose="02000000000000000000" pitchFamily="50" charset="0"/>
              <a:cs typeface="ALS Sector Regular" panose="02000000000000000000" pitchFamily="50" charset="0"/>
            </a:endParaRPr>
          </a:p>
        </p:txBody>
      </p:sp>
      <p:sp>
        <p:nvSpPr>
          <p:cNvPr id="34" name="Text 0">
            <a:extLst>
              <a:ext uri="{FF2B5EF4-FFF2-40B4-BE49-F238E27FC236}">
                <a16:creationId xmlns:a16="http://schemas.microsoft.com/office/drawing/2014/main" id="{1356FEB9-585C-45BA-81D7-E6BE1D655CD8}"/>
              </a:ext>
            </a:extLst>
          </p:cNvPr>
          <p:cNvSpPr/>
          <p:nvPr/>
        </p:nvSpPr>
        <p:spPr>
          <a:xfrm>
            <a:off x="1827945" y="141452"/>
            <a:ext cx="7806333" cy="73138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ctr">
              <a:lnSpc>
                <a:spcPts val="3250"/>
              </a:lnSpc>
            </a:pPr>
            <a:r>
              <a:rPr lang="ru-RU" sz="2400" dirty="0" smtClean="0">
                <a:latin typeface="ALS Sector Regular" panose="02000000000000000000" pitchFamily="50" charset="0"/>
                <a:ea typeface="Nunito Semi Bold" pitchFamily="34" charset="-122"/>
                <a:cs typeface="ALS Sector Regular" panose="02000000000000000000" pitchFamily="50" charset="0"/>
              </a:rPr>
              <a:t>Математическая</a:t>
            </a:r>
            <a:r>
              <a:rPr lang="en-US" sz="2400" dirty="0" smtClean="0">
                <a:latin typeface="ALS Sector Regular" panose="02000000000000000000" pitchFamily="50" charset="0"/>
                <a:ea typeface="Nunito Semi Bold" pitchFamily="34" charset="-122"/>
                <a:cs typeface="ALS Sector Regular" panose="02000000000000000000" pitchFamily="50" charset="0"/>
              </a:rPr>
              <a:t> </a:t>
            </a:r>
            <a:r>
              <a:rPr lang="en-US" sz="2400" dirty="0" err="1">
                <a:latin typeface="ALS Sector Regular" panose="02000000000000000000" pitchFamily="50" charset="0"/>
                <a:ea typeface="Nunito Semi Bold" pitchFamily="34" charset="-122"/>
                <a:cs typeface="ALS Sector Regular" panose="02000000000000000000" pitchFamily="50" charset="0"/>
              </a:rPr>
              <a:t>модель</a:t>
            </a:r>
            <a:r>
              <a:rPr lang="en-US" sz="2400" dirty="0">
                <a:latin typeface="ALS Sector Regular" panose="02000000000000000000" pitchFamily="50" charset="0"/>
                <a:ea typeface="Nunito Semi Bold" pitchFamily="34" charset="-122"/>
                <a:cs typeface="ALS Sector Regular" panose="02000000000000000000" pitchFamily="50" charset="0"/>
              </a:rPr>
              <a:t> </a:t>
            </a:r>
            <a:endParaRPr lang="ru-RU" sz="2400" dirty="0">
              <a:latin typeface="ALS Sector Regular" panose="02000000000000000000" pitchFamily="50" charset="0"/>
              <a:ea typeface="Nunito Semi Bold" pitchFamily="34" charset="-122"/>
              <a:cs typeface="ALS Sector Regular" panose="02000000000000000000" pitchFamily="50" charset="0"/>
            </a:endParaRPr>
          </a:p>
          <a:p>
            <a:pPr algn="ctr">
              <a:lnSpc>
                <a:spcPts val="3250"/>
              </a:lnSpc>
            </a:pPr>
            <a:r>
              <a:rPr lang="ru-RU" sz="2400" dirty="0" smtClean="0">
                <a:latin typeface="ALS Sector Regular" panose="02000000000000000000" pitchFamily="50" charset="0"/>
                <a:ea typeface="Nunito Semi Bold" pitchFamily="34" charset="-122"/>
                <a:cs typeface="ALS Sector Regular" panose="02000000000000000000" pitchFamily="50" charset="0"/>
              </a:rPr>
              <a:t>оценки экономической эффективности</a:t>
            </a:r>
            <a:endParaRPr lang="en-US" sz="2400" dirty="0">
              <a:latin typeface="ALS Sector Regular" panose="02000000000000000000" pitchFamily="50" charset="0"/>
              <a:cs typeface="ALS Sector Regular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141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8702746C-3DCC-467C-9321-0AD6DD3AF284}"/>
              </a:ext>
            </a:extLst>
          </p:cNvPr>
          <p:cNvSpPr/>
          <p:nvPr/>
        </p:nvSpPr>
        <p:spPr>
          <a:xfrm>
            <a:off x="169127" y="1200861"/>
            <a:ext cx="11853746" cy="162065"/>
          </a:xfrm>
          <a:prstGeom prst="rect">
            <a:avLst/>
          </a:prstGeom>
          <a:gradFill flip="none" rotWithShape="1">
            <a:gsLst>
              <a:gs pos="0">
                <a:srgbClr val="2668B1"/>
              </a:gs>
              <a:gs pos="19000">
                <a:schemeClr val="accent1">
                  <a:shade val="67500"/>
                  <a:satMod val="115000"/>
                </a:schemeClr>
              </a:gs>
              <a:gs pos="100000">
                <a:srgbClr val="376CDA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51EB5D11-E3D4-47DF-B7D7-79948850BDE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135"/>
            <a:ext cx="1233289" cy="1232981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15A4DFB5-3B7A-4E30-8633-23A7B7E358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2216" y="60296"/>
            <a:ext cx="1150657" cy="1150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87BE4CF5-290B-4345-8F88-1638D675BC82}"/>
              </a:ext>
            </a:extLst>
          </p:cNvPr>
          <p:cNvSpPr/>
          <p:nvPr/>
        </p:nvSpPr>
        <p:spPr>
          <a:xfrm>
            <a:off x="169127" y="6153861"/>
            <a:ext cx="11853746" cy="162065"/>
          </a:xfrm>
          <a:prstGeom prst="rect">
            <a:avLst/>
          </a:prstGeom>
          <a:gradFill flip="none" rotWithShape="1">
            <a:gsLst>
              <a:gs pos="0">
                <a:srgbClr val="2668B1"/>
              </a:gs>
              <a:gs pos="19000">
                <a:schemeClr val="accent1">
                  <a:shade val="67500"/>
                  <a:satMod val="115000"/>
                </a:schemeClr>
              </a:gs>
              <a:gs pos="100000">
                <a:srgbClr val="376CDA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019F34C8-F9D2-4A55-9C2F-D32B9F8C7592}"/>
              </a:ext>
            </a:extLst>
          </p:cNvPr>
          <p:cNvGrpSpPr/>
          <p:nvPr/>
        </p:nvGrpSpPr>
        <p:grpSpPr>
          <a:xfrm>
            <a:off x="85060" y="1449739"/>
            <a:ext cx="11937813" cy="4430066"/>
            <a:chOff x="708303" y="2002631"/>
            <a:chExt cx="13213913" cy="5451753"/>
          </a:xfrm>
        </p:grpSpPr>
        <p:sp>
          <p:nvSpPr>
            <p:cNvPr id="6" name="Shape 1">
              <a:extLst>
                <a:ext uri="{FF2B5EF4-FFF2-40B4-BE49-F238E27FC236}">
                  <a16:creationId xmlns:a16="http://schemas.microsoft.com/office/drawing/2014/main" id="{ADED4694-E0C6-42F4-B9AF-CF7AB47939A9}"/>
                </a:ext>
              </a:extLst>
            </p:cNvPr>
            <p:cNvSpPr/>
            <p:nvPr/>
          </p:nvSpPr>
          <p:spPr>
            <a:xfrm>
              <a:off x="708303" y="2002631"/>
              <a:ext cx="455295" cy="455295"/>
            </a:xfrm>
            <a:prstGeom prst="roundRect">
              <a:avLst>
                <a:gd name="adj" fmla="val 66675"/>
              </a:avLst>
            </a:prstGeom>
            <a:solidFill>
              <a:srgbClr val="00002E"/>
            </a:solidFill>
            <a:ln w="22860">
              <a:solidFill>
                <a:srgbClr val="F2B42D"/>
              </a:solidFill>
              <a:prstDash val="solid"/>
            </a:ln>
          </p:spPr>
        </p:sp>
        <p:sp>
          <p:nvSpPr>
            <p:cNvPr id="8" name="Text 2">
              <a:extLst>
                <a:ext uri="{FF2B5EF4-FFF2-40B4-BE49-F238E27FC236}">
                  <a16:creationId xmlns:a16="http://schemas.microsoft.com/office/drawing/2014/main" id="{46031CE0-94A1-497F-9925-8BC03632F10B}"/>
                </a:ext>
              </a:extLst>
            </p:cNvPr>
            <p:cNvSpPr/>
            <p:nvPr/>
          </p:nvSpPr>
          <p:spPr>
            <a:xfrm>
              <a:off x="850225" y="2087404"/>
              <a:ext cx="171450" cy="285750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t"/>
            <a:lstStyle/>
            <a:p>
              <a:pPr marL="0" indent="0" algn="ctr">
                <a:lnSpc>
                  <a:spcPts val="2200"/>
                </a:lnSpc>
                <a:buNone/>
              </a:pPr>
              <a:r>
                <a:rPr lang="en-US" sz="2200" dirty="0">
                  <a:solidFill>
                    <a:schemeClr val="bg1"/>
                  </a:solidFill>
                  <a:latin typeface="ALS Sector Regular" panose="02000000000000000000" pitchFamily="50" charset="0"/>
                  <a:ea typeface="Nunito Semi Bold" pitchFamily="34" charset="-122"/>
                  <a:cs typeface="ALS Sector Regular" panose="02000000000000000000" pitchFamily="50" charset="0"/>
                </a:rPr>
                <a:t>1</a:t>
              </a:r>
              <a:endParaRPr lang="en-US" sz="2200" dirty="0">
                <a:solidFill>
                  <a:schemeClr val="bg1"/>
                </a:solidFill>
                <a:latin typeface="ALS Sector Regular" panose="02000000000000000000" pitchFamily="50" charset="0"/>
                <a:cs typeface="ALS Sector Regular" panose="02000000000000000000" pitchFamily="50" charset="0"/>
              </a:endParaRPr>
            </a:p>
          </p:txBody>
        </p:sp>
        <p:sp>
          <p:nvSpPr>
            <p:cNvPr id="9" name="Text 3">
              <a:extLst>
                <a:ext uri="{FF2B5EF4-FFF2-40B4-BE49-F238E27FC236}">
                  <a16:creationId xmlns:a16="http://schemas.microsoft.com/office/drawing/2014/main" id="{8DCA6D04-7972-4AE4-84DE-3F9B41893454}"/>
                </a:ext>
              </a:extLst>
            </p:cNvPr>
            <p:cNvSpPr/>
            <p:nvPr/>
          </p:nvSpPr>
          <p:spPr>
            <a:xfrm>
              <a:off x="1365885" y="2002631"/>
              <a:ext cx="3612118" cy="595313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>
                <a:lnSpc>
                  <a:spcPts val="2300"/>
                </a:lnSpc>
                <a:buNone/>
              </a:pPr>
              <a:r>
                <a:rPr lang="en-US" sz="1850" dirty="0">
                  <a:latin typeface="ALS Sector Regular" panose="02000000000000000000" pitchFamily="50" charset="0"/>
                  <a:ea typeface="Nunito Semi Bold" pitchFamily="34" charset="-122"/>
                  <a:cs typeface="ALS Sector Regular" panose="02000000000000000000" pitchFamily="50" charset="0"/>
                </a:rPr>
                <a:t>Оптимизация управления образованием</a:t>
              </a:r>
              <a:endParaRPr lang="en-US" sz="1850" dirty="0">
                <a:latin typeface="ALS Sector Regular" panose="02000000000000000000" pitchFamily="50" charset="0"/>
                <a:cs typeface="ALS Sector Regular" panose="02000000000000000000" pitchFamily="50" charset="0"/>
              </a:endParaRPr>
            </a:p>
          </p:txBody>
        </p:sp>
        <p:sp>
          <p:nvSpPr>
            <p:cNvPr id="11" name="Text 4">
              <a:extLst>
                <a:ext uri="{FF2B5EF4-FFF2-40B4-BE49-F238E27FC236}">
                  <a16:creationId xmlns:a16="http://schemas.microsoft.com/office/drawing/2014/main" id="{87BF7B55-F824-450D-89DF-BF079EC2E2F6}"/>
                </a:ext>
              </a:extLst>
            </p:cNvPr>
            <p:cNvSpPr/>
            <p:nvPr/>
          </p:nvSpPr>
          <p:spPr>
            <a:xfrm>
              <a:off x="1365885" y="2719268"/>
              <a:ext cx="3956329" cy="226695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>
                <a:lnSpc>
                  <a:spcPts val="2500"/>
                </a:lnSpc>
                <a:buNone/>
              </a:pPr>
              <a:r>
                <a:rPr lang="en-US" sz="1550" dirty="0">
                  <a:latin typeface="ALS Sector Regular" panose="02000000000000000000" pitchFamily="50" charset="0"/>
                  <a:ea typeface="PT Sans" pitchFamily="34" charset="-122"/>
                  <a:cs typeface="ALS Sector Regular" panose="02000000000000000000" pitchFamily="50" charset="0"/>
                </a:rPr>
                <a:t>Антропоморфные роботы способны автоматизировать значительное количество процессов управления образовательной деятельностью, обеспечивая более высокую скорость и точность принятия управленческих решений.</a:t>
              </a:r>
              <a:endParaRPr lang="en-US" sz="1550" dirty="0">
                <a:latin typeface="ALS Sector Regular" panose="02000000000000000000" pitchFamily="50" charset="0"/>
                <a:cs typeface="ALS Sector Regular" panose="02000000000000000000" pitchFamily="50" charset="0"/>
              </a:endParaRPr>
            </a:p>
          </p:txBody>
        </p:sp>
        <p:sp>
          <p:nvSpPr>
            <p:cNvPr id="12" name="Shape 5">
              <a:extLst>
                <a:ext uri="{FF2B5EF4-FFF2-40B4-BE49-F238E27FC236}">
                  <a16:creationId xmlns:a16="http://schemas.microsoft.com/office/drawing/2014/main" id="{A520CC94-61E8-4B2E-85BF-FFFFD96A0689}"/>
                </a:ext>
              </a:extLst>
            </p:cNvPr>
            <p:cNvSpPr/>
            <p:nvPr/>
          </p:nvSpPr>
          <p:spPr>
            <a:xfrm>
              <a:off x="5180290" y="2002631"/>
              <a:ext cx="455295" cy="455295"/>
            </a:xfrm>
            <a:prstGeom prst="roundRect">
              <a:avLst>
                <a:gd name="adj" fmla="val 66675"/>
              </a:avLst>
            </a:prstGeom>
            <a:solidFill>
              <a:srgbClr val="00002E"/>
            </a:solidFill>
            <a:ln w="22860">
              <a:solidFill>
                <a:srgbClr val="D7425E"/>
              </a:solidFill>
              <a:prstDash val="solid"/>
            </a:ln>
          </p:spPr>
        </p:sp>
        <p:sp>
          <p:nvSpPr>
            <p:cNvPr id="13" name="Text 6">
              <a:extLst>
                <a:ext uri="{FF2B5EF4-FFF2-40B4-BE49-F238E27FC236}">
                  <a16:creationId xmlns:a16="http://schemas.microsoft.com/office/drawing/2014/main" id="{A9B53726-706D-4027-B618-88058E8CB91F}"/>
                </a:ext>
              </a:extLst>
            </p:cNvPr>
            <p:cNvSpPr/>
            <p:nvPr/>
          </p:nvSpPr>
          <p:spPr>
            <a:xfrm>
              <a:off x="5322213" y="2087404"/>
              <a:ext cx="171450" cy="285750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t"/>
            <a:lstStyle/>
            <a:p>
              <a:pPr marL="0" indent="0" algn="ctr">
                <a:lnSpc>
                  <a:spcPts val="2200"/>
                </a:lnSpc>
                <a:buNone/>
              </a:pPr>
              <a:r>
                <a:rPr lang="en-US" sz="2200" dirty="0">
                  <a:solidFill>
                    <a:schemeClr val="bg1"/>
                  </a:solidFill>
                  <a:latin typeface="ALS Sector Regular" panose="02000000000000000000" pitchFamily="50" charset="0"/>
                  <a:ea typeface="Nunito Semi Bold" pitchFamily="34" charset="-122"/>
                  <a:cs typeface="ALS Sector Regular" panose="02000000000000000000" pitchFamily="50" charset="0"/>
                </a:rPr>
                <a:t>2</a:t>
              </a:r>
              <a:endParaRPr lang="en-US" sz="2200" dirty="0">
                <a:solidFill>
                  <a:schemeClr val="bg1"/>
                </a:solidFill>
                <a:latin typeface="ALS Sector Regular" panose="02000000000000000000" pitchFamily="50" charset="0"/>
                <a:cs typeface="ALS Sector Regular" panose="02000000000000000000" pitchFamily="50" charset="0"/>
              </a:endParaRPr>
            </a:p>
          </p:txBody>
        </p:sp>
        <p:sp>
          <p:nvSpPr>
            <p:cNvPr id="14" name="Text 7">
              <a:extLst>
                <a:ext uri="{FF2B5EF4-FFF2-40B4-BE49-F238E27FC236}">
                  <a16:creationId xmlns:a16="http://schemas.microsoft.com/office/drawing/2014/main" id="{37B68939-3C53-4212-AECC-EAB8B08C4E2C}"/>
                </a:ext>
              </a:extLst>
            </p:cNvPr>
            <p:cNvSpPr/>
            <p:nvPr/>
          </p:nvSpPr>
          <p:spPr>
            <a:xfrm>
              <a:off x="5837873" y="2002631"/>
              <a:ext cx="3612118" cy="595313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>
                <a:lnSpc>
                  <a:spcPts val="2300"/>
                </a:lnSpc>
                <a:buNone/>
              </a:pPr>
              <a:r>
                <a:rPr lang="en-US" sz="1850" dirty="0">
                  <a:latin typeface="ALS Sector Regular" panose="02000000000000000000" pitchFamily="50" charset="0"/>
                  <a:ea typeface="Nunito Semi Bold" pitchFamily="34" charset="-122"/>
                  <a:cs typeface="ALS Sector Regular" panose="02000000000000000000" pitchFamily="50" charset="0"/>
                </a:rPr>
                <a:t>Улучшение качества образовательного процесса</a:t>
              </a:r>
              <a:endParaRPr lang="en-US" sz="1850" dirty="0">
                <a:latin typeface="ALS Sector Regular" panose="02000000000000000000" pitchFamily="50" charset="0"/>
                <a:cs typeface="ALS Sector Regular" panose="02000000000000000000" pitchFamily="50" charset="0"/>
              </a:endParaRPr>
            </a:p>
          </p:txBody>
        </p:sp>
        <p:sp>
          <p:nvSpPr>
            <p:cNvPr id="15" name="Text 8">
              <a:extLst>
                <a:ext uri="{FF2B5EF4-FFF2-40B4-BE49-F238E27FC236}">
                  <a16:creationId xmlns:a16="http://schemas.microsoft.com/office/drawing/2014/main" id="{0AD28D42-A06C-49DB-8D92-93DB8543CEA9}"/>
                </a:ext>
              </a:extLst>
            </p:cNvPr>
            <p:cNvSpPr/>
            <p:nvPr/>
          </p:nvSpPr>
          <p:spPr>
            <a:xfrm>
              <a:off x="5837872" y="2795187"/>
              <a:ext cx="4269700" cy="2514882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>
                <a:lnSpc>
                  <a:spcPts val="2500"/>
                </a:lnSpc>
                <a:buNone/>
              </a:pPr>
              <a:r>
                <a:rPr lang="ru-RU" sz="1550" dirty="0">
                  <a:latin typeface="ALS Sector Regular" panose="02000000000000000000" pitchFamily="50" charset="0"/>
                  <a:ea typeface="PT Sans" pitchFamily="34" charset="-122"/>
                  <a:cs typeface="ALS Sector Regular" panose="02000000000000000000" pitchFamily="50" charset="0"/>
                </a:rPr>
                <a:t>Реализация </a:t>
              </a:r>
              <a:r>
                <a:rPr lang="en-US" sz="1550" dirty="0" err="1">
                  <a:latin typeface="ALS Sector Regular" panose="02000000000000000000" pitchFamily="50" charset="0"/>
                  <a:ea typeface="PT Sans" pitchFamily="34" charset="-122"/>
                  <a:cs typeface="ALS Sector Regular" panose="02000000000000000000" pitchFamily="50" charset="0"/>
                </a:rPr>
                <a:t>персонализированного</a:t>
              </a:r>
              <a:r>
                <a:rPr lang="en-US" sz="1550" dirty="0">
                  <a:latin typeface="ALS Sector Regular" panose="02000000000000000000" pitchFamily="50" charset="0"/>
                  <a:ea typeface="PT Sans" pitchFamily="34" charset="-122"/>
                  <a:cs typeface="ALS Sector Regular" panose="02000000000000000000" pitchFamily="50" charset="0"/>
                </a:rPr>
                <a:t> подхода к обучению, роботизированные ассистенты способствуют индивидуальному сопровождению каждого учащегося, что, несомненно, повышает качество усвоения учебного материала.</a:t>
              </a:r>
              <a:endParaRPr lang="en-US" sz="1550" dirty="0">
                <a:latin typeface="ALS Sector Regular" panose="02000000000000000000" pitchFamily="50" charset="0"/>
                <a:cs typeface="ALS Sector Regular" panose="02000000000000000000" pitchFamily="50" charset="0"/>
              </a:endParaRPr>
            </a:p>
          </p:txBody>
        </p:sp>
        <p:sp>
          <p:nvSpPr>
            <p:cNvPr id="17" name="Shape 9">
              <a:extLst>
                <a:ext uri="{FF2B5EF4-FFF2-40B4-BE49-F238E27FC236}">
                  <a16:creationId xmlns:a16="http://schemas.microsoft.com/office/drawing/2014/main" id="{C4906EFB-D89B-404F-904C-61C7A9088773}"/>
                </a:ext>
              </a:extLst>
            </p:cNvPr>
            <p:cNvSpPr/>
            <p:nvPr/>
          </p:nvSpPr>
          <p:spPr>
            <a:xfrm>
              <a:off x="9652278" y="2002631"/>
              <a:ext cx="455295" cy="455295"/>
            </a:xfrm>
            <a:prstGeom prst="roundRect">
              <a:avLst>
                <a:gd name="adj" fmla="val 66675"/>
              </a:avLst>
            </a:prstGeom>
            <a:solidFill>
              <a:srgbClr val="00002E"/>
            </a:solidFill>
            <a:ln w="22860">
              <a:solidFill>
                <a:srgbClr val="DD785E"/>
              </a:solidFill>
              <a:prstDash val="solid"/>
            </a:ln>
          </p:spPr>
        </p:sp>
        <p:sp>
          <p:nvSpPr>
            <p:cNvPr id="18" name="Text 10">
              <a:extLst>
                <a:ext uri="{FF2B5EF4-FFF2-40B4-BE49-F238E27FC236}">
                  <a16:creationId xmlns:a16="http://schemas.microsoft.com/office/drawing/2014/main" id="{9D50925D-2EBA-41FB-A9D3-A2628B9D8578}"/>
                </a:ext>
              </a:extLst>
            </p:cNvPr>
            <p:cNvSpPr/>
            <p:nvPr/>
          </p:nvSpPr>
          <p:spPr>
            <a:xfrm>
              <a:off x="9794200" y="2087404"/>
              <a:ext cx="171450" cy="285750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t"/>
            <a:lstStyle/>
            <a:p>
              <a:pPr marL="0" indent="0" algn="ctr">
                <a:lnSpc>
                  <a:spcPts val="2200"/>
                </a:lnSpc>
                <a:buNone/>
              </a:pPr>
              <a:r>
                <a:rPr lang="en-US" sz="2200" dirty="0">
                  <a:solidFill>
                    <a:schemeClr val="bg1"/>
                  </a:solidFill>
                  <a:latin typeface="ALS Sector Regular" panose="02000000000000000000" pitchFamily="50" charset="0"/>
                  <a:ea typeface="Nunito Semi Bold" pitchFamily="34" charset="-122"/>
                  <a:cs typeface="ALS Sector Regular" panose="02000000000000000000" pitchFamily="50" charset="0"/>
                </a:rPr>
                <a:t>3</a:t>
              </a:r>
              <a:endParaRPr lang="en-US" sz="2200" dirty="0">
                <a:solidFill>
                  <a:schemeClr val="bg1"/>
                </a:solidFill>
                <a:latin typeface="ALS Sector Regular" panose="02000000000000000000" pitchFamily="50" charset="0"/>
                <a:cs typeface="ALS Sector Regular" panose="02000000000000000000" pitchFamily="50" charset="0"/>
              </a:endParaRPr>
            </a:p>
          </p:txBody>
        </p:sp>
        <p:sp>
          <p:nvSpPr>
            <p:cNvPr id="19" name="Text 11">
              <a:extLst>
                <a:ext uri="{FF2B5EF4-FFF2-40B4-BE49-F238E27FC236}">
                  <a16:creationId xmlns:a16="http://schemas.microsoft.com/office/drawing/2014/main" id="{E32CD446-ECFF-40B0-933F-82B65AF49C50}"/>
                </a:ext>
              </a:extLst>
            </p:cNvPr>
            <p:cNvSpPr/>
            <p:nvPr/>
          </p:nvSpPr>
          <p:spPr>
            <a:xfrm>
              <a:off x="10309860" y="2002631"/>
              <a:ext cx="3272909" cy="297656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t"/>
            <a:lstStyle/>
            <a:p>
              <a:pPr marL="0" indent="0">
                <a:lnSpc>
                  <a:spcPts val="2300"/>
                </a:lnSpc>
                <a:buNone/>
              </a:pPr>
              <a:r>
                <a:rPr lang="en-US" sz="1850" dirty="0">
                  <a:latin typeface="ALS Sector Regular" panose="02000000000000000000" pitchFamily="50" charset="0"/>
                  <a:ea typeface="Nunito Semi Bold" pitchFamily="34" charset="-122"/>
                  <a:cs typeface="ALS Sector Regular" panose="02000000000000000000" pitchFamily="50" charset="0"/>
                </a:rPr>
                <a:t>Поддержка преподавателей</a:t>
              </a:r>
              <a:endParaRPr lang="en-US" sz="1850" dirty="0">
                <a:latin typeface="ALS Sector Regular" panose="02000000000000000000" pitchFamily="50" charset="0"/>
                <a:cs typeface="ALS Sector Regular" panose="02000000000000000000" pitchFamily="50" charset="0"/>
              </a:endParaRPr>
            </a:p>
          </p:txBody>
        </p:sp>
        <p:sp>
          <p:nvSpPr>
            <p:cNvPr id="20" name="Text 12">
              <a:extLst>
                <a:ext uri="{FF2B5EF4-FFF2-40B4-BE49-F238E27FC236}">
                  <a16:creationId xmlns:a16="http://schemas.microsoft.com/office/drawing/2014/main" id="{9B6C5C77-7696-4717-ACDD-C70CA3FCC998}"/>
                </a:ext>
              </a:extLst>
            </p:cNvPr>
            <p:cNvSpPr/>
            <p:nvPr/>
          </p:nvSpPr>
          <p:spPr>
            <a:xfrm>
              <a:off x="10309860" y="2421612"/>
              <a:ext cx="3612118" cy="194310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>
                <a:lnSpc>
                  <a:spcPts val="2500"/>
                </a:lnSpc>
                <a:buNone/>
              </a:pPr>
              <a:r>
                <a:rPr lang="en-US" sz="1550" dirty="0">
                  <a:latin typeface="ALS Sector Regular" panose="02000000000000000000" pitchFamily="50" charset="0"/>
                  <a:ea typeface="PT Sans" pitchFamily="34" charset="-122"/>
                  <a:cs typeface="ALS Sector Regular" panose="02000000000000000000" pitchFamily="50" charset="0"/>
                </a:rPr>
                <a:t>Взяв на себя выполнение рутинных и вспомогательных задач, роботы освобождают преподавателей для более творческой, аналитической и непосредственно педагогической деятельности.</a:t>
              </a:r>
              <a:endParaRPr lang="en-US" sz="1550" dirty="0">
                <a:latin typeface="ALS Sector Regular" panose="02000000000000000000" pitchFamily="50" charset="0"/>
                <a:cs typeface="ALS Sector Regular" panose="02000000000000000000" pitchFamily="50" charset="0"/>
              </a:endParaRPr>
            </a:p>
          </p:txBody>
        </p:sp>
        <p:sp>
          <p:nvSpPr>
            <p:cNvPr id="21" name="Shape 13">
              <a:extLst>
                <a:ext uri="{FF2B5EF4-FFF2-40B4-BE49-F238E27FC236}">
                  <a16:creationId xmlns:a16="http://schemas.microsoft.com/office/drawing/2014/main" id="{6D3E7C36-B0C7-4086-BD0A-844B4624BE52}"/>
                </a:ext>
              </a:extLst>
            </p:cNvPr>
            <p:cNvSpPr/>
            <p:nvPr/>
          </p:nvSpPr>
          <p:spPr>
            <a:xfrm>
              <a:off x="708303" y="5740003"/>
              <a:ext cx="455295" cy="455295"/>
            </a:xfrm>
            <a:prstGeom prst="roundRect">
              <a:avLst>
                <a:gd name="adj" fmla="val 66675"/>
              </a:avLst>
            </a:prstGeom>
            <a:solidFill>
              <a:srgbClr val="00002E"/>
            </a:solidFill>
            <a:ln w="22860">
              <a:solidFill>
                <a:srgbClr val="48A8E2"/>
              </a:solidFill>
              <a:prstDash val="solid"/>
            </a:ln>
          </p:spPr>
        </p:sp>
        <p:sp>
          <p:nvSpPr>
            <p:cNvPr id="22" name="Text 14">
              <a:extLst>
                <a:ext uri="{FF2B5EF4-FFF2-40B4-BE49-F238E27FC236}">
                  <a16:creationId xmlns:a16="http://schemas.microsoft.com/office/drawing/2014/main" id="{80F4D2FC-DEB4-496D-91C1-BF865E7F5067}"/>
                </a:ext>
              </a:extLst>
            </p:cNvPr>
            <p:cNvSpPr/>
            <p:nvPr/>
          </p:nvSpPr>
          <p:spPr>
            <a:xfrm>
              <a:off x="850225" y="5824776"/>
              <a:ext cx="171450" cy="285750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t"/>
            <a:lstStyle/>
            <a:p>
              <a:pPr marL="0" indent="0" algn="ctr">
                <a:lnSpc>
                  <a:spcPts val="2200"/>
                </a:lnSpc>
                <a:buNone/>
              </a:pPr>
              <a:r>
                <a:rPr lang="en-US" sz="2200" dirty="0">
                  <a:solidFill>
                    <a:schemeClr val="bg1"/>
                  </a:solidFill>
                  <a:latin typeface="ALS Sector Regular" panose="02000000000000000000" pitchFamily="50" charset="0"/>
                  <a:ea typeface="Nunito Semi Bold" pitchFamily="34" charset="-122"/>
                  <a:cs typeface="ALS Sector Regular" panose="02000000000000000000" pitchFamily="50" charset="0"/>
                </a:rPr>
                <a:t>4</a:t>
              </a:r>
              <a:endParaRPr lang="en-US" sz="2200" dirty="0">
                <a:solidFill>
                  <a:schemeClr val="bg1"/>
                </a:solidFill>
                <a:latin typeface="ALS Sector Regular" panose="02000000000000000000" pitchFamily="50" charset="0"/>
                <a:cs typeface="ALS Sector Regular" panose="02000000000000000000" pitchFamily="50" charset="0"/>
              </a:endParaRPr>
            </a:p>
          </p:txBody>
        </p:sp>
        <p:sp>
          <p:nvSpPr>
            <p:cNvPr id="23" name="Text 15">
              <a:extLst>
                <a:ext uri="{FF2B5EF4-FFF2-40B4-BE49-F238E27FC236}">
                  <a16:creationId xmlns:a16="http://schemas.microsoft.com/office/drawing/2014/main" id="{E21E5D9B-E69F-4A55-89BE-AB0E1DC50639}"/>
                </a:ext>
              </a:extLst>
            </p:cNvPr>
            <p:cNvSpPr/>
            <p:nvPr/>
          </p:nvSpPr>
          <p:spPr>
            <a:xfrm>
              <a:off x="1365885" y="5740003"/>
              <a:ext cx="3617476" cy="297656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t"/>
            <a:lstStyle/>
            <a:p>
              <a:pPr marL="0" indent="0">
                <a:lnSpc>
                  <a:spcPts val="2300"/>
                </a:lnSpc>
                <a:buNone/>
              </a:pPr>
              <a:r>
                <a:rPr lang="en-US" sz="1850" dirty="0">
                  <a:latin typeface="ALS Sector Regular" panose="02000000000000000000" pitchFamily="50" charset="0"/>
                  <a:ea typeface="Nunito Semi Bold" pitchFamily="34" charset="-122"/>
                  <a:cs typeface="ALS Sector Regular" panose="02000000000000000000" pitchFamily="50" charset="0"/>
                </a:rPr>
                <a:t>Экономическая эффективность</a:t>
              </a:r>
              <a:endParaRPr lang="en-US" sz="1850" dirty="0">
                <a:latin typeface="ALS Sector Regular" panose="02000000000000000000" pitchFamily="50" charset="0"/>
                <a:cs typeface="ALS Sector Regular" panose="02000000000000000000" pitchFamily="50" charset="0"/>
              </a:endParaRPr>
            </a:p>
          </p:txBody>
        </p:sp>
        <p:sp>
          <p:nvSpPr>
            <p:cNvPr id="24" name="Text 16">
              <a:extLst>
                <a:ext uri="{FF2B5EF4-FFF2-40B4-BE49-F238E27FC236}">
                  <a16:creationId xmlns:a16="http://schemas.microsoft.com/office/drawing/2014/main" id="{F0BB19CE-FA0A-4A8E-AF4B-42E51F72333D}"/>
                </a:ext>
              </a:extLst>
            </p:cNvPr>
            <p:cNvSpPr/>
            <p:nvPr/>
          </p:nvSpPr>
          <p:spPr>
            <a:xfrm>
              <a:off x="1365885" y="6158984"/>
              <a:ext cx="5848231" cy="97155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>
                <a:lnSpc>
                  <a:spcPts val="2500"/>
                </a:lnSpc>
                <a:buNone/>
              </a:pPr>
              <a:r>
                <a:rPr lang="en-US" sz="1550" dirty="0">
                  <a:latin typeface="ALS Sector Regular" panose="02000000000000000000" pitchFamily="50" charset="0"/>
                  <a:ea typeface="PT Sans" pitchFamily="34" charset="-122"/>
                  <a:cs typeface="ALS Sector Regular" panose="02000000000000000000" pitchFamily="50" charset="0"/>
                </a:rPr>
                <a:t>Представленный проект внедрения роботизированных систем демонстрирует высокие экономические показатели, что делает его привлекательным для образовательных учреждений.</a:t>
              </a:r>
              <a:endParaRPr lang="en-US" sz="1550" dirty="0">
                <a:latin typeface="ALS Sector Regular" panose="02000000000000000000" pitchFamily="50" charset="0"/>
                <a:cs typeface="ALS Sector Regular" panose="02000000000000000000" pitchFamily="50" charset="0"/>
              </a:endParaRPr>
            </a:p>
          </p:txBody>
        </p:sp>
        <p:sp>
          <p:nvSpPr>
            <p:cNvPr id="25" name="Shape 17">
              <a:extLst>
                <a:ext uri="{FF2B5EF4-FFF2-40B4-BE49-F238E27FC236}">
                  <a16:creationId xmlns:a16="http://schemas.microsoft.com/office/drawing/2014/main" id="{8A8EACCD-A70A-47F4-922D-4785D05673C4}"/>
                </a:ext>
              </a:extLst>
            </p:cNvPr>
            <p:cNvSpPr/>
            <p:nvPr/>
          </p:nvSpPr>
          <p:spPr>
            <a:xfrm>
              <a:off x="7416403" y="5740003"/>
              <a:ext cx="455295" cy="455295"/>
            </a:xfrm>
            <a:prstGeom prst="roundRect">
              <a:avLst>
                <a:gd name="adj" fmla="val 66675"/>
              </a:avLst>
            </a:prstGeom>
            <a:solidFill>
              <a:srgbClr val="00002E"/>
            </a:solidFill>
            <a:ln w="22860">
              <a:solidFill>
                <a:srgbClr val="59ABA9"/>
              </a:solidFill>
              <a:prstDash val="solid"/>
            </a:ln>
          </p:spPr>
        </p:sp>
        <p:sp>
          <p:nvSpPr>
            <p:cNvPr id="26" name="Text 18">
              <a:extLst>
                <a:ext uri="{FF2B5EF4-FFF2-40B4-BE49-F238E27FC236}">
                  <a16:creationId xmlns:a16="http://schemas.microsoft.com/office/drawing/2014/main" id="{F519108F-BCA4-4163-BD5D-D0C4B5BDFF4F}"/>
                </a:ext>
              </a:extLst>
            </p:cNvPr>
            <p:cNvSpPr/>
            <p:nvPr/>
          </p:nvSpPr>
          <p:spPr>
            <a:xfrm>
              <a:off x="7558326" y="5824776"/>
              <a:ext cx="171450" cy="285750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t"/>
            <a:lstStyle/>
            <a:p>
              <a:pPr marL="0" indent="0" algn="ctr">
                <a:lnSpc>
                  <a:spcPts val="2200"/>
                </a:lnSpc>
                <a:buNone/>
              </a:pPr>
              <a:r>
                <a:rPr lang="en-US" sz="2200" dirty="0">
                  <a:solidFill>
                    <a:schemeClr val="bg1"/>
                  </a:solidFill>
                  <a:latin typeface="ALS Sector Regular" panose="02000000000000000000" pitchFamily="50" charset="0"/>
                  <a:ea typeface="Nunito Semi Bold" pitchFamily="34" charset="-122"/>
                  <a:cs typeface="ALS Sector Regular" panose="02000000000000000000" pitchFamily="50" charset="0"/>
                </a:rPr>
                <a:t>5</a:t>
              </a:r>
              <a:endParaRPr lang="en-US" sz="2200" dirty="0">
                <a:solidFill>
                  <a:schemeClr val="bg1"/>
                </a:solidFill>
                <a:latin typeface="ALS Sector Regular" panose="02000000000000000000" pitchFamily="50" charset="0"/>
                <a:cs typeface="ALS Sector Regular" panose="02000000000000000000" pitchFamily="50" charset="0"/>
              </a:endParaRPr>
            </a:p>
          </p:txBody>
        </p:sp>
        <p:sp>
          <p:nvSpPr>
            <p:cNvPr id="27" name="Text 19">
              <a:extLst>
                <a:ext uri="{FF2B5EF4-FFF2-40B4-BE49-F238E27FC236}">
                  <a16:creationId xmlns:a16="http://schemas.microsoft.com/office/drawing/2014/main" id="{F574FD49-F9B9-4DFE-B6EE-A83C50050BF7}"/>
                </a:ext>
              </a:extLst>
            </p:cNvPr>
            <p:cNvSpPr/>
            <p:nvPr/>
          </p:nvSpPr>
          <p:spPr>
            <a:xfrm>
              <a:off x="8073985" y="5740003"/>
              <a:ext cx="4416981" cy="297656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t"/>
            <a:lstStyle/>
            <a:p>
              <a:pPr marL="0" indent="0">
                <a:lnSpc>
                  <a:spcPts val="2300"/>
                </a:lnSpc>
                <a:buNone/>
              </a:pPr>
              <a:r>
                <a:rPr lang="en-US" sz="1850" dirty="0">
                  <a:latin typeface="ALS Sector Regular" panose="02000000000000000000" pitchFamily="50" charset="0"/>
                  <a:ea typeface="Nunito Semi Bold" pitchFamily="34" charset="-122"/>
                  <a:cs typeface="ALS Sector Regular" panose="02000000000000000000" pitchFamily="50" charset="0"/>
                </a:rPr>
                <a:t>Соблюдение стандартов безопасности</a:t>
              </a:r>
              <a:endParaRPr lang="en-US" sz="1850" dirty="0">
                <a:latin typeface="ALS Sector Regular" panose="02000000000000000000" pitchFamily="50" charset="0"/>
                <a:cs typeface="ALS Sector Regular" panose="02000000000000000000" pitchFamily="50" charset="0"/>
              </a:endParaRPr>
            </a:p>
          </p:txBody>
        </p:sp>
        <p:sp>
          <p:nvSpPr>
            <p:cNvPr id="28" name="Text 20">
              <a:extLst>
                <a:ext uri="{FF2B5EF4-FFF2-40B4-BE49-F238E27FC236}">
                  <a16:creationId xmlns:a16="http://schemas.microsoft.com/office/drawing/2014/main" id="{963EFEE6-FB35-40F7-9F41-326718B7DEAE}"/>
                </a:ext>
              </a:extLst>
            </p:cNvPr>
            <p:cNvSpPr/>
            <p:nvPr/>
          </p:nvSpPr>
          <p:spPr>
            <a:xfrm>
              <a:off x="8073985" y="6158984"/>
              <a:ext cx="5848231" cy="129540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>
                <a:lnSpc>
                  <a:spcPts val="2500"/>
                </a:lnSpc>
                <a:buNone/>
              </a:pPr>
              <a:r>
                <a:rPr lang="en-US" sz="1550" dirty="0">
                  <a:latin typeface="ALS Sector Regular" panose="02000000000000000000" pitchFamily="50" charset="0"/>
                  <a:ea typeface="PT Sans" pitchFamily="34" charset="-122"/>
                  <a:cs typeface="ALS Sector Regular" panose="02000000000000000000" pitchFamily="50" charset="0"/>
                </a:rPr>
                <a:t>Все этапы моделирования, технической поддержки и обслуживания включают строгий контроль за соблюдением требований действующих нормативно-правовых актов и правил безопасности.</a:t>
              </a:r>
              <a:endParaRPr lang="en-US" sz="1550" dirty="0">
                <a:latin typeface="ALS Sector Regular" panose="02000000000000000000" pitchFamily="50" charset="0"/>
                <a:cs typeface="ALS Sector Regular" panose="02000000000000000000" pitchFamily="50" charset="0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81274380-B613-4315-8708-278B92461EA1}"/>
              </a:ext>
            </a:extLst>
          </p:cNvPr>
          <p:cNvSpPr txBox="1"/>
          <p:nvPr/>
        </p:nvSpPr>
        <p:spPr>
          <a:xfrm>
            <a:off x="4482007" y="404791"/>
            <a:ext cx="2961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ALS Sector Regular" panose="02000000000000000000" pitchFamily="50" charset="0"/>
                <a:cs typeface="ALS Sector Regular" panose="02000000000000000000" pitchFamily="50" charset="0"/>
              </a:rPr>
              <a:t>Ключевые выводы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BD098B-BBF2-47B3-A36F-40E7F8FA1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6CF3-CCD0-47AE-936E-65B936C8E176}" type="slidenum">
              <a:rPr lang="ru-RU" smtClean="0">
                <a:latin typeface="ALS Sector Regular" panose="02000000000000000000" pitchFamily="50" charset="0"/>
                <a:cs typeface="ALS Sector Regular" panose="02000000000000000000" pitchFamily="50" charset="0"/>
              </a:rPr>
              <a:t>9</a:t>
            </a:fld>
            <a:endParaRPr lang="ru-RU" dirty="0">
              <a:latin typeface="ALS Sector Regular" panose="02000000000000000000" pitchFamily="50" charset="0"/>
              <a:cs typeface="ALS Sector Regular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7953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543</Words>
  <Application>Microsoft Office PowerPoint</Application>
  <PresentationFormat>Широкоэкранный</PresentationFormat>
  <Paragraphs>100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ALS Sector Regular</vt:lpstr>
      <vt:lpstr>Arial</vt:lpstr>
      <vt:lpstr>Calibri</vt:lpstr>
      <vt:lpstr>Calibri Light</vt:lpstr>
      <vt:lpstr>Cambria Math</vt:lpstr>
      <vt:lpstr>Nunito Semi Bold</vt:lpstr>
      <vt:lpstr>PT Sans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Царевский Олег</dc:creator>
  <cp:lastModifiedBy>Oleg DefatoR</cp:lastModifiedBy>
  <cp:revision>26</cp:revision>
  <dcterms:created xsi:type="dcterms:W3CDTF">2025-02-23T20:34:11Z</dcterms:created>
  <dcterms:modified xsi:type="dcterms:W3CDTF">2025-02-24T12:32:27Z</dcterms:modified>
</cp:coreProperties>
</file>