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8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9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10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1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12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66" r:id="rId1"/>
    <p:sldMasterId id="2147483769" r:id="rId2"/>
    <p:sldMasterId id="2147483772" r:id="rId3"/>
    <p:sldMasterId id="2147483794" r:id="rId4"/>
    <p:sldMasterId id="2147483803" r:id="rId5"/>
    <p:sldMasterId id="2147483811" r:id="rId6"/>
    <p:sldMasterId id="2147483780" r:id="rId7"/>
    <p:sldMasterId id="2147483826" r:id="rId8"/>
    <p:sldMasterId id="2147483840" r:id="rId9"/>
    <p:sldMasterId id="2147483843" r:id="rId10"/>
    <p:sldMasterId id="2147483858" r:id="rId11"/>
    <p:sldMasterId id="2147483876" r:id="rId12"/>
    <p:sldMasterId id="2147483890" r:id="rId13"/>
  </p:sldMasterIdLst>
  <p:notesMasterIdLst>
    <p:notesMasterId r:id="rId22"/>
  </p:notesMasterIdLst>
  <p:handoutMasterIdLst>
    <p:handoutMasterId r:id="rId23"/>
  </p:handoutMasterIdLst>
  <p:sldIdLst>
    <p:sldId id="652" r:id="rId14"/>
    <p:sldId id="648" r:id="rId15"/>
    <p:sldId id="653" r:id="rId16"/>
    <p:sldId id="659" r:id="rId17"/>
    <p:sldId id="660" r:id="rId18"/>
    <p:sldId id="655" r:id="rId19"/>
    <p:sldId id="656" r:id="rId20"/>
    <p:sldId id="657" r:id="rId21"/>
  </p:sldIdLst>
  <p:sldSz cx="9144000" cy="514826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orient="horz" pos="3028" userDrawn="1">
          <p15:clr>
            <a:srgbClr val="A4A3A4"/>
          </p15:clr>
        </p15:guide>
        <p15:guide id="4" pos="5511" userDrawn="1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297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86">
          <p15:clr>
            <a:srgbClr val="A4A3A4"/>
          </p15:clr>
        </p15:guide>
        <p15:guide id="10" pos="2331">
          <p15:clr>
            <a:srgbClr val="A4A3A4"/>
          </p15:clr>
        </p15:guide>
        <p15:guide id="11" pos="726">
          <p15:clr>
            <a:srgbClr val="A4A3A4"/>
          </p15:clr>
        </p15:guide>
        <p15:guide id="12" pos="875">
          <p15:clr>
            <a:srgbClr val="A4A3A4"/>
          </p15:clr>
        </p15:guide>
        <p15:guide id="13" pos="1260">
          <p15:clr>
            <a:srgbClr val="A4A3A4"/>
          </p15:clr>
        </p15:guide>
        <p15:guide id="14" pos="1410">
          <p15:clr>
            <a:srgbClr val="A4A3A4"/>
          </p15:clr>
        </p15:guide>
        <p15:guide id="15" pos="1796">
          <p15:clr>
            <a:srgbClr val="A4A3A4"/>
          </p15:clr>
        </p15:guide>
        <p15:guide id="16" pos="1944">
          <p15:clr>
            <a:srgbClr val="A4A3A4"/>
          </p15:clr>
        </p15:guide>
        <p15:guide id="17" pos="2481">
          <p15:clr>
            <a:srgbClr val="A4A3A4"/>
          </p15:clr>
        </p15:guide>
        <p15:guide id="18" pos="2869">
          <p15:clr>
            <a:srgbClr val="A4A3A4"/>
          </p15:clr>
        </p15:guide>
        <p15:guide id="19" pos="3029">
          <p15:clr>
            <a:srgbClr val="A4A3A4"/>
          </p15:clr>
        </p15:guide>
        <p15:guide id="20" pos="3402">
          <p15:clr>
            <a:srgbClr val="A4A3A4"/>
          </p15:clr>
        </p15:guide>
        <p15:guide id="21" pos="3552">
          <p15:clr>
            <a:srgbClr val="A4A3A4"/>
          </p15:clr>
        </p15:guide>
        <p15:guide id="22" pos="3938">
          <p15:clr>
            <a:srgbClr val="A4A3A4"/>
          </p15:clr>
        </p15:guide>
        <p15:guide id="23" pos="4086">
          <p15:clr>
            <a:srgbClr val="A4A3A4"/>
          </p15:clr>
        </p15:guide>
        <p15:guide id="24" pos="4473">
          <p15:clr>
            <a:srgbClr val="A4A3A4"/>
          </p15:clr>
        </p15:guide>
        <p15:guide id="25" pos="4621">
          <p15:clr>
            <a:srgbClr val="A4A3A4"/>
          </p15:clr>
        </p15:guide>
        <p15:guide id="26" pos="5008">
          <p15:clr>
            <a:srgbClr val="A4A3A4"/>
          </p15:clr>
        </p15:guide>
        <p15:guide id="27" pos="5157">
          <p15:clr>
            <a:srgbClr val="A4A3A4"/>
          </p15:clr>
        </p15:guide>
        <p15:guide id="28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убботин Антон Евгеньевич" initials="САЕ" lastIdx="2" clrIdx="0">
    <p:extLst>
      <p:ext uri="{19B8F6BF-5375-455C-9EA6-DF929625EA0E}">
        <p15:presenceInfo xmlns:p15="http://schemas.microsoft.com/office/powerpoint/2012/main" userId="Субботин Антон Евгеньевич" providerId="None"/>
      </p:ext>
    </p:extLst>
  </p:cmAuthor>
  <p:cmAuthor id="2" name="Анисимова Ольга Евгеньевна" initials="АОЕ" lastIdx="1" clrIdx="1">
    <p:extLst>
      <p:ext uri="{19B8F6BF-5375-455C-9EA6-DF929625EA0E}">
        <p15:presenceInfo xmlns:p15="http://schemas.microsoft.com/office/powerpoint/2012/main" userId="S-1-5-21-3119835862-1306673144-2631644997-11992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FFAF"/>
    <a:srgbClr val="FFD9DA"/>
    <a:srgbClr val="1F4E79"/>
    <a:srgbClr val="E9EFF7"/>
    <a:srgbClr val="CFDDEE"/>
    <a:srgbClr val="0070C0"/>
    <a:srgbClr val="68B0E0"/>
    <a:srgbClr val="B6D9F0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94" autoAdjust="0"/>
    <p:restoredTop sz="84211" autoAdjust="0"/>
  </p:normalViewPr>
  <p:slideViewPr>
    <p:cSldViewPr snapToGrid="0">
      <p:cViewPr varScale="1">
        <p:scale>
          <a:sx n="136" d="100"/>
          <a:sy n="136" d="100"/>
        </p:scale>
        <p:origin x="782" y="96"/>
      </p:cViewPr>
      <p:guideLst>
        <p:guide orient="horz" pos="261"/>
        <p:guide pos="340"/>
        <p:guide orient="horz" pos="3028"/>
        <p:guide pos="5511"/>
        <p:guide orient="horz" pos="272"/>
        <p:guide orient="horz" pos="2971"/>
        <p:guide orient="horz" pos="930"/>
        <p:guide orient="horz" pos="1337"/>
        <p:guide orient="horz" pos="2086"/>
        <p:guide pos="2331"/>
        <p:guide pos="726"/>
        <p:guide pos="875"/>
        <p:guide pos="1260"/>
        <p:guide pos="1410"/>
        <p:guide pos="1796"/>
        <p:guide pos="1944"/>
        <p:guide pos="2481"/>
        <p:guide pos="2869"/>
        <p:guide pos="3029"/>
        <p:guide pos="3402"/>
        <p:guide pos="3552"/>
        <p:guide pos="3938"/>
        <p:guide pos="4086"/>
        <p:guide pos="4473"/>
        <p:guide pos="4621"/>
        <p:guide pos="5008"/>
        <p:guide pos="5157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72" d="100"/>
          <a:sy n="172" d="100"/>
        </p:scale>
        <p:origin x="6552" y="208"/>
      </p:cViewPr>
      <p:guideLst>
        <p:guide orient="horz" pos="3110"/>
        <p:guide pos="2141"/>
      </p:guideLst>
    </p:cSldViewPr>
  </p:notesViewPr>
  <p:gridSpacing cx="1080136" cy="108013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6DCCD-FB14-4FA8-B1C2-D065E82645DF}" type="datetimeFigureOut">
              <a:rPr lang="ru-RU" smtClean="0"/>
              <a:pPr/>
              <a:t>27.02.2025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D96E1-DF61-4A53-9932-3DFD8899BB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054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27.02.2025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1125" y="741363"/>
            <a:ext cx="65754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Уважаемые коллеги, вашему вниманию представляется доклад на тему: «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Моделирование оплаты труда сотрудников золотодобывающей артели старателей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7480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отработке россыпей на лицензионном участке реки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Рывеем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рассматривается использование модели инновационных финансовых технологий развития предприятий. На основе данных бухгалтерского баланса, отчёта о движении денежных средств, отчёта о финансовых результатах, прогноза роста выручки за 10 лет и количества сотрудников выбранной организации, начиная с 2023 года, с использованием экономико-математической модели, алгоритма и программного обеспечения разработан укрупнённый прогноз развития предприятия.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Экономико-математическая модель комплексной системы инновационного социального финансирования предприятия, оптимизирующая заработную плату трудового коллектива, согласованную с ростом выручки, отчисления на развитие предприятия (актуально для работодателя и всего трудового коллектива), налогообложение и социальные отчисления (важно для государства) имеет вид представленный на слайде: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8889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C353E-0F07-7A54-A548-1AEDBDC5B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ECEFFF0-023D-5BBB-0EBA-79A2F41B39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78B0443-04DD-708B-9619-9CAF4AA943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450215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табл. представлены прогнозные значения выручки от продаж, затрат на производство продукции и капитальных вложений на строительство прииска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Рывеем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период с 2024 года по 2032 год согласно отчету о прибыли (убытках) и сметной стоимости строительства и календарному графику капитальных вложений при строительстве карьеров на участках золотых россыпей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Рывеема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предоставленные руководством ООО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«Пролив Лонга». При составлении прогноза руководство ООО «Пролив Лонга» установило ожидаемое значение валютного курса, равное 75 руб. за 1 доллар США.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60A056-FAA1-2234-A13B-B347D561FB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088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435C2-69A6-8F44-B988-370FED9AA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F9A7777-5571-7947-148E-E66664CC72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F8DC7AB-B2BD-90D4-67B5-1EC8D26B8D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450215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Приходящиеся на одного сотрудника капитальные вложения на строительство прииска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Рывеем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период с 2023 по 2032 год представлены в строке 10 табл. 2. Согласно данным строки 11 табл. 2 для 2032 года капитальные вложения на строительство прииска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Рывеем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нарастающим итогом, приходящиеся на одного сотрудника ООО «Пролив Лонга», равны 4 123 498 руб. При этом часть капитальных вложений осуществляется за счет привлечения кредитных средств по ставке 10,50% годовых. В строке 6 табл. 2 показан график погашения задолженности по кредитам по годам, а в строке 7 табл. 2 представлен финансовый результат с учетом начисленных процентов по кредитам. До тех пор пока средства, вложенные в строительство прииска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Рывеем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не окупятся за счет поступлений в фонд развития предприятия, отчисления на повышение заработной платы пропорциональны росту выручки, а все средства от снижения себестоимости направляются в фонд развития, что показано в строке 8 табл. 2. Иными словами, согласно формуле (1.2) экономико-математической модели (1.1)–(1.7), пока среднемесячные отчисления в фонд развития нарастающим итогом, которые показаны в строке 9 табл. 2, меньше 4 123 498 руб., что достигается в 2031 году (см. строку 9 табл. 2, 2031 год), коэффициент перераспределения прироста финансового результата между работающими гражданами и фондом развития (ξ в формулах (1.1) и (1.2) экономико-математической модели (1.1)– (1.7)) равен 0, что согласно формуле (1.1) означает рост заработной платы сотрудников, пропорциональный росту выручки, а по формуле (1.2) – отчисления в фонд развития в размере прироста финансового результата с учетом налогового корректора. Поэтому с 2023 по 2031 годы процент отчислений на повышение заработной платы одинаковый и составляет θ = 36,88%. Стоит отметить, что поскольку в 2023 и 2024 годах финансовый результат за вычетом процентов по кредитам отрицательный (см. строку 7 табл. 2, 2023 и 2024 годы), то отчислений в фонд развития в эти годы нет, они начинаются с 2025 года, когда финансовый результат за вычетом процентов по кредитам становится положительным и равным 142 058 руб. в месяц на одного сотрудника (см. строку 7 табл. 2, 2025 год).</a:t>
            </a:r>
          </a:p>
          <a:p>
            <a:pPr marL="0" marR="0" indent="450215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этом моделируемый рост выручки за счет снижения условно-постоянных затрат на единицу продукции закономерно снижает себестоимость увеличивая, тем самым, прибыль. В предлагаемых социальных технологиях финансирования предприятий часть дополнительной прибыли от снижения себестоимости направляется на рост заработной платы и мотивирует работающих граждан (трудовые коллективы) к эффективному труду.</a:t>
            </a:r>
          </a:p>
          <a:p>
            <a:pPr marL="0" marR="0" indent="450215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9E22DF-A33C-7BBA-711A-6A02008DFC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281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435C2-69A6-8F44-B988-370FED9AA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F9A7777-5571-7947-148E-E66664CC72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F8DC7AB-B2BD-90D4-67B5-1EC8D26B8D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450215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примере начальника участка, относящегося к производственному типу персонала, покажем алгоритм расчета заработной платы с использованием прогрессивной системы стимулирования труда. Как было показано выше, до 2031 года процент отчислений от выручки на повышение заработной платы сотрудников одинаковый и составляет θ = 36,88%, но это для средней заработной платы по всем сотрудникам ООО «Пролив Лонга», которая равна 111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458 руб. (см. последнюю строку табл. 2). В то же время заработная плата начальника участка в базовом 2023 году по данным финансовой отчетности, предоставленным руководством ООО «Пролив Лонга», значительно выше средней и оценивается в размере 160 000 руб., значит, процент отчислений от выручки для этой должности выше среднего значения и равен 160 000 руб.: 302 228 руб. · 100% = 52,94%. Так, для 2024 года с ростом выручки до 492 708 руб. (см. первую строку табл. 2, 2024 год) заработная плата начальника участка возрастает со 160 000 руб. до 260 840 руб. (см. табл. 2), а именно 492 708 руб. (среднемесячная выручка ООО «Пролив Лонга» на одного работающего) · 0,5294 (процент отчислений на повышение заработной платы) и т.д. до 2031 года, в котором среднемесячные отчисления в фонд развития нарастающим итогом превышают размер средств, вложенных в строительство прииска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Рывеем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(4 123 498 руб. на одного сотрудника). По соглашению между трудовым коллективом и руководством предприятия с 2031 года устанавливается коэффициент перераспределения прироста финансового результата между работающими гражданами и собственниками предприятия, равный 0,8 (параметр ξ в формулах (1.1) и (1.2) экономико-математической модели (1.1)–(1.7)), что соответствует сложившимся темпам роста заработной платы и рентабельности. Поэтому начиная с 2032 года на повышение заработной платы направляется 80% прироста финансового результата, а 20% идут в фонд развития. Заработная плата начальника участка, обусловленная только ростом выручки (первое слагаемое формулы (1.1) экономико-математической модели (1.1)–(1.7)), без использования прогрессивной системы стимулирования труда, составила бы 1 052 024 руб. (1 987 201 руб. (среднемесячная выручка ООО «Пролив Лонга» на одного работающего в 2032 году, см. первую строку табл. 2, 2032 год) · 0,5294 (процент отчислений на повышение заработной платы)). В то же время прирост финансового результата за вычетом процентов по кредитам (второе слагаемое формулы (1.1) экономико-математической модели (1.1)–(1.7)) равен 91 416 руб. (1 377 161 руб. – 1 285 745 руб.). Как указано выше, с 2032 года коэффициент перераспределения прироста финансового результата между работающими гражданами и фондом развития ξ = 0,8, значит, на повышение заработной платы начальника участка будет направлено 73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133 руб. (0,8 · 91 416 руб.). Таким образом, заработная плата начальника участка в 2032 году равна 1 125 157 руб., а именно: 1 052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024 руб. (заработная плата, обусловленная ростом выручки, первое слагаемое формулы (1.1) экономико-математической модели (1.1)–(1.7)) + 73 133 руб. (прирост заработной платы, обусловленный использованием прогрессивной системы стимулирования труда, второе слагаемое формулы (1.1) экономико-математической модели (1.1)–(1.7)), что и указано в табл. 2 для начальника участка (2032 год). Аналогично рассчитывается заработная плата для остальных должностей по годам реализации проекта (см. табл. 2).</a:t>
            </a:r>
          </a:p>
          <a:p>
            <a:pPr marL="0" marR="0" indent="450215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9E22DF-A33C-7BBA-711A-6A02008DFC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3719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107A4-3FCA-0280-0ECD-5C00CC0D6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DC3AD28-CC73-1F24-6638-FF27A6A07D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CC6E972-FE5B-3506-8703-0A44FA334B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450215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табл. 3 представлены численность сотрудников и суммарные расходы на оплату труда сотрудников ООО «Пролив Лонга» при отработке россыпей на лицензионном участке реки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Рывеем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учетом прогрессивной системы стимулирования труда в зависимости от роста выручки ООО «Пролив Лонга», которая аналогична по структуре и содержанию рассмотренной выше табл. 1. Значения, представленные в табл. 3, рассчитываются аналогично данным табл. 1 с использованием годовой отчетности ООО «Пролив Лонга».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5DCE1C-A144-4F74-AF40-2B9FC7A2AB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6974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EAA7B-49EB-947D-5D4C-907460106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F650789-529F-7C0C-766B-081E0560A5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83241A5-6387-1E54-FD2A-CAA9156050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Подводя итог вышесказанному, отмечу, что предлагаемая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прогрессивная система оплаты труда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стала решением выявленных бизнес-проблем и развитием ООО «Пролив Лонга» при отработке россыпей на лицензионном участке реки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Рывеем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гармонично сочетающие интересы работающих граждан, собственников и государства. Обоснование применения данного инструмента, по сути инвестиционного проекта, выражено в рассчитанных модельных результатах за 9 лет, а именно: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Обеспечить рост выручки в 6,58 раза, что позволяет во столько же раз увеличить поступления в бюджет по НДС.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Увеличить финансовый результат в 8,03 раз, обеспечивая такой же рост поступлений по налогу на прибыль.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Обеспечить рост заработной платы сотрудников в 7,04 раз, что позволяет во столько же раз увеличить НДФЛ и ЕСН.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Обеспечить рост поступлений в фонд развития в 9,05 раз, что позволяет полностью рассчитаться по кредитам и в дальнейшем обеспечить интенсивное развитие предприятия.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BAE7FD-9BC3-2A79-05B5-613D4B45F6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9137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6B6E1-3C6A-6740-6E76-DE03C055C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C94C193-BDBB-E57C-7D6B-D65E2DECF7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94A8C73-631A-C02B-2781-2BAE51E267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Доклад закончен. Благодарю за внимание, готов ответить на Ваши вопросы.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9A02A5-AAC6-5698-3821-7BEC78C255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2692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272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090501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471"/>
            <a:ext cx="1674813" cy="111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1637434"/>
            <a:ext cx="8280400" cy="774623"/>
          </a:xfrm>
        </p:spPr>
        <p:txBody>
          <a:bodyPr/>
          <a:lstStyle>
            <a:lvl1pPr>
              <a:lnSpc>
                <a:spcPct val="130000"/>
              </a:lnSpc>
              <a:defRPr sz="1351"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2465685"/>
            <a:ext cx="3743325" cy="487416"/>
          </a:xfrm>
        </p:spPr>
        <p:txBody>
          <a:bodyPr anchor="ctr"/>
          <a:lstStyle>
            <a:lvl1pPr marL="0" indent="0">
              <a:buFontTx/>
              <a:buNone/>
              <a:defRPr sz="1051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7968626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EBA0F-0438-41C0-BC4B-6C0335840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82206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8236"/>
            <a:ext cx="7772400" cy="1022502"/>
          </a:xfrm>
        </p:spPr>
        <p:txBody>
          <a:bodyPr anchor="t"/>
          <a:lstStyle>
            <a:lvl1pPr algn="l">
              <a:defRPr sz="300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2054"/>
            <a:ext cx="7772400" cy="1126182"/>
          </a:xfrm>
        </p:spPr>
        <p:txBody>
          <a:bodyPr anchor="b"/>
          <a:lstStyle>
            <a:lvl1pPr marL="0" indent="0">
              <a:buNone/>
              <a:defRPr sz="1501"/>
            </a:lvl1pPr>
            <a:lvl2pPr marL="343220" indent="0">
              <a:buNone/>
              <a:defRPr sz="1351"/>
            </a:lvl2pPr>
            <a:lvl3pPr marL="686440" indent="0">
              <a:buNone/>
              <a:defRPr sz="1201"/>
            </a:lvl3pPr>
            <a:lvl4pPr marL="1029660" indent="0">
              <a:buNone/>
              <a:defRPr sz="1051"/>
            </a:lvl4pPr>
            <a:lvl5pPr marL="1372880" indent="0">
              <a:buNone/>
              <a:defRPr sz="1051"/>
            </a:lvl5pPr>
            <a:lvl6pPr marL="1716100" indent="0">
              <a:buNone/>
              <a:defRPr sz="1051"/>
            </a:lvl6pPr>
            <a:lvl7pPr marL="2059320" indent="0">
              <a:buNone/>
              <a:defRPr sz="1051"/>
            </a:lvl7pPr>
            <a:lvl8pPr marL="2402540" indent="0">
              <a:buNone/>
              <a:defRPr sz="1051"/>
            </a:lvl8pPr>
            <a:lvl9pPr marL="2745760" indent="0">
              <a:buNone/>
              <a:defRPr sz="105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80FDF-B6BC-46A6-A963-CCB0EF60F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73716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14" y="844935"/>
            <a:ext cx="4135437" cy="3864772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6151" y="844935"/>
            <a:ext cx="4137025" cy="3864772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BFE01-6DD7-432B-A48D-D2E5F8689F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40934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2401"/>
            <a:ext cx="4041775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2667"/>
            <a:ext cx="4041775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51226-7745-4622-8841-98900D83C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28675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FF38-0CA6-4150-97F4-635D6097C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74599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383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9" orient="horz" pos="3997">
          <p15:clr>
            <a:srgbClr val="FBAE40"/>
          </p15:clr>
        </p15:guide>
        <p15:guide id="39" pos="370">
          <p15:clr>
            <a:srgbClr val="FBAE40"/>
          </p15:clr>
        </p15:guide>
        <p15:guide id="52" pos="7310">
          <p15:clr>
            <a:srgbClr val="FBAE40"/>
          </p15:clr>
        </p15:guide>
        <p15:guide id="53" pos="5541">
          <p15:clr>
            <a:srgbClr val="FBAE40"/>
          </p15:clr>
        </p15:guide>
        <p15:guide id="54" orient="horz" pos="3861">
          <p15:clr>
            <a:srgbClr val="FBAE40"/>
          </p15:clr>
        </p15:guide>
        <p15:guide id="55" orient="horz" pos="3725">
          <p15:clr>
            <a:srgbClr val="FBAE40"/>
          </p15:clr>
        </p15:guide>
        <p15:guide id="56" orient="horz" pos="3589">
          <p15:clr>
            <a:srgbClr val="FBAE40"/>
          </p15:clr>
        </p15:guide>
        <p15:guide id="57" orient="horz" pos="3453">
          <p15:clr>
            <a:srgbClr val="FBAE40"/>
          </p15:clr>
        </p15:guide>
        <p15:guide id="58" orient="horz" pos="3317">
          <p15:clr>
            <a:srgbClr val="FBAE40"/>
          </p15:clr>
        </p15:guide>
        <p15:guide id="59" orient="horz" pos="3181">
          <p15:clr>
            <a:srgbClr val="FBAE40"/>
          </p15:clr>
        </p15:guide>
        <p15:guide id="60" orient="horz" pos="3045">
          <p15:clr>
            <a:srgbClr val="FBAE40"/>
          </p15:clr>
        </p15:guide>
        <p15:guide id="61" orient="horz" pos="2908">
          <p15:clr>
            <a:srgbClr val="FBAE40"/>
          </p15:clr>
        </p15:guide>
        <p15:guide id="62" orient="horz" pos="2772">
          <p15:clr>
            <a:srgbClr val="FBAE40"/>
          </p15:clr>
        </p15:guide>
        <p15:guide id="63" orient="horz" pos="2636">
          <p15:clr>
            <a:srgbClr val="FBAE40"/>
          </p15:clr>
        </p15:guide>
        <p15:guide id="64" orient="horz" pos="2500">
          <p15:clr>
            <a:srgbClr val="FBAE40"/>
          </p15:clr>
        </p15:guide>
        <p15:guide id="65" orient="horz" pos="2364">
          <p15:clr>
            <a:srgbClr val="FBAE40"/>
          </p15:clr>
        </p15:guide>
        <p15:guide id="66" orient="horz" pos="2228">
          <p15:clr>
            <a:srgbClr val="FBAE40"/>
          </p15:clr>
        </p15:guide>
        <p15:guide id="67" orient="horz" pos="2092">
          <p15:clr>
            <a:srgbClr val="FBAE40"/>
          </p15:clr>
        </p15:guide>
        <p15:guide id="68" orient="horz" pos="1956">
          <p15:clr>
            <a:srgbClr val="FBAE40"/>
          </p15:clr>
        </p15:guide>
        <p15:guide id="69" orient="horz" pos="182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C8A07-CEAC-4E3D-A6BD-C14A52A45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01595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977"/>
            <a:ext cx="3008313" cy="872345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977"/>
            <a:ext cx="5111750" cy="4393900"/>
          </a:xfrm>
        </p:spPr>
        <p:txBody>
          <a:bodyPr/>
          <a:lstStyle>
            <a:lvl1pPr>
              <a:defRPr sz="2402"/>
            </a:lvl1pPr>
            <a:lvl2pPr>
              <a:defRPr sz="2102"/>
            </a:lvl2pPr>
            <a:lvl3pPr>
              <a:defRPr sz="1802"/>
            </a:lvl3pPr>
            <a:lvl4pPr>
              <a:defRPr sz="1501"/>
            </a:lvl4pPr>
            <a:lvl5pPr>
              <a:defRPr sz="150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7322"/>
            <a:ext cx="3008313" cy="352155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6405F-D52B-4949-B467-5F367140B0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02889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007"/>
            <a:ext cx="5486400" cy="3088958"/>
          </a:xfrm>
        </p:spPr>
        <p:txBody>
          <a:bodyPr/>
          <a:lstStyle>
            <a:lvl1pPr marL="0" indent="0">
              <a:buNone/>
              <a:defRPr sz="2402"/>
            </a:lvl1pPr>
            <a:lvl2pPr marL="343220" indent="0">
              <a:buNone/>
              <a:defRPr sz="2102"/>
            </a:lvl2pPr>
            <a:lvl3pPr marL="686440" indent="0">
              <a:buNone/>
              <a:defRPr sz="1802"/>
            </a:lvl3pPr>
            <a:lvl4pPr marL="1029660" indent="0">
              <a:buNone/>
              <a:defRPr sz="1501"/>
            </a:lvl4pPr>
            <a:lvl5pPr marL="1372880" indent="0">
              <a:buNone/>
              <a:defRPr sz="1501"/>
            </a:lvl5pPr>
            <a:lvl6pPr marL="1716100" indent="0">
              <a:buNone/>
              <a:defRPr sz="1501"/>
            </a:lvl6pPr>
            <a:lvl7pPr marL="2059320" indent="0">
              <a:buNone/>
              <a:defRPr sz="1501"/>
            </a:lvl7pPr>
            <a:lvl8pPr marL="2402540" indent="0">
              <a:buNone/>
              <a:defRPr sz="1501"/>
            </a:lvl8pPr>
            <a:lvl9pPr marL="2745760" indent="0">
              <a:buNone/>
              <a:defRPr sz="1501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9231"/>
            <a:ext cx="5486400" cy="60420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9D987-ECFB-4209-AD71-20DAD3671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14958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A9317-4E69-4121-8655-A56CEA007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92892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1" y="0"/>
            <a:ext cx="2105025" cy="470970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4" y="0"/>
            <a:ext cx="6167437" cy="47097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939E0-3145-465F-96A0-7EE1A9D387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61149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850707" y="1067487"/>
            <a:ext cx="1801108" cy="2191728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2658464" y="1048570"/>
            <a:ext cx="6303877" cy="2229563"/>
          </a:xfrm>
        </p:spPr>
        <p:txBody>
          <a:bodyPr tIns="168347"/>
          <a:lstStyle>
            <a:lvl1pPr marL="452609" indent="0" algn="l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3"/>
          </p:nvPr>
        </p:nvSpPr>
        <p:spPr>
          <a:xfrm>
            <a:off x="850709" y="3556493"/>
            <a:ext cx="8108308" cy="1016140"/>
          </a:xfrm>
        </p:spPr>
        <p:txBody>
          <a:bodyPr/>
          <a:lstStyle>
            <a:lvl1pPr>
              <a:buFontTx/>
              <a:buNone/>
              <a:defRPr>
                <a:solidFill>
                  <a:schemeClr val="accent6"/>
                </a:solidFill>
              </a:defRPr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654264">
              <a:defRPr>
                <a:solidFill>
                  <a:srgbClr val="605D5C"/>
                </a:solidFill>
                <a:latin typeface="Verdana" pitchFamily="34" charset="0"/>
              </a:defRPr>
            </a:lvl1pPr>
          </a:lstStyle>
          <a:p>
            <a:fld id="{EA3C7289-2CC8-4608-BC49-8EC9A92AA35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5018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7989410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298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9" orient="horz" pos="3997">
          <p15:clr>
            <a:srgbClr val="FBAE40"/>
          </p15:clr>
        </p15:guide>
        <p15:guide id="39" pos="370">
          <p15:clr>
            <a:srgbClr val="FBAE40"/>
          </p15:clr>
        </p15:guide>
        <p15:guide id="52" pos="7310">
          <p15:clr>
            <a:srgbClr val="FBAE40"/>
          </p15:clr>
        </p15:guide>
        <p15:guide id="53" pos="5541">
          <p15:clr>
            <a:srgbClr val="FBAE40"/>
          </p15:clr>
        </p15:guide>
        <p15:guide id="54" orient="horz" pos="3861">
          <p15:clr>
            <a:srgbClr val="FBAE40"/>
          </p15:clr>
        </p15:guide>
        <p15:guide id="55" orient="horz" pos="3725">
          <p15:clr>
            <a:srgbClr val="FBAE40"/>
          </p15:clr>
        </p15:guide>
        <p15:guide id="56" orient="horz" pos="3589">
          <p15:clr>
            <a:srgbClr val="FBAE40"/>
          </p15:clr>
        </p15:guide>
        <p15:guide id="57" orient="horz" pos="3453">
          <p15:clr>
            <a:srgbClr val="FBAE40"/>
          </p15:clr>
        </p15:guide>
        <p15:guide id="58" orient="horz" pos="3317">
          <p15:clr>
            <a:srgbClr val="FBAE40"/>
          </p15:clr>
        </p15:guide>
        <p15:guide id="59" orient="horz" pos="3181">
          <p15:clr>
            <a:srgbClr val="FBAE40"/>
          </p15:clr>
        </p15:guide>
        <p15:guide id="60" orient="horz" pos="3045">
          <p15:clr>
            <a:srgbClr val="FBAE40"/>
          </p15:clr>
        </p15:guide>
        <p15:guide id="61" orient="horz" pos="2908">
          <p15:clr>
            <a:srgbClr val="FBAE40"/>
          </p15:clr>
        </p15:guide>
        <p15:guide id="62" orient="horz" pos="2772">
          <p15:clr>
            <a:srgbClr val="FBAE40"/>
          </p15:clr>
        </p15:guide>
        <p15:guide id="63" orient="horz" pos="2636">
          <p15:clr>
            <a:srgbClr val="FBAE40"/>
          </p15:clr>
        </p15:guide>
        <p15:guide id="64" orient="horz" pos="2500">
          <p15:clr>
            <a:srgbClr val="FBAE40"/>
          </p15:clr>
        </p15:guide>
        <p15:guide id="65" orient="horz" pos="2364">
          <p15:clr>
            <a:srgbClr val="FBAE40"/>
          </p15:clr>
        </p15:guide>
        <p15:guide id="66" orient="horz" pos="2228">
          <p15:clr>
            <a:srgbClr val="FBAE40"/>
          </p15:clr>
        </p15:guide>
        <p15:guide id="67" orient="horz" pos="2092">
          <p15:clr>
            <a:srgbClr val="FBAE40"/>
          </p15:clr>
        </p15:guide>
        <p15:guide id="68" orient="horz" pos="1956">
          <p15:clr>
            <a:srgbClr val="FBAE40"/>
          </p15:clr>
        </p15:guide>
        <p15:guide id="69" orient="horz" pos="18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8854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08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F24603-9A1B-F342-92E0-89DE32840F75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9823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400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9" orient="horz" pos="3997">
          <p15:clr>
            <a:srgbClr val="FBAE40"/>
          </p15:clr>
        </p15:guide>
        <p15:guide id="39" pos="370">
          <p15:clr>
            <a:srgbClr val="FBAE40"/>
          </p15:clr>
        </p15:guide>
        <p15:guide id="52" pos="7310">
          <p15:clr>
            <a:srgbClr val="FBAE40"/>
          </p15:clr>
        </p15:guide>
        <p15:guide id="53" pos="5541">
          <p15:clr>
            <a:srgbClr val="FBAE40"/>
          </p15:clr>
        </p15:guide>
        <p15:guide id="54" orient="horz" pos="3861">
          <p15:clr>
            <a:srgbClr val="FBAE40"/>
          </p15:clr>
        </p15:guide>
        <p15:guide id="55" orient="horz" pos="3725">
          <p15:clr>
            <a:srgbClr val="FBAE40"/>
          </p15:clr>
        </p15:guide>
        <p15:guide id="56" orient="horz" pos="3589">
          <p15:clr>
            <a:srgbClr val="FBAE40"/>
          </p15:clr>
        </p15:guide>
        <p15:guide id="57" orient="horz" pos="3453">
          <p15:clr>
            <a:srgbClr val="FBAE40"/>
          </p15:clr>
        </p15:guide>
        <p15:guide id="58" orient="horz" pos="3317">
          <p15:clr>
            <a:srgbClr val="FBAE40"/>
          </p15:clr>
        </p15:guide>
        <p15:guide id="59" orient="horz" pos="3181">
          <p15:clr>
            <a:srgbClr val="FBAE40"/>
          </p15:clr>
        </p15:guide>
        <p15:guide id="60" orient="horz" pos="3045">
          <p15:clr>
            <a:srgbClr val="FBAE40"/>
          </p15:clr>
        </p15:guide>
        <p15:guide id="61" orient="horz" pos="2908">
          <p15:clr>
            <a:srgbClr val="FBAE40"/>
          </p15:clr>
        </p15:guide>
        <p15:guide id="62" orient="horz" pos="2772">
          <p15:clr>
            <a:srgbClr val="FBAE40"/>
          </p15:clr>
        </p15:guide>
        <p15:guide id="63" orient="horz" pos="2636">
          <p15:clr>
            <a:srgbClr val="FBAE40"/>
          </p15:clr>
        </p15:guide>
        <p15:guide id="64" orient="horz" pos="2500">
          <p15:clr>
            <a:srgbClr val="FBAE40"/>
          </p15:clr>
        </p15:guide>
        <p15:guide id="65" orient="horz" pos="2364">
          <p15:clr>
            <a:srgbClr val="FBAE40"/>
          </p15:clr>
        </p15:guide>
        <p15:guide id="66" orient="horz" pos="2228">
          <p15:clr>
            <a:srgbClr val="FBAE40"/>
          </p15:clr>
        </p15:guide>
        <p15:guide id="67" orient="horz" pos="2092">
          <p15:clr>
            <a:srgbClr val="FBAE40"/>
          </p15:clr>
        </p15:guide>
        <p15:guide id="68" orient="horz" pos="1956">
          <p15:clr>
            <a:srgbClr val="FBAE40"/>
          </p15:clr>
        </p15:guide>
        <p15:guide id="69" orient="horz" pos="182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471"/>
            <a:ext cx="1674813" cy="111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1637434"/>
            <a:ext cx="8280400" cy="774623"/>
          </a:xfrm>
        </p:spPr>
        <p:txBody>
          <a:bodyPr/>
          <a:lstStyle>
            <a:lvl1pPr>
              <a:lnSpc>
                <a:spcPct val="130000"/>
              </a:lnSpc>
              <a:defRPr sz="1351"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2465685"/>
            <a:ext cx="3743325" cy="487416"/>
          </a:xfrm>
        </p:spPr>
        <p:txBody>
          <a:bodyPr anchor="ctr"/>
          <a:lstStyle>
            <a:lvl1pPr marL="0" indent="0">
              <a:buFontTx/>
              <a:buNone/>
              <a:defRPr sz="1051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7353444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  <a:defRPr/>
            </a:pPr>
            <a:fld id="{AA4EBA0F-0438-41C0-BC4B-6C0335840AA7}" type="slidenum">
              <a:rPr 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31013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8236"/>
            <a:ext cx="7772400" cy="1022502"/>
          </a:xfrm>
        </p:spPr>
        <p:txBody>
          <a:bodyPr anchor="t"/>
          <a:lstStyle>
            <a:lvl1pPr algn="l">
              <a:defRPr sz="300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2054"/>
            <a:ext cx="7772400" cy="1126182"/>
          </a:xfrm>
        </p:spPr>
        <p:txBody>
          <a:bodyPr anchor="b"/>
          <a:lstStyle>
            <a:lvl1pPr marL="0" indent="0">
              <a:buNone/>
              <a:defRPr sz="1501"/>
            </a:lvl1pPr>
            <a:lvl2pPr marL="343220" indent="0">
              <a:buNone/>
              <a:defRPr sz="1351"/>
            </a:lvl2pPr>
            <a:lvl3pPr marL="686440" indent="0">
              <a:buNone/>
              <a:defRPr sz="1201"/>
            </a:lvl3pPr>
            <a:lvl4pPr marL="1029660" indent="0">
              <a:buNone/>
              <a:defRPr sz="1051"/>
            </a:lvl4pPr>
            <a:lvl5pPr marL="1372880" indent="0">
              <a:buNone/>
              <a:defRPr sz="1051"/>
            </a:lvl5pPr>
            <a:lvl6pPr marL="1716100" indent="0">
              <a:buNone/>
              <a:defRPr sz="1051"/>
            </a:lvl6pPr>
            <a:lvl7pPr marL="2059320" indent="0">
              <a:buNone/>
              <a:defRPr sz="1051"/>
            </a:lvl7pPr>
            <a:lvl8pPr marL="2402540" indent="0">
              <a:buNone/>
              <a:defRPr sz="1051"/>
            </a:lvl8pPr>
            <a:lvl9pPr marL="2745760" indent="0">
              <a:buNone/>
              <a:defRPr sz="105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  <a:defRPr/>
            </a:pPr>
            <a:fld id="{65480FDF-B6BC-46A6-A963-CCB0EF60FB6A}" type="slidenum">
              <a:rPr 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27293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14" y="844935"/>
            <a:ext cx="4135437" cy="3864772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6151" y="844935"/>
            <a:ext cx="4137025" cy="3864772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  <a:defRPr/>
            </a:pPr>
            <a:fld id="{66ABFE01-6DD7-432B-A48D-D2E5F8689F67}" type="slidenum">
              <a:rPr 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18846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2401"/>
            <a:ext cx="4041775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2667"/>
            <a:ext cx="4041775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  <a:defRPr/>
            </a:pPr>
            <a:fld id="{AE451226-7745-4622-8841-98900D83C136}" type="slidenum">
              <a:rPr 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29615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  <a:defRPr/>
            </a:pPr>
            <a:fld id="{C6DEFF38-0CA6-4150-97F4-635D6097CA59}" type="slidenum">
              <a:rPr 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5582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  <a:defRPr/>
            </a:pPr>
            <a:fld id="{D2FC8A07-CEAC-4E3D-A6BD-C14A52A450A7}" type="slidenum">
              <a:rPr 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6167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977"/>
            <a:ext cx="3008313" cy="872345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977"/>
            <a:ext cx="5111750" cy="4393900"/>
          </a:xfrm>
        </p:spPr>
        <p:txBody>
          <a:bodyPr/>
          <a:lstStyle>
            <a:lvl1pPr>
              <a:defRPr sz="2402"/>
            </a:lvl1pPr>
            <a:lvl2pPr>
              <a:defRPr sz="2102"/>
            </a:lvl2pPr>
            <a:lvl3pPr>
              <a:defRPr sz="1802"/>
            </a:lvl3pPr>
            <a:lvl4pPr>
              <a:defRPr sz="1501"/>
            </a:lvl4pPr>
            <a:lvl5pPr>
              <a:defRPr sz="150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7322"/>
            <a:ext cx="3008313" cy="352155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  <a:defRPr/>
            </a:pPr>
            <a:fld id="{A066405F-D52B-4949-B467-5F367140B021}" type="slidenum">
              <a:rPr 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63979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007"/>
            <a:ext cx="5486400" cy="3088958"/>
          </a:xfrm>
        </p:spPr>
        <p:txBody>
          <a:bodyPr/>
          <a:lstStyle>
            <a:lvl1pPr marL="0" indent="0">
              <a:buNone/>
              <a:defRPr sz="2402"/>
            </a:lvl1pPr>
            <a:lvl2pPr marL="343220" indent="0">
              <a:buNone/>
              <a:defRPr sz="2102"/>
            </a:lvl2pPr>
            <a:lvl3pPr marL="686440" indent="0">
              <a:buNone/>
              <a:defRPr sz="1802"/>
            </a:lvl3pPr>
            <a:lvl4pPr marL="1029660" indent="0">
              <a:buNone/>
              <a:defRPr sz="1501"/>
            </a:lvl4pPr>
            <a:lvl5pPr marL="1372880" indent="0">
              <a:buNone/>
              <a:defRPr sz="1501"/>
            </a:lvl5pPr>
            <a:lvl6pPr marL="1716100" indent="0">
              <a:buNone/>
              <a:defRPr sz="1501"/>
            </a:lvl6pPr>
            <a:lvl7pPr marL="2059320" indent="0">
              <a:buNone/>
              <a:defRPr sz="1501"/>
            </a:lvl7pPr>
            <a:lvl8pPr marL="2402540" indent="0">
              <a:buNone/>
              <a:defRPr sz="1501"/>
            </a:lvl8pPr>
            <a:lvl9pPr marL="2745760" indent="0">
              <a:buNone/>
              <a:defRPr sz="1501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9231"/>
            <a:ext cx="5486400" cy="60420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  <a:defRPr/>
            </a:pPr>
            <a:fld id="{9C19D987-ECFB-4209-AD71-20DAD3671063}" type="slidenum">
              <a:rPr 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0754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 kern="1200" baseline="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 err="1"/>
              <a:t>Перебивочный</a:t>
            </a:r>
            <a:r>
              <a:rPr lang="ru-RU" dirty="0"/>
              <a:t> слайд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4100" b="1" kern="120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Нумерация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253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  <a:defRPr/>
            </a:pPr>
            <a:fld id="{534A9317-4E69-4121-8655-A56CEA0077F0}" type="slidenum">
              <a:rPr 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599697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1" y="0"/>
            <a:ext cx="2105025" cy="470970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4" y="0"/>
            <a:ext cx="6167437" cy="47097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  <a:defRPr/>
            </a:pPr>
            <a:fld id="{6C1939E0-3145-465F-96A0-7EE1A9D387F9}" type="slidenum">
              <a:rPr 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26150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850707" y="1067487"/>
            <a:ext cx="1801108" cy="2191728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2658464" y="1048570"/>
            <a:ext cx="6303877" cy="2229563"/>
          </a:xfrm>
        </p:spPr>
        <p:txBody>
          <a:bodyPr tIns="168347"/>
          <a:lstStyle>
            <a:lvl1pPr marL="452609" indent="0" algn="l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3"/>
          </p:nvPr>
        </p:nvSpPr>
        <p:spPr>
          <a:xfrm>
            <a:off x="850709" y="3556493"/>
            <a:ext cx="8108308" cy="1016140"/>
          </a:xfrm>
        </p:spPr>
        <p:txBody>
          <a:bodyPr/>
          <a:lstStyle>
            <a:lvl1pPr>
              <a:buFontTx/>
              <a:buNone/>
              <a:defRPr>
                <a:solidFill>
                  <a:schemeClr val="accent6"/>
                </a:solidFill>
              </a:defRPr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654264">
              <a:defRPr>
                <a:solidFill>
                  <a:srgbClr val="605D5C"/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3C7289-2CC8-4608-BC49-8EC9A92AA35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2159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9128110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4457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638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9" orient="horz" pos="3997">
          <p15:clr>
            <a:srgbClr val="FBAE40"/>
          </p15:clr>
        </p15:guide>
        <p15:guide id="39" pos="370">
          <p15:clr>
            <a:srgbClr val="FBAE40"/>
          </p15:clr>
        </p15:guide>
        <p15:guide id="52" pos="7310">
          <p15:clr>
            <a:srgbClr val="FBAE40"/>
          </p15:clr>
        </p15:guide>
        <p15:guide id="53" pos="5541">
          <p15:clr>
            <a:srgbClr val="FBAE40"/>
          </p15:clr>
        </p15:guide>
        <p15:guide id="54" orient="horz" pos="3861">
          <p15:clr>
            <a:srgbClr val="FBAE40"/>
          </p15:clr>
        </p15:guide>
        <p15:guide id="55" orient="horz" pos="3725">
          <p15:clr>
            <a:srgbClr val="FBAE40"/>
          </p15:clr>
        </p15:guide>
        <p15:guide id="56" orient="horz" pos="3589">
          <p15:clr>
            <a:srgbClr val="FBAE40"/>
          </p15:clr>
        </p15:guide>
        <p15:guide id="57" orient="horz" pos="3453">
          <p15:clr>
            <a:srgbClr val="FBAE40"/>
          </p15:clr>
        </p15:guide>
        <p15:guide id="58" orient="horz" pos="3317">
          <p15:clr>
            <a:srgbClr val="FBAE40"/>
          </p15:clr>
        </p15:guide>
        <p15:guide id="59" orient="horz" pos="3181">
          <p15:clr>
            <a:srgbClr val="FBAE40"/>
          </p15:clr>
        </p15:guide>
        <p15:guide id="60" orient="horz" pos="3045">
          <p15:clr>
            <a:srgbClr val="FBAE40"/>
          </p15:clr>
        </p15:guide>
        <p15:guide id="61" orient="horz" pos="2908">
          <p15:clr>
            <a:srgbClr val="FBAE40"/>
          </p15:clr>
        </p15:guide>
        <p15:guide id="62" orient="horz" pos="2772">
          <p15:clr>
            <a:srgbClr val="FBAE40"/>
          </p15:clr>
        </p15:guide>
        <p15:guide id="63" orient="horz" pos="2636">
          <p15:clr>
            <a:srgbClr val="FBAE40"/>
          </p15:clr>
        </p15:guide>
        <p15:guide id="64" orient="horz" pos="2500">
          <p15:clr>
            <a:srgbClr val="FBAE40"/>
          </p15:clr>
        </p15:guide>
        <p15:guide id="65" orient="horz" pos="2364">
          <p15:clr>
            <a:srgbClr val="FBAE40"/>
          </p15:clr>
        </p15:guide>
        <p15:guide id="66" orient="horz" pos="2228">
          <p15:clr>
            <a:srgbClr val="FBAE40"/>
          </p15:clr>
        </p15:guide>
        <p15:guide id="67" orient="horz" pos="2092">
          <p15:clr>
            <a:srgbClr val="FBAE40"/>
          </p15:clr>
        </p15:guide>
        <p15:guide id="68" orient="horz" pos="1956">
          <p15:clr>
            <a:srgbClr val="FBAE40"/>
          </p15:clr>
        </p15:guide>
        <p15:guide id="69" orient="horz" pos="182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2" y="220471"/>
            <a:ext cx="1674813" cy="111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6" y="1637435"/>
            <a:ext cx="8280400" cy="774623"/>
          </a:xfrm>
          <a:ln/>
        </p:spPr>
        <p:txBody>
          <a:bodyPr/>
          <a:lstStyle>
            <a:lvl1pPr>
              <a:lnSpc>
                <a:spcPct val="130000"/>
              </a:lnSpc>
              <a:defRPr sz="135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7" y="2465686"/>
            <a:ext cx="3743325" cy="487416"/>
          </a:xfrm>
          <a:ln/>
        </p:spPr>
        <p:txBody>
          <a:bodyPr anchor="ctr"/>
          <a:lstStyle>
            <a:lvl1pPr marL="0" indent="0">
              <a:buFontTx/>
              <a:buNone/>
              <a:defRPr sz="1051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77961974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  <a:defRPr/>
            </a:pPr>
            <a:fld id="{155FAF69-F49D-4112-A665-3234072B7C58}" type="slidenum">
              <a:rPr 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6724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8238"/>
            <a:ext cx="7772400" cy="1022502"/>
          </a:xfrm>
        </p:spPr>
        <p:txBody>
          <a:bodyPr anchor="t"/>
          <a:lstStyle>
            <a:lvl1pPr algn="l">
              <a:defRPr sz="300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2054"/>
            <a:ext cx="7772400" cy="1126182"/>
          </a:xfrm>
        </p:spPr>
        <p:txBody>
          <a:bodyPr anchor="b"/>
          <a:lstStyle>
            <a:lvl1pPr marL="0" indent="0">
              <a:buNone/>
              <a:defRPr sz="1501"/>
            </a:lvl1pPr>
            <a:lvl2pPr marL="343220" indent="0">
              <a:buNone/>
              <a:defRPr sz="1351"/>
            </a:lvl2pPr>
            <a:lvl3pPr marL="686440" indent="0">
              <a:buNone/>
              <a:defRPr sz="1201"/>
            </a:lvl3pPr>
            <a:lvl4pPr marL="1029660" indent="0">
              <a:buNone/>
              <a:defRPr sz="1051"/>
            </a:lvl4pPr>
            <a:lvl5pPr marL="1372880" indent="0">
              <a:buNone/>
              <a:defRPr sz="1051"/>
            </a:lvl5pPr>
            <a:lvl6pPr marL="1716100" indent="0">
              <a:buNone/>
              <a:defRPr sz="1051"/>
            </a:lvl6pPr>
            <a:lvl7pPr marL="2059320" indent="0">
              <a:buNone/>
              <a:defRPr sz="1051"/>
            </a:lvl7pPr>
            <a:lvl8pPr marL="2402540" indent="0">
              <a:buNone/>
              <a:defRPr sz="1051"/>
            </a:lvl8pPr>
            <a:lvl9pPr marL="2745760" indent="0">
              <a:buNone/>
              <a:defRPr sz="105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  <a:defRPr/>
            </a:pPr>
            <a:fld id="{ECFD7923-61AA-43FB-87D8-664A85659DC2}" type="slidenum">
              <a:rPr 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893000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5" y="844935"/>
            <a:ext cx="4135437" cy="3864772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2" y="844935"/>
            <a:ext cx="4137025" cy="3864772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  <a:defRPr/>
            </a:pPr>
            <a:fld id="{D3687629-A8C7-4BDC-939D-B760E1F7FF53}" type="slidenum">
              <a:rPr 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30910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790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9" orient="horz" pos="3997">
          <p15:clr>
            <a:srgbClr val="FBAE40"/>
          </p15:clr>
        </p15:guide>
        <p15:guide id="39" pos="370">
          <p15:clr>
            <a:srgbClr val="FBAE40"/>
          </p15:clr>
        </p15:guide>
        <p15:guide id="52" pos="7310">
          <p15:clr>
            <a:srgbClr val="FBAE40"/>
          </p15:clr>
        </p15:guide>
        <p15:guide id="53" pos="5541">
          <p15:clr>
            <a:srgbClr val="FBAE40"/>
          </p15:clr>
        </p15:guide>
        <p15:guide id="54" orient="horz" pos="3861">
          <p15:clr>
            <a:srgbClr val="FBAE40"/>
          </p15:clr>
        </p15:guide>
        <p15:guide id="55" orient="horz" pos="3725">
          <p15:clr>
            <a:srgbClr val="FBAE40"/>
          </p15:clr>
        </p15:guide>
        <p15:guide id="56" orient="horz" pos="3589">
          <p15:clr>
            <a:srgbClr val="FBAE40"/>
          </p15:clr>
        </p15:guide>
        <p15:guide id="57" orient="horz" pos="3453">
          <p15:clr>
            <a:srgbClr val="FBAE40"/>
          </p15:clr>
        </p15:guide>
        <p15:guide id="58" orient="horz" pos="3317">
          <p15:clr>
            <a:srgbClr val="FBAE40"/>
          </p15:clr>
        </p15:guide>
        <p15:guide id="59" orient="horz" pos="3181">
          <p15:clr>
            <a:srgbClr val="FBAE40"/>
          </p15:clr>
        </p15:guide>
        <p15:guide id="60" orient="horz" pos="3045">
          <p15:clr>
            <a:srgbClr val="FBAE40"/>
          </p15:clr>
        </p15:guide>
        <p15:guide id="61" orient="horz" pos="2908">
          <p15:clr>
            <a:srgbClr val="FBAE40"/>
          </p15:clr>
        </p15:guide>
        <p15:guide id="62" orient="horz" pos="2772">
          <p15:clr>
            <a:srgbClr val="FBAE40"/>
          </p15:clr>
        </p15:guide>
        <p15:guide id="63" orient="horz" pos="2636">
          <p15:clr>
            <a:srgbClr val="FBAE40"/>
          </p15:clr>
        </p15:guide>
        <p15:guide id="64" orient="horz" pos="2500">
          <p15:clr>
            <a:srgbClr val="FBAE40"/>
          </p15:clr>
        </p15:guide>
        <p15:guide id="65" orient="horz" pos="2364">
          <p15:clr>
            <a:srgbClr val="FBAE40"/>
          </p15:clr>
        </p15:guide>
        <p15:guide id="66" orient="horz" pos="2228">
          <p15:clr>
            <a:srgbClr val="FBAE40"/>
          </p15:clr>
        </p15:guide>
        <p15:guide id="67" orient="horz" pos="2092">
          <p15:clr>
            <a:srgbClr val="FBAE40"/>
          </p15:clr>
        </p15:guide>
        <p15:guide id="68" orient="horz" pos="1956">
          <p15:clr>
            <a:srgbClr val="FBAE40"/>
          </p15:clr>
        </p15:guide>
        <p15:guide id="69" orient="horz" pos="182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2401"/>
            <a:ext cx="4041775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2667"/>
            <a:ext cx="4041775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  <a:defRPr/>
            </a:pPr>
            <a:fld id="{08BDDA68-B024-444C-ACB9-315B4F45CEF4}" type="slidenum">
              <a:rPr 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2712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  <a:defRPr/>
            </a:pPr>
            <a:fld id="{388041E8-9986-4E7E-99A2-58F460436637}" type="slidenum">
              <a:rPr 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627786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  <a:defRPr/>
            </a:pPr>
            <a:fld id="{65562B87-93CF-4C56-AA7C-D3F4229F775A}" type="slidenum">
              <a:rPr 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73064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977"/>
            <a:ext cx="3008313" cy="872345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979"/>
            <a:ext cx="5111750" cy="4393900"/>
          </a:xfrm>
        </p:spPr>
        <p:txBody>
          <a:bodyPr/>
          <a:lstStyle>
            <a:lvl1pPr>
              <a:defRPr sz="2402"/>
            </a:lvl1pPr>
            <a:lvl2pPr>
              <a:defRPr sz="2102"/>
            </a:lvl2pPr>
            <a:lvl3pPr>
              <a:defRPr sz="1802"/>
            </a:lvl3pPr>
            <a:lvl4pPr>
              <a:defRPr sz="1501"/>
            </a:lvl4pPr>
            <a:lvl5pPr>
              <a:defRPr sz="150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7324"/>
            <a:ext cx="3008313" cy="352155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  <a:defRPr/>
            </a:pPr>
            <a:fld id="{E28B97B1-A414-4547-9882-2CD785407059}" type="slidenum">
              <a:rPr 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347831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007"/>
            <a:ext cx="5486400" cy="3088958"/>
          </a:xfrm>
        </p:spPr>
        <p:txBody>
          <a:bodyPr/>
          <a:lstStyle>
            <a:lvl1pPr marL="0" indent="0">
              <a:buNone/>
              <a:defRPr sz="2402"/>
            </a:lvl1pPr>
            <a:lvl2pPr marL="343220" indent="0">
              <a:buNone/>
              <a:defRPr sz="2102"/>
            </a:lvl2pPr>
            <a:lvl3pPr marL="686440" indent="0">
              <a:buNone/>
              <a:defRPr sz="1802"/>
            </a:lvl3pPr>
            <a:lvl4pPr marL="1029660" indent="0">
              <a:buNone/>
              <a:defRPr sz="1501"/>
            </a:lvl4pPr>
            <a:lvl5pPr marL="1372880" indent="0">
              <a:buNone/>
              <a:defRPr sz="1501"/>
            </a:lvl5pPr>
            <a:lvl6pPr marL="1716100" indent="0">
              <a:buNone/>
              <a:defRPr sz="1501"/>
            </a:lvl6pPr>
            <a:lvl7pPr marL="2059320" indent="0">
              <a:buNone/>
              <a:defRPr sz="1501"/>
            </a:lvl7pPr>
            <a:lvl8pPr marL="2402540" indent="0">
              <a:buNone/>
              <a:defRPr sz="1501"/>
            </a:lvl8pPr>
            <a:lvl9pPr marL="2745760" indent="0">
              <a:buNone/>
              <a:defRPr sz="1501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9231"/>
            <a:ext cx="5486400" cy="60420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  <a:defRPr/>
            </a:pPr>
            <a:fld id="{08B89589-BFE4-42E3-BC30-177A5C3EE327}" type="slidenum">
              <a:rPr 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11014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  <a:defRPr/>
            </a:pPr>
            <a:fld id="{6D454C61-CE3F-481A-925B-5B6450CABA5A}" type="slidenum">
              <a:rPr 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817461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2" y="0"/>
            <a:ext cx="2105025" cy="470970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5" y="0"/>
            <a:ext cx="6167437" cy="47097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  <a:defRPr/>
            </a:pPr>
            <a:fld id="{954667A1-E3B5-4928-95A9-A003F5A97E59}" type="slidenum">
              <a:rPr 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5140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7632360" cy="72183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501" b="0" strike="noStrike" spc="-1">
              <a:solidFill>
                <a:srgbClr val="414142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68360" y="844802"/>
            <a:ext cx="8424360" cy="386457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2402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33768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68644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5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68644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9" y="4579415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64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F24603-9A1B-F342-92E0-89DE32840F75}" type="slidenum">
              <a:rPr kumimoji="0" lang="en-US" sz="525" b="0" i="0" u="none" strike="noStrike" kern="1200" cap="none" spc="0" normalizeH="0" baseline="0" noProof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r" defTabSz="6864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25" b="0" i="0" u="none" strike="noStrike" kern="1200" cap="none" spc="0" normalizeH="0" baseline="0" noProof="0" dirty="0">
              <a:ln>
                <a:noFill/>
              </a:ln>
              <a:solidFill>
                <a:srgbClr val="414142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1727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90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901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40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25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4135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1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38"/>
              </a:lnSpc>
              <a:spcBef>
                <a:spcPts val="0"/>
              </a:spcBef>
              <a:buFontTx/>
              <a:buNone/>
              <a:defRPr sz="3078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2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88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2" y="3537858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26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2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1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2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778949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6402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 txBox="1">
            <a:spLocks noGrp="1"/>
          </p:cNvSpPr>
          <p:nvPr>
            <p:ph type="title"/>
          </p:nvPr>
        </p:nvSpPr>
        <p:spPr>
          <a:xfrm>
            <a:off x="129187" y="226661"/>
            <a:ext cx="8016873" cy="223949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lide Number"/>
          <p:cNvSpPr txBox="1"/>
          <p:nvPr/>
        </p:nvSpPr>
        <p:spPr>
          <a:xfrm>
            <a:off x="8719600" y="4929393"/>
            <a:ext cx="213009" cy="11672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ctr" anchorCtr="0" compatLnSpc="1">
            <a:noAutofit/>
          </a:bodyPr>
          <a:lstStyle/>
          <a:p>
            <a:pPr marL="0" marR="0" lvl="0" indent="0" algn="l" defTabSz="6864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32EEC04-3E74-49C1-890A-A0722996F500}" type="slidenum">
              <a:rPr kumimoji="0" sz="135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6864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kumimoji="0" lang="en-US" sz="751" b="0" i="0" u="none" strike="noStrike" kern="1200" cap="none" spc="0" normalizeH="0" baseline="0" noProof="0">
              <a:ln>
                <a:noFill/>
              </a:ln>
              <a:solidFill>
                <a:srgbClr val="41414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96777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0649A0BD-6450-4A37-A415-C9BD94F79D05}" type="slidenum">
              <a:rPr 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850708" y="1067487"/>
            <a:ext cx="1801108" cy="2191728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/>
          <a:lstStyle/>
          <a:p>
            <a:r>
              <a:rPr lang="ru-RU" dirty="0"/>
              <a:t>Вставка рисунка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2658463" y="1048570"/>
            <a:ext cx="6303877" cy="2229563"/>
          </a:xfrm>
        </p:spPr>
        <p:txBody>
          <a:bodyPr lIns="0" tIns="180000" rIns="0" bIns="0"/>
          <a:lstStyle>
            <a:lvl1pPr marL="437837" indent="0" algn="l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3"/>
          </p:nvPr>
        </p:nvSpPr>
        <p:spPr>
          <a:xfrm>
            <a:off x="850708" y="3556490"/>
            <a:ext cx="8108308" cy="1016140"/>
          </a:xfrm>
        </p:spPr>
        <p:txBody>
          <a:bodyPr lIns="0" rIns="0"/>
          <a:lstStyle>
            <a:lvl1pPr>
              <a:buFontTx/>
              <a:buNone/>
              <a:defRPr>
                <a:solidFill>
                  <a:schemeClr val="accent6"/>
                </a:solidFill>
              </a:defRPr>
            </a:lvl1pPr>
            <a:lvl2pPr>
              <a:defRPr/>
            </a:lvl2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842580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2298616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3078" b="1" kern="1200" baseline="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 err="1"/>
              <a:t>Перебивочный</a:t>
            </a:r>
            <a:r>
              <a:rPr lang="ru-RU" dirty="0"/>
              <a:t> слайд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3078" b="1" kern="120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Нумерация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2022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567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9" orient="horz" pos="3997">
          <p15:clr>
            <a:srgbClr val="FBAE40"/>
          </p15:clr>
        </p15:guide>
        <p15:guide id="39" pos="370">
          <p15:clr>
            <a:srgbClr val="FBAE40"/>
          </p15:clr>
        </p15:guide>
        <p15:guide id="52" pos="7310">
          <p15:clr>
            <a:srgbClr val="FBAE40"/>
          </p15:clr>
        </p15:guide>
        <p15:guide id="53" pos="5541">
          <p15:clr>
            <a:srgbClr val="FBAE40"/>
          </p15:clr>
        </p15:guide>
        <p15:guide id="54" orient="horz" pos="3861">
          <p15:clr>
            <a:srgbClr val="FBAE40"/>
          </p15:clr>
        </p15:guide>
        <p15:guide id="55" orient="horz" pos="3725">
          <p15:clr>
            <a:srgbClr val="FBAE40"/>
          </p15:clr>
        </p15:guide>
        <p15:guide id="56" orient="horz" pos="3589">
          <p15:clr>
            <a:srgbClr val="FBAE40"/>
          </p15:clr>
        </p15:guide>
        <p15:guide id="57" orient="horz" pos="3453">
          <p15:clr>
            <a:srgbClr val="FBAE40"/>
          </p15:clr>
        </p15:guide>
        <p15:guide id="58" orient="horz" pos="3317">
          <p15:clr>
            <a:srgbClr val="FBAE40"/>
          </p15:clr>
        </p15:guide>
        <p15:guide id="59" orient="horz" pos="3181">
          <p15:clr>
            <a:srgbClr val="FBAE40"/>
          </p15:clr>
        </p15:guide>
        <p15:guide id="60" orient="horz" pos="3045">
          <p15:clr>
            <a:srgbClr val="FBAE40"/>
          </p15:clr>
        </p15:guide>
        <p15:guide id="61" orient="horz" pos="2908">
          <p15:clr>
            <a:srgbClr val="FBAE40"/>
          </p15:clr>
        </p15:guide>
        <p15:guide id="62" orient="horz" pos="2772">
          <p15:clr>
            <a:srgbClr val="FBAE40"/>
          </p15:clr>
        </p15:guide>
        <p15:guide id="63" orient="horz" pos="2636">
          <p15:clr>
            <a:srgbClr val="FBAE40"/>
          </p15:clr>
        </p15:guide>
        <p15:guide id="64" orient="horz" pos="2500">
          <p15:clr>
            <a:srgbClr val="FBAE40"/>
          </p15:clr>
        </p15:guide>
        <p15:guide id="65" orient="horz" pos="2364">
          <p15:clr>
            <a:srgbClr val="FBAE40"/>
          </p15:clr>
        </p15:guide>
        <p15:guide id="66" orient="horz" pos="2228">
          <p15:clr>
            <a:srgbClr val="FBAE40"/>
          </p15:clr>
        </p15:guide>
        <p15:guide id="67" orient="horz" pos="2092">
          <p15:clr>
            <a:srgbClr val="FBAE40"/>
          </p15:clr>
        </p15:guide>
        <p15:guide id="68" orient="horz" pos="1956">
          <p15:clr>
            <a:srgbClr val="FBAE40"/>
          </p15:clr>
        </p15:guide>
        <p15:guide id="69" orient="horz" pos="182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471"/>
            <a:ext cx="1674813" cy="111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1637434"/>
            <a:ext cx="8280400" cy="774623"/>
          </a:xfrm>
        </p:spPr>
        <p:txBody>
          <a:bodyPr/>
          <a:lstStyle>
            <a:lvl1pPr>
              <a:lnSpc>
                <a:spcPct val="130000"/>
              </a:lnSpc>
              <a:defRPr sz="1351"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2465685"/>
            <a:ext cx="3743325" cy="487416"/>
          </a:xfrm>
        </p:spPr>
        <p:txBody>
          <a:bodyPr anchor="ctr"/>
          <a:lstStyle>
            <a:lvl1pPr marL="0" indent="0">
              <a:buFontTx/>
              <a:buNone/>
              <a:defRPr sz="1051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48803182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  <a:defRPr/>
            </a:pPr>
            <a:fld id="{AA4EBA0F-0438-41C0-BC4B-6C0335840AA7}" type="slidenum">
              <a:rPr 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78844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8236"/>
            <a:ext cx="7772400" cy="1022502"/>
          </a:xfrm>
        </p:spPr>
        <p:txBody>
          <a:bodyPr anchor="t"/>
          <a:lstStyle>
            <a:lvl1pPr algn="l">
              <a:defRPr sz="300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2054"/>
            <a:ext cx="7772400" cy="1126182"/>
          </a:xfrm>
        </p:spPr>
        <p:txBody>
          <a:bodyPr anchor="b"/>
          <a:lstStyle>
            <a:lvl1pPr marL="0" indent="0">
              <a:buNone/>
              <a:defRPr sz="1501"/>
            </a:lvl1pPr>
            <a:lvl2pPr marL="343220" indent="0">
              <a:buNone/>
              <a:defRPr sz="1351"/>
            </a:lvl2pPr>
            <a:lvl3pPr marL="686440" indent="0">
              <a:buNone/>
              <a:defRPr sz="1201"/>
            </a:lvl3pPr>
            <a:lvl4pPr marL="1029660" indent="0">
              <a:buNone/>
              <a:defRPr sz="1051"/>
            </a:lvl4pPr>
            <a:lvl5pPr marL="1372880" indent="0">
              <a:buNone/>
              <a:defRPr sz="1051"/>
            </a:lvl5pPr>
            <a:lvl6pPr marL="1716100" indent="0">
              <a:buNone/>
              <a:defRPr sz="1051"/>
            </a:lvl6pPr>
            <a:lvl7pPr marL="2059320" indent="0">
              <a:buNone/>
              <a:defRPr sz="1051"/>
            </a:lvl7pPr>
            <a:lvl8pPr marL="2402540" indent="0">
              <a:buNone/>
              <a:defRPr sz="1051"/>
            </a:lvl8pPr>
            <a:lvl9pPr marL="2745760" indent="0">
              <a:buNone/>
              <a:defRPr sz="105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  <a:defRPr/>
            </a:pPr>
            <a:fld id="{65480FDF-B6BC-46A6-A963-CCB0EF60FB6A}" type="slidenum">
              <a:rPr 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11006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14" y="844935"/>
            <a:ext cx="4135437" cy="3864772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6151" y="844935"/>
            <a:ext cx="4137025" cy="3864772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  <a:defRPr/>
            </a:pPr>
            <a:fld id="{66ABFE01-6DD7-432B-A48D-D2E5F8689F67}" type="slidenum">
              <a:rPr 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304464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2401"/>
            <a:ext cx="4041775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2667"/>
            <a:ext cx="4041775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  <a:defRPr/>
            </a:pPr>
            <a:fld id="{AE451226-7745-4622-8841-98900D83C136}" type="slidenum">
              <a:rPr 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907299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  <a:defRPr/>
            </a:pPr>
            <a:fld id="{C6DEFF38-0CA6-4150-97F4-635D6097CA59}" type="slidenum">
              <a:rPr 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1246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  <a:defRPr/>
            </a:pPr>
            <a:fld id="{D2FC8A07-CEAC-4E3D-A6BD-C14A52A450A7}" type="slidenum">
              <a:rPr 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813855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977"/>
            <a:ext cx="3008313" cy="872345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977"/>
            <a:ext cx="5111750" cy="4393900"/>
          </a:xfrm>
        </p:spPr>
        <p:txBody>
          <a:bodyPr/>
          <a:lstStyle>
            <a:lvl1pPr>
              <a:defRPr sz="2402"/>
            </a:lvl1pPr>
            <a:lvl2pPr>
              <a:defRPr sz="2102"/>
            </a:lvl2pPr>
            <a:lvl3pPr>
              <a:defRPr sz="1802"/>
            </a:lvl3pPr>
            <a:lvl4pPr>
              <a:defRPr sz="1501"/>
            </a:lvl4pPr>
            <a:lvl5pPr>
              <a:defRPr sz="150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7322"/>
            <a:ext cx="3008313" cy="352155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  <a:defRPr/>
            </a:pPr>
            <a:fld id="{A066405F-D52B-4949-B467-5F367140B021}" type="slidenum">
              <a:rPr 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98174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007"/>
            <a:ext cx="5486400" cy="3088958"/>
          </a:xfrm>
        </p:spPr>
        <p:txBody>
          <a:bodyPr/>
          <a:lstStyle>
            <a:lvl1pPr marL="0" indent="0">
              <a:buNone/>
              <a:defRPr sz="2402"/>
            </a:lvl1pPr>
            <a:lvl2pPr marL="343220" indent="0">
              <a:buNone/>
              <a:defRPr sz="2102"/>
            </a:lvl2pPr>
            <a:lvl3pPr marL="686440" indent="0">
              <a:buNone/>
              <a:defRPr sz="1802"/>
            </a:lvl3pPr>
            <a:lvl4pPr marL="1029660" indent="0">
              <a:buNone/>
              <a:defRPr sz="1501"/>
            </a:lvl4pPr>
            <a:lvl5pPr marL="1372880" indent="0">
              <a:buNone/>
              <a:defRPr sz="1501"/>
            </a:lvl5pPr>
            <a:lvl6pPr marL="1716100" indent="0">
              <a:buNone/>
              <a:defRPr sz="1501"/>
            </a:lvl6pPr>
            <a:lvl7pPr marL="2059320" indent="0">
              <a:buNone/>
              <a:defRPr sz="1501"/>
            </a:lvl7pPr>
            <a:lvl8pPr marL="2402540" indent="0">
              <a:buNone/>
              <a:defRPr sz="1501"/>
            </a:lvl8pPr>
            <a:lvl9pPr marL="2745760" indent="0">
              <a:buNone/>
              <a:defRPr sz="1501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9231"/>
            <a:ext cx="5486400" cy="60420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  <a:defRPr/>
            </a:pPr>
            <a:fld id="{9C19D987-ECFB-4209-AD71-20DAD3671063}" type="slidenum">
              <a:rPr 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426819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  <a:defRPr/>
            </a:pPr>
            <a:fld id="{534A9317-4E69-4121-8655-A56CEA0077F0}" type="slidenum">
              <a:rPr 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869773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1" y="0"/>
            <a:ext cx="2105025" cy="470970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4" y="0"/>
            <a:ext cx="6167437" cy="47097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  <a:defRPr/>
            </a:pPr>
            <a:fld id="{6C1939E0-3145-465F-96A0-7EE1A9D387F9}" type="slidenum">
              <a:rPr 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480579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850707" y="1067487"/>
            <a:ext cx="1801108" cy="2191728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2658464" y="1048570"/>
            <a:ext cx="6303877" cy="2229563"/>
          </a:xfrm>
        </p:spPr>
        <p:txBody>
          <a:bodyPr tIns="168347"/>
          <a:lstStyle>
            <a:lvl1pPr marL="452609" indent="0" algn="l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3"/>
          </p:nvPr>
        </p:nvSpPr>
        <p:spPr>
          <a:xfrm>
            <a:off x="850709" y="3556493"/>
            <a:ext cx="8108308" cy="1016140"/>
          </a:xfrm>
        </p:spPr>
        <p:txBody>
          <a:bodyPr/>
          <a:lstStyle>
            <a:lvl1pPr>
              <a:buFontTx/>
              <a:buNone/>
              <a:defRPr>
                <a:solidFill>
                  <a:schemeClr val="accent6"/>
                </a:solidFill>
              </a:defRPr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654264">
              <a:defRPr>
                <a:solidFill>
                  <a:srgbClr val="605D5C"/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3C7289-2CC8-4608-BC49-8EC9A92AA35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794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71513039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0456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9" orient="horz" pos="3997">
          <p15:clr>
            <a:srgbClr val="FBAE40"/>
          </p15:clr>
        </p15:guide>
        <p15:guide id="39" pos="370">
          <p15:clr>
            <a:srgbClr val="FBAE40"/>
          </p15:clr>
        </p15:guide>
        <p15:guide id="52" pos="7310">
          <p15:clr>
            <a:srgbClr val="FBAE40"/>
          </p15:clr>
        </p15:guide>
        <p15:guide id="53" pos="5541">
          <p15:clr>
            <a:srgbClr val="FBAE40"/>
          </p15:clr>
        </p15:guide>
        <p15:guide id="54" orient="horz" pos="3861">
          <p15:clr>
            <a:srgbClr val="FBAE40"/>
          </p15:clr>
        </p15:guide>
        <p15:guide id="55" orient="horz" pos="3725">
          <p15:clr>
            <a:srgbClr val="FBAE40"/>
          </p15:clr>
        </p15:guide>
        <p15:guide id="56" orient="horz" pos="3589">
          <p15:clr>
            <a:srgbClr val="FBAE40"/>
          </p15:clr>
        </p15:guide>
        <p15:guide id="57" orient="horz" pos="3453">
          <p15:clr>
            <a:srgbClr val="FBAE40"/>
          </p15:clr>
        </p15:guide>
        <p15:guide id="58" orient="horz" pos="3317">
          <p15:clr>
            <a:srgbClr val="FBAE40"/>
          </p15:clr>
        </p15:guide>
        <p15:guide id="59" orient="horz" pos="3181">
          <p15:clr>
            <a:srgbClr val="FBAE40"/>
          </p15:clr>
        </p15:guide>
        <p15:guide id="60" orient="horz" pos="3045">
          <p15:clr>
            <a:srgbClr val="FBAE40"/>
          </p15:clr>
        </p15:guide>
        <p15:guide id="61" orient="horz" pos="2908">
          <p15:clr>
            <a:srgbClr val="FBAE40"/>
          </p15:clr>
        </p15:guide>
        <p15:guide id="62" orient="horz" pos="2772">
          <p15:clr>
            <a:srgbClr val="FBAE40"/>
          </p15:clr>
        </p15:guide>
        <p15:guide id="63" orient="horz" pos="2636">
          <p15:clr>
            <a:srgbClr val="FBAE40"/>
          </p15:clr>
        </p15:guide>
        <p15:guide id="64" orient="horz" pos="2500">
          <p15:clr>
            <a:srgbClr val="FBAE40"/>
          </p15:clr>
        </p15:guide>
        <p15:guide id="65" orient="horz" pos="2364">
          <p15:clr>
            <a:srgbClr val="FBAE40"/>
          </p15:clr>
        </p15:guide>
        <p15:guide id="66" orient="horz" pos="2228">
          <p15:clr>
            <a:srgbClr val="FBAE40"/>
          </p15:clr>
        </p15:guide>
        <p15:guide id="67" orient="horz" pos="2092">
          <p15:clr>
            <a:srgbClr val="FBAE40"/>
          </p15:clr>
        </p15:guide>
        <p15:guide id="68" orient="horz" pos="1956">
          <p15:clr>
            <a:srgbClr val="FBAE40"/>
          </p15:clr>
        </p15:guide>
        <p15:guide id="69" orient="horz" pos="182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68644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5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68644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9" y="4579415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64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F24603-9A1B-F342-92E0-89DE32840F75}" type="slidenum">
              <a:rPr kumimoji="0" lang="en-US" sz="525" b="0" i="0" u="none" strike="noStrike" kern="1200" cap="none" spc="0" normalizeH="0" baseline="0" noProof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r" defTabSz="6864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25" b="0" i="0" u="none" strike="noStrike" kern="1200" cap="none" spc="0" normalizeH="0" baseline="0" noProof="0" dirty="0">
              <a:ln>
                <a:noFill/>
              </a:ln>
              <a:solidFill>
                <a:srgbClr val="414142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1727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90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901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40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25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9491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F24603-9A1B-F342-92E0-89DE32840F75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43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186737" y="4709707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702063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067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9" orient="horz" pos="3997">
          <p15:clr>
            <a:srgbClr val="FBAE40"/>
          </p15:clr>
        </p15:guide>
        <p15:guide id="39" pos="370">
          <p15:clr>
            <a:srgbClr val="FBAE40"/>
          </p15:clr>
        </p15:guide>
        <p15:guide id="52" pos="7310">
          <p15:clr>
            <a:srgbClr val="FBAE40"/>
          </p15:clr>
        </p15:guide>
        <p15:guide id="53" pos="5541">
          <p15:clr>
            <a:srgbClr val="FBAE40"/>
          </p15:clr>
        </p15:guide>
        <p15:guide id="54" orient="horz" pos="3861">
          <p15:clr>
            <a:srgbClr val="FBAE40"/>
          </p15:clr>
        </p15:guide>
        <p15:guide id="55" orient="horz" pos="3725">
          <p15:clr>
            <a:srgbClr val="FBAE40"/>
          </p15:clr>
        </p15:guide>
        <p15:guide id="56" orient="horz" pos="3589">
          <p15:clr>
            <a:srgbClr val="FBAE40"/>
          </p15:clr>
        </p15:guide>
        <p15:guide id="57" orient="horz" pos="3453">
          <p15:clr>
            <a:srgbClr val="FBAE40"/>
          </p15:clr>
        </p15:guide>
        <p15:guide id="58" orient="horz" pos="3317">
          <p15:clr>
            <a:srgbClr val="FBAE40"/>
          </p15:clr>
        </p15:guide>
        <p15:guide id="59" orient="horz" pos="3181">
          <p15:clr>
            <a:srgbClr val="FBAE40"/>
          </p15:clr>
        </p15:guide>
        <p15:guide id="60" orient="horz" pos="3045">
          <p15:clr>
            <a:srgbClr val="FBAE40"/>
          </p15:clr>
        </p15:guide>
        <p15:guide id="61" orient="horz" pos="2908">
          <p15:clr>
            <a:srgbClr val="FBAE40"/>
          </p15:clr>
        </p15:guide>
        <p15:guide id="62" orient="horz" pos="2772">
          <p15:clr>
            <a:srgbClr val="FBAE40"/>
          </p15:clr>
        </p15:guide>
        <p15:guide id="63" orient="horz" pos="2636">
          <p15:clr>
            <a:srgbClr val="FBAE40"/>
          </p15:clr>
        </p15:guide>
        <p15:guide id="64" orient="horz" pos="2500">
          <p15:clr>
            <a:srgbClr val="FBAE40"/>
          </p15:clr>
        </p15:guide>
        <p15:guide id="65" orient="horz" pos="2364">
          <p15:clr>
            <a:srgbClr val="FBAE40"/>
          </p15:clr>
        </p15:guide>
        <p15:guide id="66" orient="horz" pos="2228">
          <p15:clr>
            <a:srgbClr val="FBAE40"/>
          </p15:clr>
        </p15:guide>
        <p15:guide id="67" orient="horz" pos="2092">
          <p15:clr>
            <a:srgbClr val="FBAE40"/>
          </p15:clr>
        </p15:guide>
        <p15:guide id="68" orient="horz" pos="1956">
          <p15:clr>
            <a:srgbClr val="FBAE40"/>
          </p15:clr>
        </p15:guide>
        <p15:guide id="69" orient="horz" pos="182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77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9" orient="horz" pos="3997">
          <p15:clr>
            <a:srgbClr val="FBAE40"/>
          </p15:clr>
        </p15:guide>
        <p15:guide id="39" pos="370">
          <p15:clr>
            <a:srgbClr val="FBAE40"/>
          </p15:clr>
        </p15:guide>
        <p15:guide id="52" pos="7310">
          <p15:clr>
            <a:srgbClr val="FBAE40"/>
          </p15:clr>
        </p15:guide>
        <p15:guide id="53" pos="5541">
          <p15:clr>
            <a:srgbClr val="FBAE40"/>
          </p15:clr>
        </p15:guide>
        <p15:guide id="54" orient="horz" pos="3861">
          <p15:clr>
            <a:srgbClr val="FBAE40"/>
          </p15:clr>
        </p15:guide>
        <p15:guide id="55" orient="horz" pos="3725">
          <p15:clr>
            <a:srgbClr val="FBAE40"/>
          </p15:clr>
        </p15:guide>
        <p15:guide id="56" orient="horz" pos="3589">
          <p15:clr>
            <a:srgbClr val="FBAE40"/>
          </p15:clr>
        </p15:guide>
        <p15:guide id="57" orient="horz" pos="3453">
          <p15:clr>
            <a:srgbClr val="FBAE40"/>
          </p15:clr>
        </p15:guide>
        <p15:guide id="58" orient="horz" pos="3317">
          <p15:clr>
            <a:srgbClr val="FBAE40"/>
          </p15:clr>
        </p15:guide>
        <p15:guide id="59" orient="horz" pos="3181">
          <p15:clr>
            <a:srgbClr val="FBAE40"/>
          </p15:clr>
        </p15:guide>
        <p15:guide id="60" orient="horz" pos="3045">
          <p15:clr>
            <a:srgbClr val="FBAE40"/>
          </p15:clr>
        </p15:guide>
        <p15:guide id="61" orient="horz" pos="2908">
          <p15:clr>
            <a:srgbClr val="FBAE40"/>
          </p15:clr>
        </p15:guide>
        <p15:guide id="62" orient="horz" pos="2772">
          <p15:clr>
            <a:srgbClr val="FBAE40"/>
          </p15:clr>
        </p15:guide>
        <p15:guide id="63" orient="horz" pos="2636">
          <p15:clr>
            <a:srgbClr val="FBAE40"/>
          </p15:clr>
        </p15:guide>
        <p15:guide id="64" orient="horz" pos="2500">
          <p15:clr>
            <a:srgbClr val="FBAE40"/>
          </p15:clr>
        </p15:guide>
        <p15:guide id="65" orient="horz" pos="2364">
          <p15:clr>
            <a:srgbClr val="FBAE40"/>
          </p15:clr>
        </p15:guide>
        <p15:guide id="66" orient="horz" pos="2228">
          <p15:clr>
            <a:srgbClr val="FBAE40"/>
          </p15:clr>
        </p15:guide>
        <p15:guide id="67" orient="horz" pos="2092">
          <p15:clr>
            <a:srgbClr val="FBAE40"/>
          </p15:clr>
        </p15:guide>
        <p15:guide id="68" orient="horz" pos="1956">
          <p15:clr>
            <a:srgbClr val="FBAE40"/>
          </p15:clr>
        </p15:guide>
        <p15:guide id="69" orient="horz" pos="18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10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55.xml"/><Relationship Id="rId19" Type="http://schemas.openxmlformats.org/officeDocument/2006/relationships/theme" Target="../theme/theme11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image" Target="../media/image6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65.xml"/><Relationship Id="rId16" Type="http://schemas.openxmlformats.org/officeDocument/2006/relationships/theme" Target="../theme/theme12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8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31800"/>
            <a:ext cx="816864" cy="104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919" r:id="rId2"/>
    <p:sldLayoutId id="2147483918" r:id="rId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4840798"/>
            <a:ext cx="627062" cy="2836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652" b="1">
                <a:solidFill>
                  <a:schemeClr val="hlink"/>
                </a:solidFill>
              </a:defRPr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  <a:defRPr/>
            </a:pPr>
            <a:fld id="{7E3B6335-2115-4876-92CD-A4D9D72B9653}" type="slidenum">
              <a:rPr 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44935"/>
            <a:ext cx="8424862" cy="386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72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79846"/>
            <a:ext cx="887412" cy="5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305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900" r:id="rId15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ea typeface="Arial" charset="0"/>
          <a:cs typeface="Arial" charset="0"/>
        </a:defRPr>
      </a:lvl5pPr>
      <a:lvl6pPr marL="34322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6pPr>
      <a:lvl7pPr marL="68644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7pPr>
      <a:lvl8pPr marL="102966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8pPr>
      <a:lvl9pPr marL="137288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35858" indent="-13585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9"/>
        </a:buBlip>
        <a:defRPr kumimoji="1" sz="1201">
          <a:solidFill>
            <a:schemeClr val="tx1"/>
          </a:solidFill>
          <a:latin typeface="+mn-lt"/>
          <a:ea typeface="Arial" charset="0"/>
          <a:cs typeface="+mn-cs"/>
        </a:defRPr>
      </a:lvl1pPr>
      <a:lvl2pPr marL="270525" indent="-133474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20"/>
        </a:buBlip>
        <a:defRPr kumimoji="1" sz="1051">
          <a:solidFill>
            <a:schemeClr val="tx1"/>
          </a:solidFill>
          <a:latin typeface="+mn-lt"/>
          <a:ea typeface="Arial" charset="0"/>
          <a:cs typeface="+mn-cs"/>
        </a:defRPr>
      </a:lvl2pPr>
      <a:lvl3pPr marL="872351" indent="-201404" algn="l" rtl="0" eaLnBrk="0" fontAlgn="base" hangingPunct="0">
        <a:spcBef>
          <a:spcPct val="0"/>
        </a:spcBef>
        <a:spcAft>
          <a:spcPct val="30000"/>
        </a:spcAft>
        <a:buBlip>
          <a:blip r:embed="rId20"/>
        </a:buBlip>
        <a:defRPr kumimoji="1" sz="1652">
          <a:solidFill>
            <a:schemeClr val="tx1"/>
          </a:solidFill>
          <a:latin typeface="+mn-lt"/>
          <a:ea typeface="Arial" charset="0"/>
          <a:cs typeface="+mn-cs"/>
        </a:defRPr>
      </a:lvl3pPr>
      <a:lvl4pPr marL="1250132" indent="-171610" algn="l" rtl="0" eaLnBrk="0" fontAlgn="base" hangingPunct="0">
        <a:spcBef>
          <a:spcPct val="20000"/>
        </a:spcBef>
        <a:spcAft>
          <a:spcPct val="0"/>
        </a:spcAft>
        <a:buChar char="–"/>
        <a:defRPr kumimoji="1" sz="1501">
          <a:solidFill>
            <a:schemeClr val="tx1"/>
          </a:solidFill>
          <a:latin typeface="+mn-lt"/>
          <a:ea typeface="Arial" charset="0"/>
          <a:cs typeface="+mn-cs"/>
        </a:defRPr>
      </a:lvl4pPr>
      <a:lvl5pPr marL="1556408" indent="-171610" algn="l" rtl="0" eaLnBrk="0" fontAlgn="base" hangingPunct="0">
        <a:spcBef>
          <a:spcPct val="20000"/>
        </a:spcBef>
        <a:spcAft>
          <a:spcPct val="0"/>
        </a:spcAft>
        <a:buChar char="»"/>
        <a:defRPr kumimoji="1" sz="1501">
          <a:solidFill>
            <a:schemeClr val="tx1"/>
          </a:solidFill>
          <a:latin typeface="+mn-lt"/>
          <a:ea typeface="Arial" charset="0"/>
          <a:cs typeface="+mn-cs"/>
        </a:defRPr>
      </a:lvl5pPr>
      <a:lvl6pPr marL="189962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6pPr>
      <a:lvl7pPr marL="224284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7pPr>
      <a:lvl8pPr marL="258606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8pPr>
      <a:lvl9pPr marL="292928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4" y="4840799"/>
            <a:ext cx="627062" cy="28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652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  <a:defRPr/>
            </a:pPr>
            <a:fld id="{4C465A52-76A2-4347-A99F-48B45BACCC96}" type="slidenum">
              <a:rPr 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44935"/>
            <a:ext cx="8424862" cy="386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72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4" y="79846"/>
            <a:ext cx="887412" cy="5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61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  <p:sldLayoutId id="2147483901" r:id="rId18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5pPr>
      <a:lvl6pPr marL="34322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6pPr>
      <a:lvl7pPr marL="68644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7pPr>
      <a:lvl8pPr marL="102966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8pPr>
      <a:lvl9pPr marL="137288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35858" indent="-13585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22"/>
        </a:buBlip>
        <a:defRPr sz="1201">
          <a:solidFill>
            <a:schemeClr val="tx1"/>
          </a:solidFill>
          <a:latin typeface="+mn-lt"/>
          <a:ea typeface="+mn-ea"/>
          <a:cs typeface="+mn-cs"/>
        </a:defRPr>
      </a:lvl1pPr>
      <a:lvl2pPr marL="270525" indent="-133474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23"/>
        </a:buBlip>
        <a:defRPr sz="1051">
          <a:solidFill>
            <a:schemeClr val="tx1"/>
          </a:solidFill>
          <a:latin typeface="+mn-lt"/>
          <a:cs typeface="+mn-cs"/>
        </a:defRPr>
      </a:lvl2pPr>
      <a:lvl3pPr marL="872351" indent="-201404" algn="l" rtl="0" eaLnBrk="0" fontAlgn="base" hangingPunct="0">
        <a:spcBef>
          <a:spcPct val="0"/>
        </a:spcBef>
        <a:spcAft>
          <a:spcPct val="30000"/>
        </a:spcAft>
        <a:buBlip>
          <a:blip r:embed="rId23"/>
        </a:buBlip>
        <a:defRPr sz="1652">
          <a:solidFill>
            <a:schemeClr val="tx1"/>
          </a:solidFill>
          <a:latin typeface="+mn-lt"/>
          <a:cs typeface="+mn-cs"/>
        </a:defRPr>
      </a:lvl3pPr>
      <a:lvl4pPr marL="1250132" indent="-171610" algn="l" rtl="0" eaLnBrk="0" fontAlgn="base" hangingPunct="0">
        <a:spcBef>
          <a:spcPct val="20000"/>
        </a:spcBef>
        <a:spcAft>
          <a:spcPct val="0"/>
        </a:spcAft>
        <a:buChar char="–"/>
        <a:defRPr sz="1501">
          <a:solidFill>
            <a:schemeClr val="tx1"/>
          </a:solidFill>
          <a:latin typeface="+mn-lt"/>
          <a:cs typeface="+mn-cs"/>
        </a:defRPr>
      </a:lvl4pPr>
      <a:lvl5pPr marL="1556408" indent="-171610" algn="l" rtl="0" eaLnBrk="0" fontAlgn="base" hangingPunct="0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5pPr>
      <a:lvl6pPr marL="189962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6pPr>
      <a:lvl7pPr marL="224284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7pPr>
      <a:lvl8pPr marL="258606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8pPr>
      <a:lvl9pPr marL="292928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4840798"/>
            <a:ext cx="627062" cy="2836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652" b="1">
                <a:solidFill>
                  <a:schemeClr val="hlink"/>
                </a:solidFill>
              </a:defRPr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  <a:defRPr/>
            </a:pPr>
            <a:fld id="{7E3B6335-2115-4876-92CD-A4D9D72B9653}" type="slidenum">
              <a:rPr 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44935"/>
            <a:ext cx="8424862" cy="386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72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79846"/>
            <a:ext cx="887412" cy="5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41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902" r:id="rId14"/>
    <p:sldLayoutId id="2147483903" r:id="rId15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ea typeface="Arial" charset="0"/>
          <a:cs typeface="Arial" charset="0"/>
        </a:defRPr>
      </a:lvl5pPr>
      <a:lvl6pPr marL="34322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6pPr>
      <a:lvl7pPr marL="68644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7pPr>
      <a:lvl8pPr marL="102966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8pPr>
      <a:lvl9pPr marL="137288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35858" indent="-13585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9"/>
        </a:buBlip>
        <a:defRPr kumimoji="1" sz="1201">
          <a:solidFill>
            <a:schemeClr val="tx1"/>
          </a:solidFill>
          <a:latin typeface="+mn-lt"/>
          <a:ea typeface="Arial" charset="0"/>
          <a:cs typeface="+mn-cs"/>
        </a:defRPr>
      </a:lvl1pPr>
      <a:lvl2pPr marL="270525" indent="-133474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20"/>
        </a:buBlip>
        <a:defRPr kumimoji="1" sz="1051">
          <a:solidFill>
            <a:schemeClr val="tx1"/>
          </a:solidFill>
          <a:latin typeface="+mn-lt"/>
          <a:ea typeface="Arial" charset="0"/>
          <a:cs typeface="+mn-cs"/>
        </a:defRPr>
      </a:lvl2pPr>
      <a:lvl3pPr marL="872351" indent="-201404" algn="l" rtl="0" eaLnBrk="0" fontAlgn="base" hangingPunct="0">
        <a:spcBef>
          <a:spcPct val="0"/>
        </a:spcBef>
        <a:spcAft>
          <a:spcPct val="30000"/>
        </a:spcAft>
        <a:buBlip>
          <a:blip r:embed="rId20"/>
        </a:buBlip>
        <a:defRPr kumimoji="1" sz="1652">
          <a:solidFill>
            <a:schemeClr val="tx1"/>
          </a:solidFill>
          <a:latin typeface="+mn-lt"/>
          <a:ea typeface="Arial" charset="0"/>
          <a:cs typeface="+mn-cs"/>
        </a:defRPr>
      </a:lvl3pPr>
      <a:lvl4pPr marL="1250132" indent="-171610" algn="l" rtl="0" eaLnBrk="0" fontAlgn="base" hangingPunct="0">
        <a:spcBef>
          <a:spcPct val="20000"/>
        </a:spcBef>
        <a:spcAft>
          <a:spcPct val="0"/>
        </a:spcAft>
        <a:buChar char="–"/>
        <a:defRPr kumimoji="1" sz="1501">
          <a:solidFill>
            <a:schemeClr val="tx1"/>
          </a:solidFill>
          <a:latin typeface="+mn-lt"/>
          <a:ea typeface="Arial" charset="0"/>
          <a:cs typeface="+mn-cs"/>
        </a:defRPr>
      </a:lvl4pPr>
      <a:lvl5pPr marL="1556408" indent="-171610" algn="l" rtl="0" eaLnBrk="0" fontAlgn="base" hangingPunct="0">
        <a:spcBef>
          <a:spcPct val="20000"/>
        </a:spcBef>
        <a:spcAft>
          <a:spcPct val="0"/>
        </a:spcAft>
        <a:buChar char="»"/>
        <a:defRPr kumimoji="1" sz="1501">
          <a:solidFill>
            <a:schemeClr val="tx1"/>
          </a:solidFill>
          <a:latin typeface="+mn-lt"/>
          <a:ea typeface="Arial" charset="0"/>
          <a:cs typeface="+mn-cs"/>
        </a:defRPr>
      </a:lvl5pPr>
      <a:lvl6pPr marL="189962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6pPr>
      <a:lvl7pPr marL="224284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7pPr>
      <a:lvl8pPr marL="258606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8pPr>
      <a:lvl9pPr marL="292928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2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904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920" r:id="rId2"/>
    <p:sldLayoutId id="214748392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4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4840798"/>
            <a:ext cx="627062" cy="2836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652" b="1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7E3B6335-2115-4876-92CD-A4D9D72B96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44935"/>
            <a:ext cx="8424862" cy="386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72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79846"/>
            <a:ext cx="887412" cy="5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467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98" r:id="rId14"/>
    <p:sldLayoutId id="2147483899" r:id="rId15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ea typeface="Arial" charset="0"/>
          <a:cs typeface="Arial" charset="0"/>
        </a:defRPr>
      </a:lvl5pPr>
      <a:lvl6pPr marL="34322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6pPr>
      <a:lvl7pPr marL="68644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7pPr>
      <a:lvl8pPr marL="102966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8pPr>
      <a:lvl9pPr marL="137288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35858" indent="-13585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9"/>
        </a:buBlip>
        <a:defRPr kumimoji="1" sz="1201">
          <a:solidFill>
            <a:schemeClr val="tx1"/>
          </a:solidFill>
          <a:latin typeface="+mn-lt"/>
          <a:ea typeface="Arial" charset="0"/>
          <a:cs typeface="+mn-cs"/>
        </a:defRPr>
      </a:lvl1pPr>
      <a:lvl2pPr marL="270525" indent="-133474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20"/>
        </a:buBlip>
        <a:defRPr kumimoji="1" sz="1051">
          <a:solidFill>
            <a:schemeClr val="tx1"/>
          </a:solidFill>
          <a:latin typeface="+mn-lt"/>
          <a:ea typeface="Arial" charset="0"/>
          <a:cs typeface="+mn-cs"/>
        </a:defRPr>
      </a:lvl2pPr>
      <a:lvl3pPr marL="872351" indent="-201404" algn="l" rtl="0" eaLnBrk="0" fontAlgn="base" hangingPunct="0">
        <a:spcBef>
          <a:spcPct val="0"/>
        </a:spcBef>
        <a:spcAft>
          <a:spcPct val="30000"/>
        </a:spcAft>
        <a:buBlip>
          <a:blip r:embed="rId20"/>
        </a:buBlip>
        <a:defRPr kumimoji="1" sz="1652">
          <a:solidFill>
            <a:schemeClr val="tx1"/>
          </a:solidFill>
          <a:latin typeface="+mn-lt"/>
          <a:ea typeface="Arial" charset="0"/>
          <a:cs typeface="+mn-cs"/>
        </a:defRPr>
      </a:lvl3pPr>
      <a:lvl4pPr marL="1250132" indent="-171610" algn="l" rtl="0" eaLnBrk="0" fontAlgn="base" hangingPunct="0">
        <a:spcBef>
          <a:spcPct val="20000"/>
        </a:spcBef>
        <a:spcAft>
          <a:spcPct val="0"/>
        </a:spcAft>
        <a:buChar char="–"/>
        <a:defRPr kumimoji="1" sz="1501">
          <a:solidFill>
            <a:schemeClr val="tx1"/>
          </a:solidFill>
          <a:latin typeface="+mn-lt"/>
          <a:ea typeface="Arial" charset="0"/>
          <a:cs typeface="+mn-cs"/>
        </a:defRPr>
      </a:lvl4pPr>
      <a:lvl5pPr marL="1556408" indent="-171610" algn="l" rtl="0" eaLnBrk="0" fontAlgn="base" hangingPunct="0">
        <a:spcBef>
          <a:spcPct val="20000"/>
        </a:spcBef>
        <a:spcAft>
          <a:spcPct val="0"/>
        </a:spcAft>
        <a:buChar char="»"/>
        <a:defRPr kumimoji="1" sz="1501">
          <a:solidFill>
            <a:schemeClr val="tx1"/>
          </a:solidFill>
          <a:latin typeface="+mn-lt"/>
          <a:ea typeface="Arial" charset="0"/>
          <a:cs typeface="+mn-cs"/>
        </a:defRPr>
      </a:lvl5pPr>
      <a:lvl6pPr marL="189962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6pPr>
      <a:lvl7pPr marL="224284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7pPr>
      <a:lvl8pPr marL="258606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8pPr>
      <a:lvl9pPr marL="292928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5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97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11EE968-E03B-564A-BA0D-FD75EE152552}"/>
              </a:ext>
            </a:extLst>
          </p:cNvPr>
          <p:cNvSpPr/>
          <p:nvPr/>
        </p:nvSpPr>
        <p:spPr>
          <a:xfrm>
            <a:off x="131083" y="376971"/>
            <a:ext cx="3168650" cy="11345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D76D82-CBC1-5737-515C-B5B783FEF29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322022"/>
            <a:ext cx="1393609" cy="684107"/>
          </a:xfrm>
          <a:prstGeom prst="rect">
            <a:avLst/>
          </a:prstGeom>
        </p:spPr>
      </p:pic>
      <p:sp>
        <p:nvSpPr>
          <p:cNvPr id="7" name="Текст 5">
            <a:extLst>
              <a:ext uri="{FF2B5EF4-FFF2-40B4-BE49-F238E27FC236}">
                <a16:creationId xmlns:a16="http://schemas.microsoft.com/office/drawing/2014/main" id="{9517FAE0-E835-9B3A-8B72-4F1B24D993F7}"/>
              </a:ext>
            </a:extLst>
          </p:cNvPr>
          <p:cNvSpPr txBox="1">
            <a:spLocks/>
          </p:cNvSpPr>
          <p:nvPr/>
        </p:nvSpPr>
        <p:spPr>
          <a:xfrm>
            <a:off x="204820" y="4438112"/>
            <a:ext cx="5400674" cy="33318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/>
              <a:t>27.0</a:t>
            </a:r>
            <a:r>
              <a:rPr lang="en-US" sz="1400" dirty="0"/>
              <a:t>2</a:t>
            </a:r>
            <a:r>
              <a:rPr lang="ru-RU" sz="1400" dirty="0"/>
              <a:t>.2025</a:t>
            </a:r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2D991EAE-4134-5234-B22B-B54C6C0FF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624" y="2012584"/>
            <a:ext cx="8604752" cy="1279751"/>
          </a:xfrm>
        </p:spPr>
        <p:txBody>
          <a:bodyPr/>
          <a:lstStyle/>
          <a:p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Моделирование оплаты труда сотрудников золотодобывающей артели старателей</a:t>
            </a:r>
            <a:endParaRPr lang="ru-RU" sz="1800" b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81226121-3C24-CD15-D576-282A36A0E077}"/>
              </a:ext>
            </a:extLst>
          </p:cNvPr>
          <p:cNvSpPr txBox="1">
            <a:spLocks/>
          </p:cNvSpPr>
          <p:nvPr/>
        </p:nvSpPr>
        <p:spPr>
          <a:xfrm>
            <a:off x="204820" y="3524468"/>
            <a:ext cx="6337300" cy="32321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/>
              <a:t>Фролов Михаил Анатольевич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765DB91A-1DF2-3A78-F28E-4B9CB53BB70C}"/>
              </a:ext>
            </a:extLst>
          </p:cNvPr>
          <p:cNvSpPr txBox="1">
            <a:spLocks/>
          </p:cNvSpPr>
          <p:nvPr/>
        </p:nvSpPr>
        <p:spPr>
          <a:xfrm>
            <a:off x="204820" y="3942314"/>
            <a:ext cx="6337300" cy="363071"/>
          </a:xfrm>
          <a:prstGeom prst="rect">
            <a:avLst/>
          </a:prstGeom>
        </p:spPr>
        <p:txBody>
          <a:bodyPr anchor="t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400" dirty="0"/>
              <a:t>Руководитель проектов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/>
              <a:t>АО «Эльконский ГМК»</a:t>
            </a:r>
          </a:p>
        </p:txBody>
      </p:sp>
    </p:spTree>
    <p:extLst>
      <p:ext uri="{BB962C8B-B14F-4D97-AF65-F5344CB8AC3E}">
        <p14:creationId xmlns:p14="http://schemas.microsoft.com/office/powerpoint/2010/main" val="1714162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"/>
          <p:cNvSpPr txBox="1">
            <a:spLocks/>
          </p:cNvSpPr>
          <p:nvPr/>
        </p:nvSpPr>
        <p:spPr>
          <a:xfrm>
            <a:off x="257002" y="135219"/>
            <a:ext cx="7229648" cy="577167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dirty="0">
                <a:solidFill>
                  <a:srgbClr val="333333"/>
                </a:solidFill>
                <a:latin typeface="Arial" charset="0"/>
                <a:cs typeface="Arial" charset="0"/>
              </a:rPr>
              <a:t>Экономико-математическая модель комплексной системы социального финансирования</a:t>
            </a:r>
            <a:endParaRPr lang="ru-RU" altLang="ru-RU" sz="2100" dirty="0">
              <a:solidFill>
                <a:srgbClr val="333333"/>
              </a:solidFill>
              <a:latin typeface="Arial" charset="0"/>
              <a:cs typeface="Arial" charset="0"/>
            </a:endParaRPr>
          </a:p>
          <a:p>
            <a:endParaRPr lang="ru-RU" sz="21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FE263A-3968-BE21-A86F-2D61B8A67C2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077" y="131722"/>
            <a:ext cx="1314886" cy="57716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D35F4D-5FE4-C9A3-C5D8-816FAE75E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72" y="896971"/>
            <a:ext cx="3740317" cy="38138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07E550-8283-9633-84B0-3DA6A97D668D}"/>
              </a:ext>
            </a:extLst>
          </p:cNvPr>
          <p:cNvSpPr txBox="1"/>
          <p:nvPr/>
        </p:nvSpPr>
        <p:spPr>
          <a:xfrm rot="10800000" flipV="1">
            <a:off x="4186244" y="749510"/>
            <a:ext cx="4787719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/>
              <a:t>ЗП</a:t>
            </a:r>
            <a:r>
              <a:rPr lang="ru-RU" sz="900" dirty="0"/>
              <a:t> – размер заработной платы работающих граждан, руб.; </a:t>
            </a:r>
            <a:r>
              <a:rPr lang="ru-RU" sz="900" b="1" dirty="0" err="1"/>
              <a:t>ЗПб</a:t>
            </a:r>
            <a:r>
              <a:rPr lang="ru-RU" sz="900" b="1" dirty="0"/>
              <a:t> </a:t>
            </a:r>
            <a:r>
              <a:rPr lang="ru-RU" sz="900" dirty="0"/>
              <a:t>– размер заработной платы работающих граждан при базовом варианте моделирования, руб.;</a:t>
            </a:r>
            <a:r>
              <a:rPr lang="ru-RU" sz="900" b="1" dirty="0"/>
              <a:t> Д </a:t>
            </a:r>
            <a:r>
              <a:rPr lang="ru-RU" sz="900" dirty="0"/>
              <a:t>– доходы предприятий от реализации товаров, продукции, работ, услуг, руб.; </a:t>
            </a:r>
            <a:r>
              <a:rPr lang="ru-RU" sz="900" b="1" dirty="0"/>
              <a:t>θ</a:t>
            </a:r>
            <a:r>
              <a:rPr lang="ru-RU" sz="900" dirty="0"/>
              <a:t> – процент от дохода, направляемый на повышение заработной платы работающих граждан; </a:t>
            </a:r>
            <a:r>
              <a:rPr lang="ru-RU" sz="900" b="1" dirty="0"/>
              <a:t>ξ</a:t>
            </a:r>
            <a:r>
              <a:rPr lang="ru-RU" sz="900" dirty="0"/>
              <a:t> – коэффициент перераспределения прироста финансового результата между работающими гражданами и собственниками предприятий; </a:t>
            </a:r>
            <a:r>
              <a:rPr lang="ru-RU" sz="900" b="1" dirty="0"/>
              <a:t>ΔС</a:t>
            </a:r>
            <a:r>
              <a:rPr lang="ru-RU" sz="900" dirty="0"/>
              <a:t> – снижение себестоимости вследствие роста реализации товаров, продукции, работ, услуг, руб.; </a:t>
            </a:r>
            <a:r>
              <a:rPr lang="ru-RU" sz="900" b="1" dirty="0" err="1"/>
              <a:t>Дразв</a:t>
            </a:r>
            <a:r>
              <a:rPr lang="ru-RU" sz="900" b="1" dirty="0"/>
              <a:t>. – </a:t>
            </a:r>
            <a:r>
              <a:rPr lang="ru-RU" sz="900" dirty="0"/>
              <a:t>размер отчислений, направляемых на развитие предприятий, руб.; </a:t>
            </a:r>
            <a:r>
              <a:rPr lang="ru-RU" sz="900" b="1" dirty="0" err="1"/>
              <a:t>Дб</a:t>
            </a:r>
            <a:r>
              <a:rPr lang="ru-RU" sz="900" dirty="0"/>
              <a:t> – доходы предприятий от реализации товаров, продукции, работ, услуг при базовом варианте моделирования, руб.; </a:t>
            </a:r>
            <a:r>
              <a:rPr lang="ru-RU" sz="900" b="1" dirty="0" err="1"/>
              <a:t>θб</a:t>
            </a:r>
            <a:r>
              <a:rPr lang="ru-RU" sz="900" dirty="0"/>
              <a:t> – процент от дохода, направляемый на повышение заработной платы работающих граждан, при базовом варианте моделирования; </a:t>
            </a:r>
            <a:r>
              <a:rPr lang="ru-RU" sz="900" b="1" dirty="0"/>
              <a:t>V </a:t>
            </a:r>
            <a:r>
              <a:rPr lang="ru-RU" sz="900" dirty="0"/>
              <a:t>– объём реализации товаров, продукции, работ, услуг предприятиями, ед.; </a:t>
            </a:r>
            <a:r>
              <a:rPr lang="ru-RU" sz="900" b="1" dirty="0" err="1"/>
              <a:t>Vб</a:t>
            </a:r>
            <a:r>
              <a:rPr lang="ru-RU" sz="900" b="1" dirty="0"/>
              <a:t> </a:t>
            </a:r>
            <a:r>
              <a:rPr lang="ru-RU" sz="900" dirty="0"/>
              <a:t>– объём реализации товаров, продукции, работ, услуг предприятиями при базовом варианте моделирования, ед.; </a:t>
            </a:r>
            <a:r>
              <a:rPr lang="ru-RU" sz="900" b="1" dirty="0"/>
              <a:t>Спер </a:t>
            </a:r>
            <a:r>
              <a:rPr lang="ru-RU" sz="900" dirty="0"/>
              <a:t>– условно-переменные издержки предприятий при реализации товаров, продукции, работ, услуг, руб.; </a:t>
            </a:r>
            <a:r>
              <a:rPr lang="ru-RU" sz="900" b="1" dirty="0" err="1"/>
              <a:t>Спост</a:t>
            </a:r>
            <a:r>
              <a:rPr lang="ru-RU" sz="900" b="1" dirty="0"/>
              <a:t> </a:t>
            </a:r>
            <a:r>
              <a:rPr lang="ru-RU" sz="900" dirty="0"/>
              <a:t>– условно-постоянные издержки предприятий при реализации товаров, продукции, работ, услуг, руб.; </a:t>
            </a:r>
            <a:r>
              <a:rPr lang="ru-RU" sz="900" b="1" dirty="0"/>
              <a:t>∑𝑖𝑖=1 𝑛𝑛 𝑉𝑉𝑖𝑖 </a:t>
            </a:r>
            <a:r>
              <a:rPr lang="ru-RU" sz="900" dirty="0"/>
              <a:t>– суммарный объём реализации товаров, продукции, работ, услуг предприятиями, ед.; </a:t>
            </a:r>
            <a:r>
              <a:rPr lang="ru-RU" sz="900" b="1" dirty="0"/>
              <a:t>n</a:t>
            </a:r>
            <a:r>
              <a:rPr lang="ru-RU" sz="900" dirty="0"/>
              <a:t> – количество подразделений предприятия, объём реализации товаров, продукции, работ, услуг которых учитывается при распределении условно-постоянных издержек предприятия; </a:t>
            </a:r>
            <a:r>
              <a:rPr lang="ru-RU" sz="900" b="1" dirty="0"/>
              <a:t>ОПФР </a:t>
            </a:r>
            <a:r>
              <a:rPr lang="ru-RU" sz="900" dirty="0"/>
              <a:t>– объём отчислений предприятия в ПФР и в виде налога на добавленную стоимость, руб.; </a:t>
            </a:r>
            <a:r>
              <a:rPr lang="ru-RU" sz="900" b="1" dirty="0"/>
              <a:t>ОФФОМС</a:t>
            </a:r>
            <a:r>
              <a:rPr lang="ru-RU" sz="900" dirty="0"/>
              <a:t> – объём отчислений предприятия в ФФОМС в виде подоходного налога и налога на прибыль предприятия, руб.; </a:t>
            </a:r>
            <a:r>
              <a:rPr lang="ru-RU" sz="900" b="1" dirty="0"/>
              <a:t>О</a:t>
            </a:r>
            <a:r>
              <a:rPr lang="ru-RU" sz="900" dirty="0"/>
              <a:t> – суммарный объём отчислений предприятия в ПФР, ФФОМС в виде налога на добавленную стоимость, подоходного налога и налога на прибыль предприятия, руб.; </a:t>
            </a:r>
            <a:r>
              <a:rPr lang="ru-RU" sz="900" b="1" dirty="0"/>
              <a:t>ФР</a:t>
            </a:r>
            <a:r>
              <a:rPr lang="ru-RU" sz="900" dirty="0"/>
              <a:t> – финансовый результат предприятий от реализации товаров, продукции, работ, услуг, руб.; </a:t>
            </a:r>
            <a:r>
              <a:rPr lang="ru-RU" sz="900" b="1" dirty="0" err="1"/>
              <a:t>ФРб</a:t>
            </a:r>
            <a:r>
              <a:rPr lang="ru-RU" sz="900" dirty="0"/>
              <a:t> – финансовый результат предприятий от реализации товаров, продукции, работ, услуг при базовом варианте моделирования, руб.; </a:t>
            </a:r>
            <a:r>
              <a:rPr lang="ru-RU" sz="900" b="1" dirty="0"/>
              <a:t>Н</a:t>
            </a:r>
            <a:r>
              <a:rPr lang="ru-RU" sz="900" b="1" baseline="-25000" dirty="0"/>
              <a:t>НДС</a:t>
            </a:r>
            <a:r>
              <a:rPr lang="ru-RU" sz="900" dirty="0"/>
              <a:t> – ставка налога на добавленную стоимость (НДС), %; </a:t>
            </a:r>
            <a:r>
              <a:rPr lang="ru-RU" sz="900" b="1" dirty="0" err="1"/>
              <a:t>Нпр</a:t>
            </a:r>
            <a:r>
              <a:rPr lang="ru-RU" sz="900" dirty="0"/>
              <a:t> – ставка налога на прибыль, %;</a:t>
            </a:r>
            <a:r>
              <a:rPr lang="ru-RU" sz="900" b="1" dirty="0"/>
              <a:t> </a:t>
            </a:r>
            <a:r>
              <a:rPr lang="ru-RU" sz="900" b="1" dirty="0" err="1"/>
              <a:t>ωпер</a:t>
            </a:r>
            <a:r>
              <a:rPr lang="ru-RU" sz="900" b="1" dirty="0"/>
              <a:t> </a:t>
            </a:r>
            <a:r>
              <a:rPr lang="ru-RU" sz="900" dirty="0"/>
              <a:t>– доля условно-переменных издержек в структуре себестоимости реализованных товаров, продукции, работ, услуг; </a:t>
            </a:r>
            <a:r>
              <a:rPr lang="ru-RU" sz="900" b="1" dirty="0" err="1"/>
              <a:t>ωпост</a:t>
            </a:r>
            <a:r>
              <a:rPr lang="ru-RU" sz="900" b="1" dirty="0"/>
              <a:t> </a:t>
            </a:r>
            <a:r>
              <a:rPr lang="ru-RU" sz="900" dirty="0"/>
              <a:t>– доля условно-постоянных издержек в структуре себестоимости реализованных товаров, продукции, работ, услуг.</a:t>
            </a:r>
          </a:p>
        </p:txBody>
      </p:sp>
    </p:spTree>
    <p:extLst>
      <p:ext uri="{BB962C8B-B14F-4D97-AF65-F5344CB8AC3E}">
        <p14:creationId xmlns:p14="http://schemas.microsoft.com/office/powerpoint/2010/main" val="4164626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FC70E-B5C0-721C-95A6-68213AF9A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">
            <a:extLst>
              <a:ext uri="{FF2B5EF4-FFF2-40B4-BE49-F238E27FC236}">
                <a16:creationId xmlns:a16="http://schemas.microsoft.com/office/drawing/2014/main" id="{D98AE561-3BEA-769F-CEA0-686170E39EA3}"/>
              </a:ext>
            </a:extLst>
          </p:cNvPr>
          <p:cNvSpPr txBox="1">
            <a:spLocks/>
          </p:cNvSpPr>
          <p:nvPr/>
        </p:nvSpPr>
        <p:spPr>
          <a:xfrm>
            <a:off x="257001" y="127662"/>
            <a:ext cx="7402075" cy="577167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Внедрение комплексной системы инновационного социального финансирования предприятия  на примере ООО «Пролив Лонга»</a:t>
            </a:r>
            <a:endParaRPr lang="ru-RU" alt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04C129-2E95-D37B-9F49-3D762340D46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077" y="131722"/>
            <a:ext cx="1314886" cy="577167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FE05871-7ACD-EB43-D3AF-16C3E8F3E3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910710"/>
              </p:ext>
            </p:extLst>
          </p:nvPr>
        </p:nvGraphicFramePr>
        <p:xfrm>
          <a:off x="192026" y="3075922"/>
          <a:ext cx="8748725" cy="16294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9625">
                  <a:extLst>
                    <a:ext uri="{9D8B030D-6E8A-4147-A177-3AD203B41FA5}">
                      <a16:colId xmlns:a16="http://schemas.microsoft.com/office/drawing/2014/main" val="4199656285"/>
                    </a:ext>
                  </a:extLst>
                </a:gridCol>
                <a:gridCol w="756497">
                  <a:extLst>
                    <a:ext uri="{9D8B030D-6E8A-4147-A177-3AD203B41FA5}">
                      <a16:colId xmlns:a16="http://schemas.microsoft.com/office/drawing/2014/main" val="804848776"/>
                    </a:ext>
                  </a:extLst>
                </a:gridCol>
                <a:gridCol w="758346">
                  <a:extLst>
                    <a:ext uri="{9D8B030D-6E8A-4147-A177-3AD203B41FA5}">
                      <a16:colId xmlns:a16="http://schemas.microsoft.com/office/drawing/2014/main" val="1310887825"/>
                    </a:ext>
                  </a:extLst>
                </a:gridCol>
                <a:gridCol w="758346">
                  <a:extLst>
                    <a:ext uri="{9D8B030D-6E8A-4147-A177-3AD203B41FA5}">
                      <a16:colId xmlns:a16="http://schemas.microsoft.com/office/drawing/2014/main" val="1235874043"/>
                    </a:ext>
                  </a:extLst>
                </a:gridCol>
                <a:gridCol w="758346">
                  <a:extLst>
                    <a:ext uri="{9D8B030D-6E8A-4147-A177-3AD203B41FA5}">
                      <a16:colId xmlns:a16="http://schemas.microsoft.com/office/drawing/2014/main" val="2911911926"/>
                    </a:ext>
                  </a:extLst>
                </a:gridCol>
                <a:gridCol w="759271">
                  <a:extLst>
                    <a:ext uri="{9D8B030D-6E8A-4147-A177-3AD203B41FA5}">
                      <a16:colId xmlns:a16="http://schemas.microsoft.com/office/drawing/2014/main" val="754876168"/>
                    </a:ext>
                  </a:extLst>
                </a:gridCol>
                <a:gridCol w="759271">
                  <a:extLst>
                    <a:ext uri="{9D8B030D-6E8A-4147-A177-3AD203B41FA5}">
                      <a16:colId xmlns:a16="http://schemas.microsoft.com/office/drawing/2014/main" val="1823948353"/>
                    </a:ext>
                  </a:extLst>
                </a:gridCol>
                <a:gridCol w="759271">
                  <a:extLst>
                    <a:ext uri="{9D8B030D-6E8A-4147-A177-3AD203B41FA5}">
                      <a16:colId xmlns:a16="http://schemas.microsoft.com/office/drawing/2014/main" val="2822627067"/>
                    </a:ext>
                  </a:extLst>
                </a:gridCol>
                <a:gridCol w="759271">
                  <a:extLst>
                    <a:ext uri="{9D8B030D-6E8A-4147-A177-3AD203B41FA5}">
                      <a16:colId xmlns:a16="http://schemas.microsoft.com/office/drawing/2014/main" val="408882933"/>
                    </a:ext>
                  </a:extLst>
                </a:gridCol>
                <a:gridCol w="830481">
                  <a:extLst>
                    <a:ext uri="{9D8B030D-6E8A-4147-A177-3AD203B41FA5}">
                      <a16:colId xmlns:a16="http://schemas.microsoft.com/office/drawing/2014/main" val="5309620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показателя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2024 </a:t>
                      </a:r>
                      <a:r>
                        <a:rPr lang="ru-RU" sz="1200" dirty="0" smtClean="0">
                          <a:effectLst/>
                        </a:rPr>
                        <a:t>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2025 </a:t>
                      </a:r>
                      <a:r>
                        <a:rPr lang="ru-RU" sz="1200" dirty="0" smtClean="0">
                          <a:effectLst/>
                        </a:rPr>
                        <a:t>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2026 </a:t>
                      </a:r>
                      <a:r>
                        <a:rPr lang="ru-RU" sz="1200" dirty="0" smtClean="0">
                          <a:effectLst/>
                        </a:rPr>
                        <a:t>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2027 </a:t>
                      </a:r>
                      <a:r>
                        <a:rPr lang="ru-RU" sz="1200" dirty="0" smtClean="0">
                          <a:effectLst/>
                        </a:rPr>
                        <a:t>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2028 </a:t>
                      </a:r>
                      <a:r>
                        <a:rPr lang="ru-RU" sz="1200" dirty="0" smtClean="0">
                          <a:effectLst/>
                        </a:rPr>
                        <a:t>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2029 </a:t>
                      </a:r>
                      <a:r>
                        <a:rPr lang="ru-RU" sz="1200" dirty="0" smtClean="0">
                          <a:effectLst/>
                        </a:rPr>
                        <a:t>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2030 </a:t>
                      </a:r>
                      <a:r>
                        <a:rPr lang="ru-RU" sz="1200" dirty="0" smtClean="0">
                          <a:effectLst/>
                        </a:rPr>
                        <a:t>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2031 </a:t>
                      </a:r>
                      <a:r>
                        <a:rPr lang="ru-RU" sz="1200" dirty="0" smtClean="0">
                          <a:effectLst/>
                        </a:rPr>
                        <a:t>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2032 </a:t>
                      </a:r>
                      <a:r>
                        <a:rPr lang="ru-RU" sz="1200" dirty="0" smtClean="0">
                          <a:effectLst/>
                        </a:rPr>
                        <a:t>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2751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Выручка от продаж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1 892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9 829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19 216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37 437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49 179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49 900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49 660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50 190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50 211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70638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Затраты на производство продукции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581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3 017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5 899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11 492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15 097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15 318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15 245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15 407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15 414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9767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Капитальные вложения на строительство прииска Рывеем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8 957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8 439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6 701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6 732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2 699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2 009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1 655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1 750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1 210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1610280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1A2A5ADA-2EA5-784B-CAEF-CE70EFD08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637" y="2440792"/>
            <a:ext cx="8707994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Прогнозные значения выручки от продаж, затрат на производство продукции и капитальных вложений на строительство прииска </a:t>
            </a:r>
            <a:r>
              <a:rPr kumimoji="0" lang="ru-RU" altLang="ru-RU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Рывеем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тыс. $ (валютный курс 75 руб. / $ США)</a:t>
            </a:r>
            <a:endParaRPr kumimoji="0" lang="ru-RU" altLang="ru-RU" sz="7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8295E9-415C-82A8-883E-B38AD12ECFBE}"/>
              </a:ext>
            </a:extLst>
          </p:cNvPr>
          <p:cNvSpPr txBox="1"/>
          <p:nvPr/>
        </p:nvSpPr>
        <p:spPr>
          <a:xfrm>
            <a:off x="3133858" y="894009"/>
            <a:ext cx="5687502" cy="1443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ООО «Пролив Лонга» приобретена 08.07.2015 лицензия </a:t>
            </a:r>
            <a:br>
              <a:rPr lang="ru-R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АНД 01255 БЭ (россыпное золото, разведка и добыча, действует до 08.07.2035) для осуществления своей основной деятельности – разведки и добычи песков драгоценных металлов (золота и серебра).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Запасы золота категории </a:t>
            </a:r>
            <a:r>
              <a:rPr lang="ru-R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С1 - 3965 кг, а ресурсов кат. Р1 – 682 кг.</a:t>
            </a:r>
            <a:endParaRPr lang="ru-RU" sz="10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FD0CDC6-8102-CBBC-1061-03F1E0F33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70" y="931384"/>
            <a:ext cx="2522423" cy="140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00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683FB-79F9-EAD2-7680-634D1A6D9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">
            <a:extLst>
              <a:ext uri="{FF2B5EF4-FFF2-40B4-BE49-F238E27FC236}">
                <a16:creationId xmlns:a16="http://schemas.microsoft.com/office/drawing/2014/main" id="{B849565E-348C-EF35-F628-688DAB13326C}"/>
              </a:ext>
            </a:extLst>
          </p:cNvPr>
          <p:cNvSpPr txBox="1">
            <a:spLocks/>
          </p:cNvSpPr>
          <p:nvPr/>
        </p:nvSpPr>
        <p:spPr>
          <a:xfrm>
            <a:off x="257002" y="172083"/>
            <a:ext cx="7402075" cy="577167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Результаты моделирования среднемесячной заработной платы ООО «Пролив Лонга» при отработке россыпей на лицензионном участке реки </a:t>
            </a:r>
            <a:r>
              <a:rPr lang="ru-RU" sz="1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Рывеем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(1/2)</a:t>
            </a:r>
            <a:endParaRPr lang="ru-RU" sz="18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4E780A-33F4-8A61-BEA5-2282A20489B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077" y="131722"/>
            <a:ext cx="1314886" cy="577167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049E0EF-FB4F-C5B8-82A7-A9CC061045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40578"/>
              </p:ext>
            </p:extLst>
          </p:nvPr>
        </p:nvGraphicFramePr>
        <p:xfrm>
          <a:off x="187854" y="693154"/>
          <a:ext cx="8843947" cy="43235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600">
                  <a:extLst>
                    <a:ext uri="{9D8B030D-6E8A-4147-A177-3AD203B41FA5}">
                      <a16:colId xmlns:a16="http://schemas.microsoft.com/office/drawing/2014/main" val="3844735398"/>
                    </a:ext>
                  </a:extLst>
                </a:gridCol>
                <a:gridCol w="2242770">
                  <a:extLst>
                    <a:ext uri="{9D8B030D-6E8A-4147-A177-3AD203B41FA5}">
                      <a16:colId xmlns:a16="http://schemas.microsoft.com/office/drawing/2014/main" val="301277612"/>
                    </a:ext>
                  </a:extLst>
                </a:gridCol>
                <a:gridCol w="566592">
                  <a:extLst>
                    <a:ext uri="{9D8B030D-6E8A-4147-A177-3AD203B41FA5}">
                      <a16:colId xmlns:a16="http://schemas.microsoft.com/office/drawing/2014/main" val="2117814379"/>
                    </a:ext>
                  </a:extLst>
                </a:gridCol>
                <a:gridCol w="577811">
                  <a:extLst>
                    <a:ext uri="{9D8B030D-6E8A-4147-A177-3AD203B41FA5}">
                      <a16:colId xmlns:a16="http://schemas.microsoft.com/office/drawing/2014/main" val="4092439971"/>
                    </a:ext>
                  </a:extLst>
                </a:gridCol>
                <a:gridCol w="516103">
                  <a:extLst>
                    <a:ext uri="{9D8B030D-6E8A-4147-A177-3AD203B41FA5}">
                      <a16:colId xmlns:a16="http://schemas.microsoft.com/office/drawing/2014/main" val="2058635791"/>
                    </a:ext>
                  </a:extLst>
                </a:gridCol>
                <a:gridCol w="510493">
                  <a:extLst>
                    <a:ext uri="{9D8B030D-6E8A-4147-A177-3AD203B41FA5}">
                      <a16:colId xmlns:a16="http://schemas.microsoft.com/office/drawing/2014/main" val="4211946297"/>
                    </a:ext>
                  </a:extLst>
                </a:gridCol>
                <a:gridCol w="605862">
                  <a:extLst>
                    <a:ext uri="{9D8B030D-6E8A-4147-A177-3AD203B41FA5}">
                      <a16:colId xmlns:a16="http://schemas.microsoft.com/office/drawing/2014/main" val="3115618574"/>
                    </a:ext>
                  </a:extLst>
                </a:gridCol>
                <a:gridCol w="617079">
                  <a:extLst>
                    <a:ext uri="{9D8B030D-6E8A-4147-A177-3AD203B41FA5}">
                      <a16:colId xmlns:a16="http://schemas.microsoft.com/office/drawing/2014/main" val="1958977504"/>
                    </a:ext>
                  </a:extLst>
                </a:gridCol>
                <a:gridCol w="695618">
                  <a:extLst>
                    <a:ext uri="{9D8B030D-6E8A-4147-A177-3AD203B41FA5}">
                      <a16:colId xmlns:a16="http://schemas.microsoft.com/office/drawing/2014/main" val="2430999719"/>
                    </a:ext>
                  </a:extLst>
                </a:gridCol>
                <a:gridCol w="678787">
                  <a:extLst>
                    <a:ext uri="{9D8B030D-6E8A-4147-A177-3AD203B41FA5}">
                      <a16:colId xmlns:a16="http://schemas.microsoft.com/office/drawing/2014/main" val="2699014414"/>
                    </a:ext>
                  </a:extLst>
                </a:gridCol>
                <a:gridCol w="633910">
                  <a:extLst>
                    <a:ext uri="{9D8B030D-6E8A-4147-A177-3AD203B41FA5}">
                      <a16:colId xmlns:a16="http://schemas.microsoft.com/office/drawing/2014/main" val="1535426598"/>
                    </a:ext>
                  </a:extLst>
                </a:gridCol>
                <a:gridCol w="757322">
                  <a:extLst>
                    <a:ext uri="{9D8B030D-6E8A-4147-A177-3AD203B41FA5}">
                      <a16:colId xmlns:a16="http://schemas.microsoft.com/office/drawing/2014/main" val="229001056"/>
                    </a:ext>
                  </a:extLst>
                </a:gridCol>
              </a:tblGrid>
              <a:tr h="2532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№ п/п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показателя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2023 </a:t>
                      </a:r>
                      <a:r>
                        <a:rPr lang="ru-RU" sz="1000" dirty="0" smtClean="0">
                          <a:effectLst/>
                        </a:rPr>
                        <a:t>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2024 </a:t>
                      </a:r>
                      <a:r>
                        <a:rPr lang="ru-RU" sz="1000" dirty="0" smtClean="0">
                          <a:effectLst/>
                        </a:rPr>
                        <a:t>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2025 </a:t>
                      </a:r>
                      <a:r>
                        <a:rPr lang="ru-RU" sz="1000" dirty="0" smtClean="0">
                          <a:effectLst/>
                        </a:rPr>
                        <a:t>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2026 </a:t>
                      </a:r>
                      <a:r>
                        <a:rPr lang="ru-RU" sz="1000" dirty="0" smtClean="0">
                          <a:effectLst/>
                        </a:rPr>
                        <a:t>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2027 </a:t>
                      </a:r>
                      <a:r>
                        <a:rPr lang="ru-RU" sz="1000" dirty="0" smtClean="0">
                          <a:effectLst/>
                        </a:rPr>
                        <a:t>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2028 </a:t>
                      </a:r>
                      <a:r>
                        <a:rPr lang="ru-RU" sz="1000" dirty="0" smtClean="0">
                          <a:effectLst/>
                        </a:rPr>
                        <a:t>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2029 </a:t>
                      </a:r>
                      <a:r>
                        <a:rPr lang="ru-RU" sz="1000" dirty="0" smtClean="0">
                          <a:effectLst/>
                        </a:rPr>
                        <a:t>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2030 </a:t>
                      </a:r>
                      <a:r>
                        <a:rPr lang="ru-RU" sz="1000" dirty="0" smtClean="0">
                          <a:effectLst/>
                        </a:rPr>
                        <a:t>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2031 </a:t>
                      </a:r>
                      <a:r>
                        <a:rPr lang="ru-RU" sz="1000" dirty="0" smtClean="0">
                          <a:effectLst/>
                        </a:rPr>
                        <a:t>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2032 </a:t>
                      </a:r>
                      <a:r>
                        <a:rPr lang="ru-RU" sz="1000" dirty="0" smtClean="0">
                          <a:effectLst/>
                        </a:rPr>
                        <a:t>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extLst>
                  <a:ext uri="{0D108BD9-81ED-4DB2-BD59-A6C34878D82A}">
                    <a16:rowId xmlns:a16="http://schemas.microsoft.com/office/drawing/2014/main" val="1306635085"/>
                  </a:ext>
                </a:extLst>
              </a:tr>
              <a:tr h="2532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Среднемесячная выручка предприятия на одного работающего, 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302 228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492 708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682 115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870 668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1 063 454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1 254 362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1 443 465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1 651 107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1 855 261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1 987 201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extLst>
                  <a:ext uri="{0D108BD9-81ED-4DB2-BD59-A6C34878D82A}">
                    <a16:rowId xmlns:a16="http://schemas.microsoft.com/office/drawing/2014/main" val="727161600"/>
                  </a:ext>
                </a:extLst>
              </a:tr>
              <a:tr h="759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Среднемесячная себестоимость проданных товаров, продукции, работ, услуг на одного работающего с учётом прогрессивной системы стимулирования труда, 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130 705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151 302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209 374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267 281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326 448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385 065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443 106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506 869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569 516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610 040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extLst>
                  <a:ext uri="{0D108BD9-81ED-4DB2-BD59-A6C34878D82A}">
                    <a16:rowId xmlns:a16="http://schemas.microsoft.com/office/drawing/2014/main" val="2773322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Условно-постоянные издержки, 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71 849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83 171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104 227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122 361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139 883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165 231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190 403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218 106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245 404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263 232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extLst>
                  <a:ext uri="{0D108BD9-81ED-4DB2-BD59-A6C34878D82A}">
                    <a16:rowId xmlns:a16="http://schemas.microsoft.com/office/drawing/2014/main" val="41850821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Условно-переменные издержки, 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58 856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68 131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105 148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144 920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186 565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219 833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252 703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288 763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324 112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346 808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extLst>
                  <a:ext uri="{0D108BD9-81ED-4DB2-BD59-A6C34878D82A}">
                    <a16:rowId xmlns:a16="http://schemas.microsoft.com/office/drawing/2014/main" val="4014757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Финансовый результат, 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171 523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341 406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472 740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603 387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737 007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869 297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1 000 359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1 144 237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1 285 745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1 377 161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extLst>
                  <a:ext uri="{0D108BD9-81ED-4DB2-BD59-A6C34878D82A}">
                    <a16:rowId xmlns:a16="http://schemas.microsoft.com/office/drawing/2014/main" val="3419538190"/>
                  </a:ext>
                </a:extLst>
              </a:tr>
              <a:tr h="2532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Начислено процентов по кредитам, руб.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379 948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830 729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330 682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206 612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90 901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22 369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0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0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0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0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extLst>
                  <a:ext uri="{0D108BD9-81ED-4DB2-BD59-A6C34878D82A}">
                    <a16:rowId xmlns:a16="http://schemas.microsoft.com/office/drawing/2014/main" val="623773571"/>
                  </a:ext>
                </a:extLst>
              </a:tr>
              <a:tr h="2532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Финансовый результат за вычетом процентов по кредитам, руб.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-208 425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-489 323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142 058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396 776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646 106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846 928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1 000 359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1 144 237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1 285 745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1 377 161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extLst>
                  <a:ext uri="{0D108BD9-81ED-4DB2-BD59-A6C34878D82A}">
                    <a16:rowId xmlns:a16="http://schemas.microsoft.com/office/drawing/2014/main" val="2618192544"/>
                  </a:ext>
                </a:extLst>
              </a:tr>
              <a:tr h="2532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Среднемесячные отчисления в фонд развития, 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0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0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113 646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317 421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516 885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677 542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800 287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915 390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1 028 596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220 346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extLst>
                  <a:ext uri="{0D108BD9-81ED-4DB2-BD59-A6C34878D82A}">
                    <a16:rowId xmlns:a16="http://schemas.microsoft.com/office/drawing/2014/main" val="3810792834"/>
                  </a:ext>
                </a:extLst>
              </a:tr>
              <a:tr h="467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Среднемесячные отчисления в фонд развития нарастающим итогом, руб.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0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0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113 646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431 067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947 952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1 625 494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2 425 781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3 341 171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4 369 767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4 590 113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extLst>
                  <a:ext uri="{0D108BD9-81ED-4DB2-BD59-A6C34878D82A}">
                    <a16:rowId xmlns:a16="http://schemas.microsoft.com/office/drawing/2014/main" val="2923805135"/>
                  </a:ext>
                </a:extLst>
              </a:tr>
              <a:tr h="2532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Капитальные вложения на строительство прииска Рывеем, руб.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415 885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2 332 552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585 651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303 619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191 233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68 841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58 115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55 026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64 688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47 888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extLst>
                  <a:ext uri="{0D108BD9-81ED-4DB2-BD59-A6C34878D82A}">
                    <a16:rowId xmlns:a16="http://schemas.microsoft.com/office/drawing/2014/main" val="2106918284"/>
                  </a:ext>
                </a:extLst>
              </a:tr>
              <a:tr h="506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Капитальные вложения на строительство прииска </a:t>
                      </a:r>
                      <a:r>
                        <a:rPr lang="ru-RU" sz="1000" dirty="0" err="1">
                          <a:effectLst/>
                        </a:rPr>
                        <a:t>Рывеем</a:t>
                      </a:r>
                      <a:r>
                        <a:rPr lang="ru-RU" sz="1000" dirty="0">
                          <a:effectLst/>
                        </a:rPr>
                        <a:t> нарастающим итогом, </a:t>
                      </a:r>
                      <a:r>
                        <a:rPr lang="ru-RU" sz="1000" dirty="0" smtClean="0">
                          <a:effectLst/>
                        </a:rPr>
                        <a:t>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415 885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2 748 438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3 334 089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3 637 708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3 828 941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3 897 781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3 955 896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4 010 922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4 075 610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4 123 498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extLst>
                  <a:ext uri="{0D108BD9-81ED-4DB2-BD59-A6C34878D82A}">
                    <a16:rowId xmlns:a16="http://schemas.microsoft.com/office/drawing/2014/main" val="3562281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0790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683FB-79F9-EAD2-7680-634D1A6D9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">
            <a:extLst>
              <a:ext uri="{FF2B5EF4-FFF2-40B4-BE49-F238E27FC236}">
                <a16:creationId xmlns:a16="http://schemas.microsoft.com/office/drawing/2014/main" id="{B849565E-348C-EF35-F628-688DAB13326C}"/>
              </a:ext>
            </a:extLst>
          </p:cNvPr>
          <p:cNvSpPr txBox="1">
            <a:spLocks/>
          </p:cNvSpPr>
          <p:nvPr/>
        </p:nvSpPr>
        <p:spPr>
          <a:xfrm>
            <a:off x="257002" y="131722"/>
            <a:ext cx="7402075" cy="577167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Ежемесячная 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заработная плата ООО «Пролив Лонга» при отработке россыпей на лицензионном участке реки </a:t>
            </a:r>
            <a:r>
              <a:rPr lang="ru-RU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Рывеем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 учётом прогрессивной системы стимулирования труда</a:t>
            </a:r>
          </a:p>
          <a:p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4E780A-33F4-8A61-BEA5-2282A20489B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077" y="131722"/>
            <a:ext cx="1314886" cy="577167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049E0EF-FB4F-C5B8-82A7-A9CC061045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526149"/>
              </p:ext>
            </p:extLst>
          </p:nvPr>
        </p:nvGraphicFramePr>
        <p:xfrm>
          <a:off x="214163" y="708890"/>
          <a:ext cx="8812034" cy="42725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0006">
                  <a:extLst>
                    <a:ext uri="{9D8B030D-6E8A-4147-A177-3AD203B41FA5}">
                      <a16:colId xmlns:a16="http://schemas.microsoft.com/office/drawing/2014/main" val="3844735398"/>
                    </a:ext>
                  </a:extLst>
                </a:gridCol>
                <a:gridCol w="543110">
                  <a:extLst>
                    <a:ext uri="{9D8B030D-6E8A-4147-A177-3AD203B41FA5}">
                      <a16:colId xmlns:a16="http://schemas.microsoft.com/office/drawing/2014/main" val="301277612"/>
                    </a:ext>
                  </a:extLst>
                </a:gridCol>
                <a:gridCol w="1020206">
                  <a:extLst>
                    <a:ext uri="{9D8B030D-6E8A-4147-A177-3AD203B41FA5}">
                      <a16:colId xmlns:a16="http://schemas.microsoft.com/office/drawing/2014/main" val="3994954491"/>
                    </a:ext>
                  </a:extLst>
                </a:gridCol>
                <a:gridCol w="416642">
                  <a:extLst>
                    <a:ext uri="{9D8B030D-6E8A-4147-A177-3AD203B41FA5}">
                      <a16:colId xmlns:a16="http://schemas.microsoft.com/office/drawing/2014/main" val="1655028305"/>
                    </a:ext>
                  </a:extLst>
                </a:gridCol>
                <a:gridCol w="639207">
                  <a:extLst>
                    <a:ext uri="{9D8B030D-6E8A-4147-A177-3AD203B41FA5}">
                      <a16:colId xmlns:a16="http://schemas.microsoft.com/office/drawing/2014/main" val="2117814379"/>
                    </a:ext>
                  </a:extLst>
                </a:gridCol>
                <a:gridCol w="639207">
                  <a:extLst>
                    <a:ext uri="{9D8B030D-6E8A-4147-A177-3AD203B41FA5}">
                      <a16:colId xmlns:a16="http://schemas.microsoft.com/office/drawing/2014/main" val="4092439971"/>
                    </a:ext>
                  </a:extLst>
                </a:gridCol>
                <a:gridCol w="639207">
                  <a:extLst>
                    <a:ext uri="{9D8B030D-6E8A-4147-A177-3AD203B41FA5}">
                      <a16:colId xmlns:a16="http://schemas.microsoft.com/office/drawing/2014/main" val="2058635791"/>
                    </a:ext>
                  </a:extLst>
                </a:gridCol>
                <a:gridCol w="639207">
                  <a:extLst>
                    <a:ext uri="{9D8B030D-6E8A-4147-A177-3AD203B41FA5}">
                      <a16:colId xmlns:a16="http://schemas.microsoft.com/office/drawing/2014/main" val="4211946297"/>
                    </a:ext>
                  </a:extLst>
                </a:gridCol>
                <a:gridCol w="639207">
                  <a:extLst>
                    <a:ext uri="{9D8B030D-6E8A-4147-A177-3AD203B41FA5}">
                      <a16:colId xmlns:a16="http://schemas.microsoft.com/office/drawing/2014/main" val="3115618574"/>
                    </a:ext>
                  </a:extLst>
                </a:gridCol>
                <a:gridCol w="639207">
                  <a:extLst>
                    <a:ext uri="{9D8B030D-6E8A-4147-A177-3AD203B41FA5}">
                      <a16:colId xmlns:a16="http://schemas.microsoft.com/office/drawing/2014/main" val="1958977504"/>
                    </a:ext>
                  </a:extLst>
                </a:gridCol>
                <a:gridCol w="639207">
                  <a:extLst>
                    <a:ext uri="{9D8B030D-6E8A-4147-A177-3AD203B41FA5}">
                      <a16:colId xmlns:a16="http://schemas.microsoft.com/office/drawing/2014/main" val="2430999719"/>
                    </a:ext>
                  </a:extLst>
                </a:gridCol>
                <a:gridCol w="639207">
                  <a:extLst>
                    <a:ext uri="{9D8B030D-6E8A-4147-A177-3AD203B41FA5}">
                      <a16:colId xmlns:a16="http://schemas.microsoft.com/office/drawing/2014/main" val="2699014414"/>
                    </a:ext>
                  </a:extLst>
                </a:gridCol>
                <a:gridCol w="639207">
                  <a:extLst>
                    <a:ext uri="{9D8B030D-6E8A-4147-A177-3AD203B41FA5}">
                      <a16:colId xmlns:a16="http://schemas.microsoft.com/office/drawing/2014/main" val="1535426598"/>
                    </a:ext>
                  </a:extLst>
                </a:gridCol>
                <a:gridCol w="639207">
                  <a:extLst>
                    <a:ext uri="{9D8B030D-6E8A-4147-A177-3AD203B41FA5}">
                      <a16:colId xmlns:a16="http://schemas.microsoft.com/office/drawing/2014/main" val="229001056"/>
                    </a:ext>
                  </a:extLst>
                </a:gridCol>
              </a:tblGrid>
              <a:tr h="417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№ п/п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Тип персонала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Наименование должности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Кол-во </a:t>
                      </a:r>
                      <a:r>
                        <a:rPr lang="ru-RU" sz="800" dirty="0">
                          <a:effectLst/>
                        </a:rPr>
                        <a:t>сотрудников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2023 </a:t>
                      </a:r>
                      <a:r>
                        <a:rPr lang="ru-RU" sz="800" dirty="0" smtClean="0">
                          <a:effectLst/>
                        </a:rPr>
                        <a:t>г.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2024 </a:t>
                      </a:r>
                      <a:r>
                        <a:rPr lang="ru-RU" sz="800" dirty="0" smtClean="0">
                          <a:effectLst/>
                        </a:rPr>
                        <a:t>г.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2025 </a:t>
                      </a:r>
                      <a:r>
                        <a:rPr lang="ru-RU" sz="800" dirty="0" smtClean="0">
                          <a:effectLst/>
                        </a:rPr>
                        <a:t>г.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2026 </a:t>
                      </a:r>
                      <a:r>
                        <a:rPr lang="ru-RU" sz="800" dirty="0" smtClean="0">
                          <a:effectLst/>
                        </a:rPr>
                        <a:t>г.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2027 </a:t>
                      </a:r>
                      <a:r>
                        <a:rPr lang="ru-RU" sz="800" dirty="0" smtClean="0">
                          <a:effectLst/>
                        </a:rPr>
                        <a:t>г.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2028 </a:t>
                      </a:r>
                      <a:r>
                        <a:rPr lang="ru-RU" sz="800" dirty="0" smtClean="0">
                          <a:effectLst/>
                        </a:rPr>
                        <a:t>г.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2029 </a:t>
                      </a:r>
                      <a:r>
                        <a:rPr lang="ru-RU" sz="800" dirty="0" smtClean="0">
                          <a:effectLst/>
                        </a:rPr>
                        <a:t>г.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2030 </a:t>
                      </a:r>
                      <a:r>
                        <a:rPr lang="ru-RU" sz="800" dirty="0" smtClean="0">
                          <a:effectLst/>
                        </a:rPr>
                        <a:t>г.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2031 </a:t>
                      </a:r>
                      <a:r>
                        <a:rPr lang="ru-RU" sz="800" dirty="0" smtClean="0">
                          <a:effectLst/>
                        </a:rPr>
                        <a:t>г.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2032 </a:t>
                      </a:r>
                      <a:r>
                        <a:rPr lang="ru-RU" sz="800" dirty="0" smtClean="0">
                          <a:effectLst/>
                        </a:rPr>
                        <a:t>г.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51001979"/>
                  </a:ext>
                </a:extLst>
              </a:tr>
              <a:tr h="229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Административный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Генеральный директор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1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195 000 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317 899 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440 799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563 698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686 597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809 496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934 854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1 065 127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1 200 316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1 372 375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01145347"/>
                  </a:ext>
                </a:extLst>
              </a:tr>
              <a:tr h="417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Заместитель генерального директора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1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50 000 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81 513 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113 025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144 538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176 051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207 563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239 706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273 109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307 773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351 891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1003238"/>
                  </a:ext>
                </a:extLst>
              </a:tr>
              <a:tr h="278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Исполнительный директор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1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90 000 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146 723 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203 445 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260 168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316 891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373 614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431 471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491 597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553 992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633 404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9098070"/>
                  </a:ext>
                </a:extLst>
              </a:tr>
              <a:tr h="139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Менеджер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1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60 000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97 815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135 630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173 445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211 261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249 076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287 647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327 731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369 328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422 269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14856041"/>
                  </a:ext>
                </a:extLst>
              </a:tr>
              <a:tr h="139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Секретарь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 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40 000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65 210 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90 420 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115 630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140 840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166 051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191 765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218 488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246 219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281 513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86832784"/>
                  </a:ext>
                </a:extLst>
              </a:tr>
              <a:tr h="229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1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Производственный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Начальник участка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1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160 000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260 840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361 681 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462 521 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563 362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664 202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771 832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873 950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984 875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1 125 157 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08620719"/>
                  </a:ext>
                </a:extLst>
              </a:tr>
              <a:tr h="229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Водитель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 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240 000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391 261 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542 521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693 782 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845 043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996 303 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1 150 589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1 310 925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1 477 312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1 689 077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45726224"/>
                  </a:ext>
                </a:extLst>
              </a:tr>
              <a:tr h="229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Водитель погрузчика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 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360 000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586 891 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813 782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1 040 673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1 267 564 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1 494 455 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1 725 884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1 966 388 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2 215 968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2 533 615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78513059"/>
                  </a:ext>
                </a:extLst>
              </a:tr>
              <a:tr h="139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9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Бульдозерист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1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120 000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195 630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271 261 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346 891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422 521 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498 152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575 295 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655 463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738 656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844 538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69300448"/>
                  </a:ext>
                </a:extLst>
              </a:tr>
              <a:tr h="139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Повар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 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120 000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195 630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271 261 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346 891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422 521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498 152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575 295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655 463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738 656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844 538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0661011"/>
                  </a:ext>
                </a:extLst>
              </a:tr>
              <a:tr h="139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Электрик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 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100 000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163 025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226 051 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289 076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352 101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415 126 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479 412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546 219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615 547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703 782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36146427"/>
                  </a:ext>
                </a:extLst>
              </a:tr>
              <a:tr h="139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Плотник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 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90 000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146 723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203 445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260 168 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316 891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373 614 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431 471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491 597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553 992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633 404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6227466"/>
                  </a:ext>
                </a:extLst>
              </a:tr>
              <a:tr h="229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Промывальщик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2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180 000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293 445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406 891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520 336 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633 782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747 227 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862 942 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983 194 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1 107 984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1 266 808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89676104"/>
                  </a:ext>
                </a:extLst>
              </a:tr>
              <a:tr h="139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14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Сварщик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 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120 000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195 630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271 261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346 891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422 521 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498 152 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575 295 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655 463 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738 656 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844 538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44641658"/>
                  </a:ext>
                </a:extLst>
              </a:tr>
              <a:tr h="139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Крановщик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1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120 000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195 630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271 261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346 891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422 521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498 152 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575 295 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655 463 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738 656 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844 538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50975070"/>
                  </a:ext>
                </a:extLst>
              </a:tr>
              <a:tr h="229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Бурильщик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3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420 000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684 706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949 412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1 214 118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1 478 824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1 743 531 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2 013 531 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2 294 119 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2 585 296 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2 955 885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25739030"/>
                  </a:ext>
                </a:extLst>
              </a:tr>
              <a:tr h="139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17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Токарь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1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120 000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195 630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271 261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346 891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422 521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498 152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575 295 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655 463 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738 656 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844 538 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64799131"/>
                  </a:ext>
                </a:extLst>
              </a:tr>
              <a:tr h="139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03" marR="431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Сторож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1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90 000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146 723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203 445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260 168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316 891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373 614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431 471 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491 597 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553 992 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633 404 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74222294"/>
                  </a:ext>
                </a:extLst>
              </a:tr>
              <a:tr h="22979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ИТОГО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24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2 675 000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4 360 926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6 046 852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7 732 778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9 418 703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11 104 629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12 824 274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14 611 355 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16 465 874 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18 826 170 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35067732"/>
                  </a:ext>
                </a:extLst>
              </a:tr>
              <a:tr h="13932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СРЕДНЕЕ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111 458 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181 705 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251 952 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322 199 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392 446 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462 693 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534 345 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608 806 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686 078 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784 424 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74368880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161232" y="2316854"/>
            <a:ext cx="7909840" cy="26366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587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E3F1C-ACD1-EE60-9406-443E72C41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">
            <a:extLst>
              <a:ext uri="{FF2B5EF4-FFF2-40B4-BE49-F238E27FC236}">
                <a16:creationId xmlns:a16="http://schemas.microsoft.com/office/drawing/2014/main" id="{88128114-8839-31C3-A3B3-4B7AF9AF0345}"/>
              </a:ext>
            </a:extLst>
          </p:cNvPr>
          <p:cNvSpPr txBox="1">
            <a:spLocks/>
          </p:cNvSpPr>
          <p:nvPr/>
        </p:nvSpPr>
        <p:spPr>
          <a:xfrm>
            <a:off x="257001" y="52093"/>
            <a:ext cx="7402075" cy="1243774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Количество </a:t>
            </a: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сотрудников и суммарные расходы на оплату труда ООО «Пролив Лонга» при отработке россыпей на лицензионном участке реки </a:t>
            </a:r>
            <a:r>
              <a:rPr lang="ru-RU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Рывеем</a:t>
            </a: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 учётом прогрессивной системы стимулирования труда</a:t>
            </a:r>
          </a:p>
          <a:p>
            <a:endParaRPr lang="ru-RU" altLang="ru-RU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altLang="ru-RU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49FB34-0748-FE3F-C4C6-FFD790FFCB2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077" y="131722"/>
            <a:ext cx="1314886" cy="577167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AED56FA-0A03-69AF-7F8F-71F645000F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161461"/>
              </p:ext>
            </p:extLst>
          </p:nvPr>
        </p:nvGraphicFramePr>
        <p:xfrm>
          <a:off x="136022" y="825936"/>
          <a:ext cx="8837940" cy="42992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8424">
                  <a:extLst>
                    <a:ext uri="{9D8B030D-6E8A-4147-A177-3AD203B41FA5}">
                      <a16:colId xmlns:a16="http://schemas.microsoft.com/office/drawing/2014/main" val="2014259946"/>
                    </a:ext>
                  </a:extLst>
                </a:gridCol>
                <a:gridCol w="367725">
                  <a:extLst>
                    <a:ext uri="{9D8B030D-6E8A-4147-A177-3AD203B41FA5}">
                      <a16:colId xmlns:a16="http://schemas.microsoft.com/office/drawing/2014/main" val="1490365428"/>
                    </a:ext>
                  </a:extLst>
                </a:gridCol>
                <a:gridCol w="367725">
                  <a:extLst>
                    <a:ext uri="{9D8B030D-6E8A-4147-A177-3AD203B41FA5}">
                      <a16:colId xmlns:a16="http://schemas.microsoft.com/office/drawing/2014/main" val="3660208199"/>
                    </a:ext>
                  </a:extLst>
                </a:gridCol>
                <a:gridCol w="368158">
                  <a:extLst>
                    <a:ext uri="{9D8B030D-6E8A-4147-A177-3AD203B41FA5}">
                      <a16:colId xmlns:a16="http://schemas.microsoft.com/office/drawing/2014/main" val="805267406"/>
                    </a:ext>
                  </a:extLst>
                </a:gridCol>
                <a:gridCol w="368158">
                  <a:extLst>
                    <a:ext uri="{9D8B030D-6E8A-4147-A177-3AD203B41FA5}">
                      <a16:colId xmlns:a16="http://schemas.microsoft.com/office/drawing/2014/main" val="1225750921"/>
                    </a:ext>
                  </a:extLst>
                </a:gridCol>
                <a:gridCol w="368158">
                  <a:extLst>
                    <a:ext uri="{9D8B030D-6E8A-4147-A177-3AD203B41FA5}">
                      <a16:colId xmlns:a16="http://schemas.microsoft.com/office/drawing/2014/main" val="1229011629"/>
                    </a:ext>
                  </a:extLst>
                </a:gridCol>
                <a:gridCol w="368158">
                  <a:extLst>
                    <a:ext uri="{9D8B030D-6E8A-4147-A177-3AD203B41FA5}">
                      <a16:colId xmlns:a16="http://schemas.microsoft.com/office/drawing/2014/main" val="1106969371"/>
                    </a:ext>
                  </a:extLst>
                </a:gridCol>
                <a:gridCol w="367725">
                  <a:extLst>
                    <a:ext uri="{9D8B030D-6E8A-4147-A177-3AD203B41FA5}">
                      <a16:colId xmlns:a16="http://schemas.microsoft.com/office/drawing/2014/main" val="2111370659"/>
                    </a:ext>
                  </a:extLst>
                </a:gridCol>
                <a:gridCol w="367725">
                  <a:extLst>
                    <a:ext uri="{9D8B030D-6E8A-4147-A177-3AD203B41FA5}">
                      <a16:colId xmlns:a16="http://schemas.microsoft.com/office/drawing/2014/main" val="3114922214"/>
                    </a:ext>
                  </a:extLst>
                </a:gridCol>
                <a:gridCol w="429589">
                  <a:extLst>
                    <a:ext uri="{9D8B030D-6E8A-4147-A177-3AD203B41FA5}">
                      <a16:colId xmlns:a16="http://schemas.microsoft.com/office/drawing/2014/main" val="1552817399"/>
                    </a:ext>
                  </a:extLst>
                </a:gridCol>
                <a:gridCol w="429589">
                  <a:extLst>
                    <a:ext uri="{9D8B030D-6E8A-4147-A177-3AD203B41FA5}">
                      <a16:colId xmlns:a16="http://schemas.microsoft.com/office/drawing/2014/main" val="2814271368"/>
                    </a:ext>
                  </a:extLst>
                </a:gridCol>
                <a:gridCol w="428723">
                  <a:extLst>
                    <a:ext uri="{9D8B030D-6E8A-4147-A177-3AD203B41FA5}">
                      <a16:colId xmlns:a16="http://schemas.microsoft.com/office/drawing/2014/main" val="3767957813"/>
                    </a:ext>
                  </a:extLst>
                </a:gridCol>
                <a:gridCol w="428723">
                  <a:extLst>
                    <a:ext uri="{9D8B030D-6E8A-4147-A177-3AD203B41FA5}">
                      <a16:colId xmlns:a16="http://schemas.microsoft.com/office/drawing/2014/main" val="68985866"/>
                    </a:ext>
                  </a:extLst>
                </a:gridCol>
                <a:gridCol w="429156">
                  <a:extLst>
                    <a:ext uri="{9D8B030D-6E8A-4147-A177-3AD203B41FA5}">
                      <a16:colId xmlns:a16="http://schemas.microsoft.com/office/drawing/2014/main" val="1123850332"/>
                    </a:ext>
                  </a:extLst>
                </a:gridCol>
                <a:gridCol w="429156">
                  <a:extLst>
                    <a:ext uri="{9D8B030D-6E8A-4147-A177-3AD203B41FA5}">
                      <a16:colId xmlns:a16="http://schemas.microsoft.com/office/drawing/2014/main" val="1769981269"/>
                    </a:ext>
                  </a:extLst>
                </a:gridCol>
                <a:gridCol w="429156">
                  <a:extLst>
                    <a:ext uri="{9D8B030D-6E8A-4147-A177-3AD203B41FA5}">
                      <a16:colId xmlns:a16="http://schemas.microsoft.com/office/drawing/2014/main" val="2471250951"/>
                    </a:ext>
                  </a:extLst>
                </a:gridCol>
                <a:gridCol w="429156">
                  <a:extLst>
                    <a:ext uri="{9D8B030D-6E8A-4147-A177-3AD203B41FA5}">
                      <a16:colId xmlns:a16="http://schemas.microsoft.com/office/drawing/2014/main" val="4186939680"/>
                    </a:ext>
                  </a:extLst>
                </a:gridCol>
                <a:gridCol w="493184">
                  <a:extLst>
                    <a:ext uri="{9D8B030D-6E8A-4147-A177-3AD203B41FA5}">
                      <a16:colId xmlns:a16="http://schemas.microsoft.com/office/drawing/2014/main" val="1580858779"/>
                    </a:ext>
                  </a:extLst>
                </a:gridCol>
                <a:gridCol w="493184">
                  <a:extLst>
                    <a:ext uri="{9D8B030D-6E8A-4147-A177-3AD203B41FA5}">
                      <a16:colId xmlns:a16="http://schemas.microsoft.com/office/drawing/2014/main" val="2843824738"/>
                    </a:ext>
                  </a:extLst>
                </a:gridCol>
                <a:gridCol w="493184">
                  <a:extLst>
                    <a:ext uri="{9D8B030D-6E8A-4147-A177-3AD203B41FA5}">
                      <a16:colId xmlns:a16="http://schemas.microsoft.com/office/drawing/2014/main" val="4150362628"/>
                    </a:ext>
                  </a:extLst>
                </a:gridCol>
                <a:gridCol w="493184">
                  <a:extLst>
                    <a:ext uri="{9D8B030D-6E8A-4147-A177-3AD203B41FA5}">
                      <a16:colId xmlns:a16="http://schemas.microsoft.com/office/drawing/2014/main" val="1845279810"/>
                    </a:ext>
                  </a:extLst>
                </a:gridCol>
              </a:tblGrid>
              <a:tr h="12964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dirty="0">
                          <a:effectLst/>
                        </a:rPr>
                        <a:t>Наименование должности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 gridSpan="2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904336"/>
                  </a:ext>
                </a:extLst>
              </a:tr>
              <a:tr h="81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dirty="0">
                          <a:effectLst/>
                        </a:rPr>
                        <a:t>2023 </a:t>
                      </a:r>
                      <a:r>
                        <a:rPr lang="ru-RU" sz="500" dirty="0" smtClean="0">
                          <a:effectLst/>
                        </a:rPr>
                        <a:t>г.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dirty="0">
                          <a:effectLst/>
                        </a:rPr>
                        <a:t>2024 </a:t>
                      </a:r>
                      <a:r>
                        <a:rPr lang="ru-RU" sz="500" dirty="0" smtClean="0">
                          <a:effectLst/>
                        </a:rPr>
                        <a:t>г.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dirty="0">
                          <a:effectLst/>
                        </a:rPr>
                        <a:t>2025 </a:t>
                      </a:r>
                      <a:r>
                        <a:rPr lang="ru-RU" sz="500" dirty="0" smtClean="0">
                          <a:effectLst/>
                        </a:rPr>
                        <a:t>г.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dirty="0">
                          <a:effectLst/>
                        </a:rPr>
                        <a:t>2026 </a:t>
                      </a:r>
                      <a:r>
                        <a:rPr lang="ru-RU" sz="500" dirty="0" smtClean="0">
                          <a:effectLst/>
                        </a:rPr>
                        <a:t>г.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dirty="0">
                          <a:effectLst/>
                        </a:rPr>
                        <a:t>2027 </a:t>
                      </a:r>
                      <a:r>
                        <a:rPr lang="ru-RU" sz="500" dirty="0" smtClean="0">
                          <a:effectLst/>
                        </a:rPr>
                        <a:t>г.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dirty="0">
                          <a:effectLst/>
                        </a:rPr>
                        <a:t>2028 </a:t>
                      </a:r>
                      <a:r>
                        <a:rPr lang="ru-RU" sz="500" dirty="0" smtClean="0">
                          <a:effectLst/>
                        </a:rPr>
                        <a:t>г.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dirty="0">
                          <a:effectLst/>
                        </a:rPr>
                        <a:t>2029 </a:t>
                      </a:r>
                      <a:r>
                        <a:rPr lang="ru-RU" sz="500" dirty="0" smtClean="0">
                          <a:effectLst/>
                        </a:rPr>
                        <a:t>г.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dirty="0">
                          <a:effectLst/>
                        </a:rPr>
                        <a:t>2030 </a:t>
                      </a:r>
                      <a:r>
                        <a:rPr lang="ru-RU" sz="500" dirty="0" smtClean="0">
                          <a:effectLst/>
                        </a:rPr>
                        <a:t>г.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dirty="0">
                          <a:effectLst/>
                        </a:rPr>
                        <a:t>2031 </a:t>
                      </a:r>
                      <a:r>
                        <a:rPr lang="ru-RU" sz="500" dirty="0" smtClean="0">
                          <a:effectLst/>
                        </a:rPr>
                        <a:t>г.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dirty="0">
                          <a:effectLst/>
                        </a:rPr>
                        <a:t>2032 </a:t>
                      </a:r>
                      <a:r>
                        <a:rPr lang="ru-RU" sz="500" dirty="0" smtClean="0">
                          <a:effectLst/>
                        </a:rPr>
                        <a:t>г.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263428"/>
                  </a:ext>
                </a:extLst>
              </a:tr>
              <a:tr h="3393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Кол-во со-труд-ников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Расходы на оплату труда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Кол-во со-труд-ников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Расходы на оплату труда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Кол-во со-труд-ников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Расходы на оплату труда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Кол-во со-труд-ников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Расходы на оплату труда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Кол-во со-труд-ников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Расходы на оплату труда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Кол-во со-труд-ников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Расходы на оплату труда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Кол-во со-труд-ников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Расходы на оплату труда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Кол-во со-труд-ников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Расходы на оплату труда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Кол-во со-труд-ников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Расходы на оплату труда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Кол-во со-труд-ников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Расходы на оплату труда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extLst>
                  <a:ext uri="{0D108BD9-81ED-4DB2-BD59-A6C34878D82A}">
                    <a16:rowId xmlns:a16="http://schemas.microsoft.com/office/drawing/2014/main" val="3709048201"/>
                  </a:ext>
                </a:extLst>
              </a:tr>
              <a:tr h="253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Генеральный директор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195 000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317 899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440 799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563 698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686 597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809 496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934 854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1 065 127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1 200 316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1 372 375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extLst>
                  <a:ext uri="{0D108BD9-81ED-4DB2-BD59-A6C34878D82A}">
                    <a16:rowId xmlns:a16="http://schemas.microsoft.com/office/drawing/2014/main" val="3378361241"/>
                  </a:ext>
                </a:extLst>
              </a:tr>
              <a:tr h="425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Заместитель генерального директора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dirty="0">
                          <a:effectLst/>
                        </a:rPr>
                        <a:t>50 000 ₽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dirty="0">
                          <a:effectLst/>
                        </a:rPr>
                        <a:t>81 513 ₽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113 025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144 538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176 051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207 563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239 706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273 109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307 773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351 891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extLst>
                  <a:ext uri="{0D108BD9-81ED-4DB2-BD59-A6C34878D82A}">
                    <a16:rowId xmlns:a16="http://schemas.microsoft.com/office/drawing/2014/main" val="2605882362"/>
                  </a:ext>
                </a:extLst>
              </a:tr>
              <a:tr h="253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Исполнительный директор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90 000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146 723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203 445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260 168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316 891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373 614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431 471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491 597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553 992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633 404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extLst>
                  <a:ext uri="{0D108BD9-81ED-4DB2-BD59-A6C34878D82A}">
                    <a16:rowId xmlns:a16="http://schemas.microsoft.com/office/drawing/2014/main" val="351787127"/>
                  </a:ext>
                </a:extLst>
              </a:tr>
              <a:tr h="166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Менеджер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60 000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97 815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135 630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173 445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211 261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249 076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287 647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327 731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369 328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422 269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extLst>
                  <a:ext uri="{0D108BD9-81ED-4DB2-BD59-A6C34878D82A}">
                    <a16:rowId xmlns:a16="http://schemas.microsoft.com/office/drawing/2014/main" val="2620646542"/>
                  </a:ext>
                </a:extLst>
              </a:tr>
              <a:tr h="166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Секретарь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40 000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65 210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90 420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dirty="0">
                          <a:effectLst/>
                        </a:rPr>
                        <a:t>1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115 630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140 840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166 051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191 765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218 488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246 219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281 513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extLst>
                  <a:ext uri="{0D108BD9-81ED-4DB2-BD59-A6C34878D82A}">
                    <a16:rowId xmlns:a16="http://schemas.microsoft.com/office/drawing/2014/main" val="3302286475"/>
                  </a:ext>
                </a:extLst>
              </a:tr>
              <a:tr h="174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dirty="0">
                          <a:effectLst/>
                        </a:rPr>
                        <a:t>Начальник участка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dirty="0">
                          <a:effectLst/>
                        </a:rPr>
                        <a:t>160 000 ₽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425 236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5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1 689 050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7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3 390 281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12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6 698 371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13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8 820 604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12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8 951 583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10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8 835 637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9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8 922 965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8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9 503 873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extLst>
                  <a:ext uri="{0D108BD9-81ED-4DB2-BD59-A6C34878D82A}">
                    <a16:rowId xmlns:a16="http://schemas.microsoft.com/office/drawing/2014/main" val="1241682813"/>
                  </a:ext>
                </a:extLst>
              </a:tr>
              <a:tr h="174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Водитель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480 000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1 275 707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dirty="0">
                          <a:effectLst/>
                        </a:rPr>
                        <a:t>9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dirty="0">
                          <a:effectLst/>
                        </a:rPr>
                        <a:t>5 067 149 ₽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15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10 170 843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24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20 095 112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27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26 461 813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23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26 854 748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20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26 506 910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18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26 768 894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17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28 511 618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extLst>
                  <a:ext uri="{0D108BD9-81ED-4DB2-BD59-A6C34878D82A}">
                    <a16:rowId xmlns:a16="http://schemas.microsoft.com/office/drawing/2014/main" val="3701881121"/>
                  </a:ext>
                </a:extLst>
              </a:tr>
              <a:tr h="174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Водитель погрузчика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1 080 000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dirty="0">
                          <a:effectLst/>
                        </a:rPr>
                        <a:t>2 870 342 ₽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14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11 401 085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22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22 884 396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36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45 214 002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40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59 539 079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35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60 423 183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30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59 640 547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27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60 230 011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25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64 151 141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extLst>
                  <a:ext uri="{0D108BD9-81ED-4DB2-BD59-A6C34878D82A}">
                    <a16:rowId xmlns:a16="http://schemas.microsoft.com/office/drawing/2014/main" val="1228496924"/>
                  </a:ext>
                </a:extLst>
              </a:tr>
              <a:tr h="174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Бульдозерист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120 000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318 927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5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1 266 787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7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2 542 711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12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5 023 778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13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6 615 453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12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6 713 687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10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6 626 727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9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6 692 223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8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7 127 905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extLst>
                  <a:ext uri="{0D108BD9-81ED-4DB2-BD59-A6C34878D82A}">
                    <a16:rowId xmlns:a16="http://schemas.microsoft.com/office/drawing/2014/main" val="782452490"/>
                  </a:ext>
                </a:extLst>
              </a:tr>
              <a:tr h="174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Повар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120 000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318 927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5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1 266 787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7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2 542 711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12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5 023 778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13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6 615 453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12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6 713 687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10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6 626 727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9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6 692 223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8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7 127 905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extLst>
                  <a:ext uri="{0D108BD9-81ED-4DB2-BD59-A6C34878D82A}">
                    <a16:rowId xmlns:a16="http://schemas.microsoft.com/office/drawing/2014/main" val="1467561148"/>
                  </a:ext>
                </a:extLst>
              </a:tr>
              <a:tr h="174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Электрик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100 000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265 772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5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1 055 656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7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2 118 926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12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4 186 482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13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5 512 878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12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5 594 739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10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5 522 273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9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5 576 853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8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5 939 920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extLst>
                  <a:ext uri="{0D108BD9-81ED-4DB2-BD59-A6C34878D82A}">
                    <a16:rowId xmlns:a16="http://schemas.microsoft.com/office/drawing/2014/main" val="129131566"/>
                  </a:ext>
                </a:extLst>
              </a:tr>
              <a:tr h="174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Плотник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90 000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239 195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5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950 090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7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1 907 033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12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3 767 833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13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4 961 590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12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5 035 265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10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4 970 046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9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5 019 168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8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5 345 928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extLst>
                  <a:ext uri="{0D108BD9-81ED-4DB2-BD59-A6C34878D82A}">
                    <a16:rowId xmlns:a16="http://schemas.microsoft.com/office/drawing/2014/main" val="3279470503"/>
                  </a:ext>
                </a:extLst>
              </a:tr>
              <a:tr h="174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Промывальщик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360 000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956 781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9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3 800 362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15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7 628 132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24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15 071 334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27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19 846 360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23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20 141 061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20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19 880 182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18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20 076 670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17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21 383 714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extLst>
                  <a:ext uri="{0D108BD9-81ED-4DB2-BD59-A6C34878D82A}">
                    <a16:rowId xmlns:a16="http://schemas.microsoft.com/office/drawing/2014/main" val="3763908859"/>
                  </a:ext>
                </a:extLst>
              </a:tr>
              <a:tr h="174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Сварщик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120 000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318 927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5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1 266 787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7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2 542 711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12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5 023 778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13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6 615 453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12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6 713 687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10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6 626 727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9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6 692 223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8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7 127 905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extLst>
                  <a:ext uri="{0D108BD9-81ED-4DB2-BD59-A6C34878D82A}">
                    <a16:rowId xmlns:a16="http://schemas.microsoft.com/office/drawing/2014/main" val="2702240240"/>
                  </a:ext>
                </a:extLst>
              </a:tr>
              <a:tr h="174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Крановщик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120 000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318 927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5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1 266 787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7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2 542 711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12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5 023 778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13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6 615 453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12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6 713 687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10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6 626 727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9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6 692 223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8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7 127 905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extLst>
                  <a:ext uri="{0D108BD9-81ED-4DB2-BD59-A6C34878D82A}">
                    <a16:rowId xmlns:a16="http://schemas.microsoft.com/office/drawing/2014/main" val="1457787026"/>
                  </a:ext>
                </a:extLst>
              </a:tr>
              <a:tr h="174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Бурильщик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1 260 000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3 348 732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14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13 301 265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22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26 698 462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36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52 749 669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40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69 462 258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35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70 493 714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30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69 580 638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27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70 268 346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25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74 842 998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extLst>
                  <a:ext uri="{0D108BD9-81ED-4DB2-BD59-A6C34878D82A}">
                    <a16:rowId xmlns:a16="http://schemas.microsoft.com/office/drawing/2014/main" val="3765488591"/>
                  </a:ext>
                </a:extLst>
              </a:tr>
              <a:tr h="174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Токарь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120 000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318 927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5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1 266 787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7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2 542 711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12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5 023 778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13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6 615 453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12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6 713 687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10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6 626 727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9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6 692 223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8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7 127 905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extLst>
                  <a:ext uri="{0D108BD9-81ED-4DB2-BD59-A6C34878D82A}">
                    <a16:rowId xmlns:a16="http://schemas.microsoft.com/office/drawing/2014/main" val="3911179149"/>
                  </a:ext>
                </a:extLst>
              </a:tr>
              <a:tr h="166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Сторож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90 000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146 723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203 445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260 168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316 891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373 614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431 471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491 597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553 992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633 404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extLst>
                  <a:ext uri="{0D108BD9-81ED-4DB2-BD59-A6C34878D82A}">
                    <a16:rowId xmlns:a16="http://schemas.microsoft.com/office/drawing/2014/main" val="1760156750"/>
                  </a:ext>
                </a:extLst>
              </a:tr>
              <a:tr h="174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ИТОГО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2 395 000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35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5 918 298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90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21 674 177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138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42 788 421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220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83 586 680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245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109 858 201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216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233 579 643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188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230 937 519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169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233 555 643 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158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dirty="0">
                          <a:effectLst/>
                        </a:rPr>
                        <a:t>249 013 571 ₽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255" marR="41255" marT="0" marB="0" anchor="ctr"/>
                </a:tc>
                <a:extLst>
                  <a:ext uri="{0D108BD9-81ED-4DB2-BD59-A6C34878D82A}">
                    <a16:rowId xmlns:a16="http://schemas.microsoft.com/office/drawing/2014/main" val="2475617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9266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C5F34-4F90-3311-A12B-938A8DC19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">
            <a:extLst>
              <a:ext uri="{FF2B5EF4-FFF2-40B4-BE49-F238E27FC236}">
                <a16:creationId xmlns:a16="http://schemas.microsoft.com/office/drawing/2014/main" id="{392F8019-D220-64F3-ECC2-7B5C4CAC4538}"/>
              </a:ext>
            </a:extLst>
          </p:cNvPr>
          <p:cNvSpPr txBox="1">
            <a:spLocks/>
          </p:cNvSpPr>
          <p:nvPr/>
        </p:nvSpPr>
        <p:spPr>
          <a:xfrm>
            <a:off x="257001" y="52092"/>
            <a:ext cx="7402075" cy="577167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Результаты моделирования ООО «Пролив Лонга» при отработке россыпей на лицензионном участке реки </a:t>
            </a:r>
            <a:r>
              <a:rPr lang="ru-RU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Рывеем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8D8763-0240-B14F-9786-63F9CA3AEC8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077" y="131722"/>
            <a:ext cx="1314886" cy="5771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75717C-B0C8-3A88-E70A-747F65CD1590}"/>
              </a:ext>
            </a:extLst>
          </p:cNvPr>
          <p:cNvSpPr txBox="1"/>
          <p:nvPr/>
        </p:nvSpPr>
        <p:spPr>
          <a:xfrm>
            <a:off x="429208" y="708889"/>
            <a:ext cx="847219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1307" indent="306551" algn="just">
              <a:lnSpc>
                <a:spcPct val="150000"/>
              </a:lnSpc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Предлагаемые инновационные финансовые технологии развития ООО «Пролив Лонга» при отработке россыпей на лицензионном участке реки </a:t>
            </a:r>
            <a:r>
              <a:rPr lang="ru-RU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Рывеем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гармонично сочетающие интересы работающих граждан, собственников и государства, дают возможность за 9 лет:</a:t>
            </a:r>
          </a:p>
          <a:p>
            <a:pPr marL="233481" indent="-233481" algn="just">
              <a:lnSpc>
                <a:spcPct val="150000"/>
              </a:lnSpc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Обеспечить </a:t>
            </a:r>
            <a:r>
              <a:rPr lang="ru-RU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рост выручки в 6,58 раз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(1 987 201 руб. (выручка в 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2032 г.)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302 228 руб. (выручка в 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 г.)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6,58раз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что позволяет во столько же раз </a:t>
            </a:r>
            <a:r>
              <a:rPr lang="ru-RU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увеличить поступления в бюджет НДС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33481" indent="-233481" algn="just">
              <a:lnSpc>
                <a:spcPct val="150000"/>
              </a:lnSpc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Увеличить </a:t>
            </a:r>
            <a:r>
              <a:rPr lang="ru-RU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финансовый результат в 8,03 раз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(1 377 161 руб. (финансовый результат в 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2032 г.)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171 523 руб. (финансовый результат в 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базовом 2023 г.)),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обеспечивая такой же </a:t>
            </a:r>
            <a:r>
              <a:rPr lang="ru-RU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рост поступлений по налогу на прибыль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33481" indent="-233481" algn="just">
              <a:lnSpc>
                <a:spcPct val="150000"/>
              </a:lnSpc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Обеспечить </a:t>
            </a:r>
            <a:r>
              <a:rPr lang="ru-RU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рост заработной платы сотрудников в 7,04 раз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(784 424 руб. (среднемесячная заработная плата сотрудников в 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2032 г.)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111 458 руб. (среднемесячная заработная плата в 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 г.)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7,04 раз), что позволяет во столько же раз </a:t>
            </a:r>
            <a:r>
              <a:rPr lang="ru-RU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увеличить НДФЛ и ЕСН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33481" indent="-233481" algn="just">
              <a:lnSpc>
                <a:spcPct val="150000"/>
              </a:lnSpc>
              <a:spcAft>
                <a:spcPts val="681"/>
              </a:spcAft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Обеспечить </a:t>
            </a:r>
            <a:r>
              <a:rPr lang="ru-RU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рост поступлений в фонд развития в 9,05 раз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(1 028 596 руб. (среднемесячные отчисления в фонд развития в 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2031 г.),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113 646 руб. (среднемесячные отчисления в фонд развития в 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2025 г.)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9,05 раз), что позволяет полностью рассчитаться по кредитам и в дальнейшем обеспечить интенсивное поступательное развитие предприятия.</a:t>
            </a:r>
          </a:p>
        </p:txBody>
      </p:sp>
    </p:spTree>
    <p:extLst>
      <p:ext uri="{BB962C8B-B14F-4D97-AF65-F5344CB8AC3E}">
        <p14:creationId xmlns:p14="http://schemas.microsoft.com/office/powerpoint/2010/main" val="4215713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E87D9-6845-30D0-9CC3-CED3C48F3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">
            <a:extLst>
              <a:ext uri="{FF2B5EF4-FFF2-40B4-BE49-F238E27FC236}">
                <a16:creationId xmlns:a16="http://schemas.microsoft.com/office/drawing/2014/main" id="{FDCC6802-9997-5330-A2FF-AD762960BD20}"/>
              </a:ext>
            </a:extLst>
          </p:cNvPr>
          <p:cNvSpPr txBox="1">
            <a:spLocks/>
          </p:cNvSpPr>
          <p:nvPr/>
        </p:nvSpPr>
        <p:spPr>
          <a:xfrm>
            <a:off x="779515" y="2285547"/>
            <a:ext cx="7402075" cy="577167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СПАСИБО ЗА ВНИМАНИЕ!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2942F0-B070-939D-B2A6-DD73CEA85E6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077" y="131722"/>
            <a:ext cx="1314886" cy="57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71833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541B8C7B-4633-2E45-B746-A05B8E1543F8}"/>
    </a:ext>
  </a:extLst>
</a:theme>
</file>

<file path=ppt/theme/theme10.xml><?xml version="1.0" encoding="utf-8"?>
<a:theme xmlns:a="http://schemas.openxmlformats.org/drawingml/2006/main" name="1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Диаграммы">
  <a:themeElements>
    <a:clrScheme name="тема для слайдов с диаграммами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293D6D"/>
      </a:accent1>
      <a:accent2>
        <a:srgbClr val="456EA9"/>
      </a:accent2>
      <a:accent3>
        <a:srgbClr val="68B0E0"/>
      </a:accent3>
      <a:accent4>
        <a:srgbClr val="ACC44D"/>
      </a:accent4>
      <a:accent5>
        <a:srgbClr val="4C9D8D"/>
      </a:accent5>
      <a:accent6>
        <a:srgbClr val="7F7F7F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Presentation_16x9_white_template</Template>
  <TotalTime>20611</TotalTime>
  <Words>4576</Words>
  <Application>Microsoft Office PowerPoint</Application>
  <PresentationFormat>Произвольный</PresentationFormat>
  <Paragraphs>931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8</vt:i4>
      </vt:variant>
    </vt:vector>
  </HeadingPairs>
  <TitlesOfParts>
    <vt:vector size="27" baseType="lpstr">
      <vt:lpstr>Arial</vt:lpstr>
      <vt:lpstr>Calibri</vt:lpstr>
      <vt:lpstr>Calibri Light</vt:lpstr>
      <vt:lpstr>Rosatom Light</vt:lpstr>
      <vt:lpstr>Times New Roman</vt:lpstr>
      <vt:lpstr>Verdana</vt:lpstr>
      <vt:lpstr>Титульный слайд</vt:lpstr>
      <vt:lpstr>Перебивочный слайд</vt:lpstr>
      <vt:lpstr>Текст картинка</vt:lpstr>
      <vt:lpstr>Текст</vt:lpstr>
      <vt:lpstr>Диаграммы</vt:lpstr>
      <vt:lpstr>Текст диаграмма</vt:lpstr>
      <vt:lpstr>Заключительный слайд</vt:lpstr>
      <vt:lpstr>b-default</vt:lpstr>
      <vt:lpstr>1_Текст картинка</vt:lpstr>
      <vt:lpstr>1_b-default</vt:lpstr>
      <vt:lpstr>2_b-default</vt:lpstr>
      <vt:lpstr>3_b-default</vt:lpstr>
      <vt:lpstr>2_Текст картинка</vt:lpstr>
      <vt:lpstr>Моделирование оплаты труда сотрудников золотодобывающей артели старателей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Фролов Михаил Анатольевич</cp:lastModifiedBy>
  <cp:revision>874</cp:revision>
  <cp:lastPrinted>2023-05-29T08:14:38Z</cp:lastPrinted>
  <dcterms:created xsi:type="dcterms:W3CDTF">2019-09-24T12:37:05Z</dcterms:created>
  <dcterms:modified xsi:type="dcterms:W3CDTF">2025-02-27T08:00:17Z</dcterms:modified>
</cp:coreProperties>
</file>