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69" r:id="rId4"/>
    <p:sldId id="268" r:id="rId5"/>
    <p:sldId id="304" r:id="rId6"/>
    <p:sldId id="298" r:id="rId7"/>
    <p:sldId id="275" r:id="rId8"/>
    <p:sldId id="302" r:id="rId9"/>
    <p:sldId id="315" r:id="rId10"/>
    <p:sldId id="257" r:id="rId11"/>
    <p:sldId id="309" r:id="rId12"/>
    <p:sldId id="307" r:id="rId13"/>
    <p:sldId id="319" r:id="rId14"/>
    <p:sldId id="326" r:id="rId15"/>
    <p:sldId id="313" r:id="rId16"/>
    <p:sldId id="316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0" autoAdjust="0"/>
    <p:restoredTop sz="96120" autoAdjust="0"/>
  </p:normalViewPr>
  <p:slideViewPr>
    <p:cSldViewPr>
      <p:cViewPr varScale="1">
        <p:scale>
          <a:sx n="112" d="100"/>
          <a:sy n="112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16-5CD3-471B-804A-F082B0ECCEF7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FEEC4-9980-4C0E-8532-11E862791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3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884D-B978-464D-8BC1-5BAEDACDC2B0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B4-2428-4B8B-8553-0AA054FFDAEF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B12-4064-4878-B85F-BEF78BCC5A9D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C35-CF6B-4295-926A-5CED0D2FAFBB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15D6-53F5-4619-9DA9-406DB544F44E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A6E-4F2B-405C-A774-809B034FD295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2992-1FC7-430D-A9EB-C4D858B69F79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FA06-B834-45F4-A652-7F8F02E0D029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330F-0EED-4F90-A659-A2A55A07F54E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6DB2-2396-4D33-8AD2-53E63FFB8059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1229-13D9-48FB-8019-CD154C617E4F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F141-08DA-4668-810E-D4D81514D0E6}" type="datetime1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7D02-7D08-4593-9CA8-598C0DC1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593" y="1083015"/>
            <a:ext cx="9144000" cy="263691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Модели управления стоматологическими услугами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ЗАЛ УЧЁНОГО СОВЕТА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МОСКВА, 27 ФЕВРАЛЯ 2025 ГОДА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Google Shape;245;p2">
            <a:extLst>
              <a:ext uri="{FF2B5EF4-FFF2-40B4-BE49-F238E27FC236}">
                <a16:creationId xmlns:a16="http://schemas.microsoft.com/office/drawing/2014/main" id="{77967184-B53D-432C-9EF4-944D069805A3}"/>
              </a:ext>
            </a:extLst>
          </p:cNvPr>
          <p:cNvSpPr/>
          <p:nvPr/>
        </p:nvSpPr>
        <p:spPr>
          <a:xfrm>
            <a:off x="0" y="62207"/>
            <a:ext cx="91440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государственный технический университет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Н.Э. Баумана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исследовательский университет)»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(МГТУ им. Н.Э. Баумана)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Gerb-BMSTU_01">
            <a:extLst>
              <a:ext uri="{FF2B5EF4-FFF2-40B4-BE49-F238E27FC236}">
                <a16:creationId xmlns:a16="http://schemas.microsoft.com/office/drawing/2014/main" id="{80DCD8D6-CD9D-4860-BFCE-ADD048C53E4C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-1" y="-1"/>
            <a:ext cx="1417321" cy="178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13696" y="3041753"/>
            <a:ext cx="9142200" cy="16274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8B8B8B"/>
                </a:solidFill>
                <a:latin typeface="Times New Roman"/>
                <a:ea typeface="DejaVu Sans"/>
              </a:rPr>
              <a:t>Международная научно-практическая конференция, посвящённая 30-летию кафедры «Финансы»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2862360" y="4757210"/>
            <a:ext cx="6281640" cy="11200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Багдасарян Григорий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Гарсеванович</a:t>
            </a:r>
            <a:endParaRPr lang="ru-RU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аспирант кафедры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ИБМ5 «Финансы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»,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142740" y="741633"/>
            <a:ext cx="138196" cy="23054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TextShape 2"/>
          <p:cNvSpPr/>
          <p:nvPr/>
        </p:nvSpPr>
        <p:spPr>
          <a:xfrm>
            <a:off x="0" y="857069"/>
            <a:ext cx="9143718" cy="8791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542" tIns="40771" rIns="81542" bIns="40771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56">
                <a:solidFill>
                  <a:srgbClr val="7030A0"/>
                </a:solidFill>
                <a:latin typeface="Times New Roman"/>
                <a:ea typeface="Calibri"/>
              </a:rPr>
              <a:t>Цифровизация стоматологии</a:t>
            </a:r>
            <a:endParaRPr lang="ru-RU" sz="2456">
              <a:latin typeface="DejaVu Sans"/>
            </a:endParaRPr>
          </a:p>
        </p:txBody>
      </p:sp>
      <p:sp>
        <p:nvSpPr>
          <p:cNvPr id="82" name="TextShape 3"/>
          <p:cNvSpPr/>
          <p:nvPr/>
        </p:nvSpPr>
        <p:spPr>
          <a:xfrm>
            <a:off x="0" y="1729311"/>
            <a:ext cx="9143718" cy="4271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542" tIns="40771" rIns="81542" bIns="40771" anchor="t">
            <a:noAutofit/>
          </a:bodyPr>
          <a:lstStyle/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r>
              <a:rPr lang="ru-RU" sz="1819" b="1" dirty="0">
                <a:solidFill>
                  <a:srgbClr val="000000"/>
                </a:solidFill>
                <a:latin typeface="Times New Roman"/>
                <a:ea typeface="Times New Roman"/>
              </a:rPr>
              <a:t>Цифровизация стоматологии </a:t>
            </a:r>
            <a:r>
              <a:rPr lang="ru-RU" sz="1819" dirty="0">
                <a:solidFill>
                  <a:srgbClr val="000000"/>
                </a:solidFill>
                <a:latin typeface="Times New Roman"/>
                <a:ea typeface="Times New Roman"/>
              </a:rPr>
              <a:t>на долгие годы вперёд </a:t>
            </a:r>
            <a:r>
              <a:rPr lang="ru-RU" sz="1819" b="1" i="1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определила</a:t>
            </a:r>
            <a:r>
              <a:rPr lang="ru-RU" sz="1819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19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траекторию экономического развития </a:t>
            </a:r>
            <a:r>
              <a:rPr lang="ru-RU" sz="1819" dirty="0">
                <a:solidFill>
                  <a:srgbClr val="000000"/>
                </a:solidFill>
                <a:latin typeface="Times New Roman"/>
                <a:ea typeface="Times New Roman"/>
              </a:rPr>
              <a:t>коммерческих стоматологических организаций и оказала существенное влияние на их повседневную медицинскую деятельность. В первую очередь, это касается ортопедической стоматологии, где в последнее время быстрыми темпами внедряются технологии фрезерования, компьютерного моделирования,</a:t>
            </a:r>
            <a:r>
              <a:rPr sz="1819" dirty="0"/>
              <a:t/>
            </a:r>
            <a:br>
              <a:rPr sz="1819" dirty="0"/>
            </a:br>
            <a:r>
              <a:rPr lang="ru-RU" sz="1819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sz="1819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819" dirty="0">
                <a:solidFill>
                  <a:srgbClr val="000000"/>
                </a:solidFill>
                <a:latin typeface="Times New Roman"/>
                <a:ea typeface="Times New Roman"/>
              </a:rPr>
              <a:t>-печати и другие методы использования современных достижений вычислительной техники, информационных и телекоммуникационных систем.</a:t>
            </a:r>
            <a:endParaRPr lang="ru-RU" sz="1819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  <a:p>
            <a:pPr algn="just">
              <a:spcBef>
                <a:spcPts val="273"/>
              </a:spcBef>
              <a:spcAft>
                <a:spcPts val="273"/>
              </a:spcAft>
              <a:tabLst>
                <a:tab pos="0" algn="l"/>
              </a:tabLst>
            </a:pPr>
            <a:endParaRPr lang="ru-RU" sz="1455" dirty="0">
              <a:latin typeface="DejaVu Sans"/>
            </a:endParaRPr>
          </a:p>
        </p:txBody>
      </p:sp>
      <p:sp>
        <p:nvSpPr>
          <p:cNvPr id="83" name="TextShape 4"/>
          <p:cNvSpPr/>
          <p:nvPr/>
        </p:nvSpPr>
        <p:spPr>
          <a:xfrm>
            <a:off x="8748465" y="5727017"/>
            <a:ext cx="395090" cy="2736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542" tIns="40771" rIns="81542" bIns="40771" anchor="ctr">
            <a:noAutofit/>
          </a:bodyPr>
          <a:lstStyle/>
          <a:p>
            <a:pPr algn="r">
              <a:tabLst>
                <a:tab pos="0" algn="l"/>
              </a:tabLst>
            </a:pPr>
            <a:fld id="{5A9E7356-2C34-4C9B-9774-350F8E619CF6}" type="slidenum">
              <a:rPr lang="ru-RU" sz="1501">
                <a:solidFill>
                  <a:srgbClr val="8B8B8B"/>
                </a:solidFill>
                <a:latin typeface="Times New Roman"/>
                <a:ea typeface="Calibri"/>
              </a:rPr>
              <a:pPr algn="r">
                <a:tabLst>
                  <a:tab pos="0" algn="l"/>
                </a:tabLst>
              </a:pPr>
              <a:t>10</a:t>
            </a:fld>
            <a:endParaRPr lang="ru-RU" sz="1501" dirty="0">
              <a:latin typeface="DejaVu Sans"/>
            </a:endParaRPr>
          </a:p>
        </p:txBody>
      </p:sp>
      <p:pic>
        <p:nvPicPr>
          <p:cNvPr id="84" name="Рисунок 8"/>
          <p:cNvPicPr/>
          <p:nvPr/>
        </p:nvPicPr>
        <p:blipFill>
          <a:blip r:embed="rId2"/>
          <a:stretch/>
        </p:blipFill>
        <p:spPr>
          <a:xfrm>
            <a:off x="5846443" y="3922881"/>
            <a:ext cx="3275286" cy="1463342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11"/>
          <p:cNvPicPr/>
          <p:nvPr/>
        </p:nvPicPr>
        <p:blipFill>
          <a:blip r:embed="rId3"/>
          <a:stretch/>
        </p:blipFill>
        <p:spPr>
          <a:xfrm>
            <a:off x="43060" y="3866442"/>
            <a:ext cx="2944764" cy="2802918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12"/>
          <p:cNvPicPr/>
          <p:nvPr/>
        </p:nvPicPr>
        <p:blipFill>
          <a:blip r:embed="rId4"/>
          <a:stretch/>
        </p:blipFill>
        <p:spPr>
          <a:xfrm>
            <a:off x="2346104" y="3740128"/>
            <a:ext cx="3459984" cy="172991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цифровых технологий перед аналоговыми в стоматологии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404665"/>
          <a:ext cx="9144002" cy="626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53">
                  <a:extLst>
                    <a:ext uri="{9D8B030D-6E8A-4147-A177-3AD203B41FA5}">
                      <a16:colId xmlns:a16="http://schemas.microsoft.com/office/drawing/2014/main" val="1542603522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56109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425925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8010644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72837124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1602642976"/>
                    </a:ext>
                  </a:extLst>
                </a:gridCol>
              </a:tblGrid>
              <a:tr h="1582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протокол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Аналоговый протокол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28688"/>
                  </a:ext>
                </a:extLst>
              </a:tr>
              <a:tr h="316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Одиночная коронка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Мостовидный протез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Одиночная коронка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Мостовидный протез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190074388"/>
                  </a:ext>
                </a:extLst>
              </a:tr>
              <a:tr h="15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90366529"/>
                  </a:ext>
                </a:extLst>
              </a:tr>
              <a:tr h="15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Фактический годовой объём услуг, 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4148787576"/>
                  </a:ext>
                </a:extLst>
              </a:tr>
              <a:tr h="15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годовой объём услуг, 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465880174"/>
                  </a:ext>
                </a:extLst>
              </a:tr>
              <a:tr h="207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нормативного годового объёма услуг к фактическому, раз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3250139749"/>
                  </a:ext>
                </a:extLst>
              </a:tr>
              <a:tr h="38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оказания фактического годового объёма платных стоматологических услуг,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883 403,29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883 403,29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813 517,50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813 517,50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629260059"/>
                  </a:ext>
                </a:extLst>
              </a:tr>
              <a:tr h="246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оказания нормативного годового объёма платных стоматологических услуг,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7 641 695,00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5 890 597,00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1 725 402,79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1 235 141,88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39258368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дохода от оказания нормативного годового объёма услуг к доходу от оказания фактического объёма, раз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425734625"/>
                  </a:ext>
                </a:extLst>
              </a:tr>
              <a:tr h="31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зубного техника от оказания фактического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29 446,78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29 446,78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27 117,25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27 117,25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909441460"/>
                  </a:ext>
                </a:extLst>
              </a:tr>
              <a:tr h="31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зубного техника от оказания нормативного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232 470,78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183 681,40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66 065,08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52 414,97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239686269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заработной платы зубного техника от оказания нормативного годового объёма услуг к заработной плате от оказания фактического объёма, раз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897465053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на стимулирование труда немедицинского персонала от оказания фактического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14 723,39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14 723,39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13 558,63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13 558,63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341884332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на стимулирование труда немедицинского персонала от оказания нормативного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127 361,58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98 176,62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28 756,71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20 585,70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232008930"/>
                  </a:ext>
                </a:extLst>
              </a:tr>
              <a:tr h="524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отчислений на стимулирование труда немедицинского персонала от оказания нормативного годового объёма услуг к отчислениям от оказания фактического объёма, раз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2937136053"/>
                  </a:ext>
                </a:extLst>
              </a:tr>
              <a:tr h="31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в фонд развития от оказания фактического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16 107,39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16 107,39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14 833,14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14 833,14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777847197"/>
                  </a:ext>
                </a:extLst>
              </a:tr>
              <a:tr h="31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в фонд развития от оказания нормативного годового объёма платных стоматологических услуг,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168 306,19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123 903,94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20 325,59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7 881,62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2431248178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отчислений в фонд развития от оказания нормативного годового объёма услуг к отчислениям от оказания фактического объёма, раз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30694467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изготовления нормативного годового объёма несъёмных конструкций зубных протезов,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760298866"/>
                  </a:ext>
                </a:extLst>
              </a:tr>
              <a:tr h="316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реализации нормативного годового объёма несъёмных конструкций зубных протезов,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94" marR="33394" marT="0" marB="0" anchor="ctr"/>
                </a:tc>
                <a:extLst>
                  <a:ext uri="{0D108BD9-81ED-4DB2-BD59-A6C34878D82A}">
                    <a16:rowId xmlns:a16="http://schemas.microsoft.com/office/drawing/2014/main" val="14097105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40F62D2A-937C-45CF-A20B-89CFB7ED136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9396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моделирования работы врача-стоматолога коммерческой стоматологической клиники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40F62D2A-937C-45CF-A20B-89CFB7ED1367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84181"/>
              </p:ext>
            </p:extLst>
          </p:nvPr>
        </p:nvGraphicFramePr>
        <p:xfrm>
          <a:off x="0" y="263579"/>
          <a:ext cx="9144000" cy="3008150"/>
        </p:xfrm>
        <a:graphic>
          <a:graphicData uri="http://schemas.openxmlformats.org/drawingml/2006/table">
            <a:tbl>
              <a:tblPr/>
              <a:tblGrid>
                <a:gridCol w="65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1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9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8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81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83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44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варианта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Годовой объём предоставления платных стоматологических услуг врачом-стоматологом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объёма оказания платных стоматологических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услуг врачом-стоматологом по отношению к базовому объёму, доли ед.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среднего тарифа на платные стоматологические услуги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Средняя себе-стоимость одной стоматологической услуги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 от реализации годового объёма платных стоматологических услуг с учётом скидки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Себестоимость годового объёма платных стоматологических услуг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Финансовый результат от снижения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себестоимоcти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годового объёма услуг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 от реализации годового объёма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стоматологиче-ских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услуг с учётом финансового результата от снижения себестоимости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209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1,00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10 567,02р.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5 390,89р.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2 212 029,17р.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1 128 493,61р.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0,00р.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2 212 029,17р.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249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1,19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9 883,82р.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4 536,89р.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2 459 621,09р.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1 129 020,91р.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212 520,80р.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2 672 141,89р.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302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1,44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9 251,45р.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3 746,43р.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2 789 743,66р.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1 129 723,97р.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495 881,87р.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3 285 625,52р.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1,69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8 807,21р.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3 191,13р.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3 119 866,22р.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1 130 427,02р.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779 242,93р.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3 899 109,15р.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394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1,88 </a:t>
                      </a:r>
                    </a:p>
                  </a:txBody>
                  <a:tcPr marL="2744" marR="2744" marT="2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8 552,06р.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2 872,19р.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3 367 458,15р.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1 130 954,32р.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991 763,73р.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4 359 221,88р.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53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……………………………………………………………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44" marR="2744" marT="2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744" marR="2744" marT="2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828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3,96 </a:t>
                      </a:r>
                    </a:p>
                  </a:txBody>
                  <a:tcPr marL="2744" marR="2744" marT="2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7 351,98р.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1 372,10р.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6 090 969,31р.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1 136 754,55р.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3 329 492,52р.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9 420 461,84р.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868 </a:t>
                      </a:r>
                    </a:p>
                  </a:txBody>
                  <a:tcPr marL="2744" marR="2744" marT="2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4,15 </a:t>
                      </a:r>
                    </a:p>
                  </a:txBody>
                  <a:tcPr marL="2744" marR="2744" marT="2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7 302,49р.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1 310,23р.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6 338 561,24р.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1 137 281,85р.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3 542 013,32р.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9 880 574,56р.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5B756D-5AF9-4677-89BC-93EBC7C97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02725"/>
              </p:ext>
            </p:extLst>
          </p:nvPr>
        </p:nvGraphicFramePr>
        <p:xfrm>
          <a:off x="3" y="3621142"/>
          <a:ext cx="9143997" cy="3011427"/>
        </p:xfrm>
        <a:graphic>
          <a:graphicData uri="http://schemas.openxmlformats.org/drawingml/2006/table">
            <a:tbl>
              <a:tblPr/>
              <a:tblGrid>
                <a:gridCol w="73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2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Номер варианта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Доход от реализации платных </a:t>
                      </a:r>
                      <a:r>
                        <a:rPr lang="ru-RU" sz="11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стоматологиче-ских</a:t>
                      </a: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услуг в месяц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от дохода на оплату труда медицинского персонала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от дохода на стимулирование труда немедицинского персонала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от дохода на развитие </a:t>
                      </a:r>
                      <a:r>
                        <a:rPr lang="ru-RU" sz="11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стоматологиче-ской</a:t>
                      </a: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медицинской организации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Заработная плата медицинского персонала в месяц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Стимулиро-вание</a:t>
                      </a: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труда </a:t>
                      </a:r>
                      <a:r>
                        <a:rPr lang="ru-RU" sz="11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немедицин-ского</a:t>
                      </a: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персонала в месяц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Отчисления на развитие стоматологи-ческой медицинской организации в месяц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184 335,76р.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40,00%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73 734,31р.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36 867,15р.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40 332,67р.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222 678,49р.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41,20%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38,80%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87 365,61р.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44 535,70р.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50 942,99р.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273 802,13р.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42,80%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37,20%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106 575,44р.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54 760,43р.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63 742,83р.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324 925,76р.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44,40%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35,60%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126 967,85р.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64 985,15р.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75 002,96р.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363 268,49р.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45,60%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34,40%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143 038,22р.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72 653,70р.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82 437,61р.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0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………………………………………………………………..</a:t>
                      </a:r>
                      <a:endParaRPr lang="ru-RU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785 038,49р.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58,80%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21,20%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363 715,55р.</a:t>
                      </a:r>
                      <a:endParaRPr lang="ru-RU" sz="11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157 007,70р.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107 056,82р.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823 381,21р.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20,00%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387 768,33р.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164 676,24р.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104 098,38р.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6265"/>
            <a:ext cx="9144000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ПОЛУЧЕННЫЕ РЕЗУЛЬТАТЫ И ВЫВОДЫ ИС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ЛЕДОВАНИЯ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872715"/>
            <a:ext cx="8496944" cy="5620159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Смоделированный в таблице рост объёмов платных стоматологических услуг в 4,15 раза до 868 услуг в год за счёт использования социальных финансовых технологий, снижения тарифов и роста качества, что соответствует нормативной нагрузке врача-стоматолога коммерческой стоматологической клиники на одну ставку, позволяет: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Увеличить, несмотря на снижение тарифа, доход от оказания платных стоматологических услуг с 2 млн. руб. до 10 млн. руб. (почти в 5 раз).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гарантийный срок обслуживания пациентов в три раза (с одного года до трёх лет).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заработную плату врача-стоматолога коммерческой стоматологической клиники в 5,26 раза (с 73 000 рублей до почти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400 000 рублей в месяц).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рост отчислений на стимулирование труда немедицинского персонала в 4,47 раза (с 36 000 рублей до 165 000 рублей в месяц).</a:t>
            </a:r>
          </a:p>
        </p:txBody>
      </p:sp>
    </p:spTree>
    <p:extLst>
      <p:ext uri="{BB962C8B-B14F-4D97-AF65-F5344CB8AC3E}">
        <p14:creationId xmlns:p14="http://schemas.microsoft.com/office/powerpoint/2010/main" val="21630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6265"/>
            <a:ext cx="9144000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ПОЛУЧЕННЫЕ РЕЗУЛЬТАТЫ И ВЫВОДЫ ИС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ЛЕДОВАНИЯ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872715"/>
            <a:ext cx="8496944" cy="5620159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отчисления в фонд развития в 2,58 раза (с 5 760 000 рублей до 14 976 000 рублей в год), что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подтверждает тезис о том, что от мотивированного и хорошо организованного труда врачей-стоматологов зависит развитие коммерческой стоматологической клиники.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суммарный доход, полученный от всех врачей-стоматологов коммерческой стоматологической клиники, предоставляющих платные стоматологические услуги, до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118 566 894,72 руб.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9 880 574,56 руб. (суммарный доход от предоставления платных стоматологических услуг одним врачом-стоматологом) · 12 (число врачей-стоматологов в коммерческой стоматологической клинике).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рентабельность цифровых технологий изготовления зубных протезов, превышающую почти в 10 раз аналоговый протокол, что доказывает экономическую эффективность цифровых методов в стоматологии в сочетании с социальными финансовыми технологиями по сравнению с аналоговыми методами.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1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34" y="503291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кафедры ИБМ5 «Финансы»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МГТУ им. Н.Э. Баумана	                                                                      Г.Г. Багдасарян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8 905 584 07 24 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dr.bagdasaryan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2D2A-937C-45CF-A20B-89CFB7ED136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2836" y="1124744"/>
            <a:ext cx="8532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8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731" y="0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5" y="966232"/>
            <a:ext cx="9121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обозначений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656" y="1304786"/>
            <a:ext cx="9121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научный результат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-20608" y="1722617"/>
                <a:ext cx="9144000" cy="5016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ЗП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размер заработной платы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Ц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цена услуги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объём услуги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ед.; ξ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перераспределения прироста финансового результата между трудовым коллективом и отчислениями в фонд развития стоматологической клиники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доли ед.; 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доля дохода, направляемая на повышение заработной платы, в базовом варианте моделирования, доли ед.; ФР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финансовый результат (условная прибыль) от оказания услуг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ФР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финансовый результат (условная прибыль) от оказания услуг в базовом варианте моделирования, руб.;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ставка налога на прибыль, доли ед.;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размер отчислений, направляемых на развитие стоматологической клиники, руб.;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цена услуги в базовом варианте моделирования, руб.;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объём услуги в базовом варианте моделирования, ед.; Б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бюджет рабочего времени должности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мин.; τ – коэффициент использования рабочего времени должности непосредственно на оказание услуг, доли ед.;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средние затраты рабочего времени должности на оказание одной услуги, мин.;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н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нижняя граница цены на стоматологические услуги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верхняя граница цены на стоматологические услуги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С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условно-переменные издержки, приходящиеся на одну стоматологическую услугу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условно-постоянные издержки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количество оказанных стоматологических услуг при использовании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технологии цифрового и аналогового протоколов в производственном процессе, ед.;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разновидностей технологий оказания стоматологических услуг при использовании цифрового и аналогового протоколов (фрезерование, 3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-печать и др.), ед.; ΔС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эффект от снижения себестоимости годового объёма стоматологических услуг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руб.;</a:t>
                </a:r>
                <a:r>
                  <a:rPr lang="ru-RU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активов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рентабельность оказания услуги в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году, %;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продаж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рентабельность реализации стоматологических услуг, %</a:t>
                </a:r>
                <a:endPara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608" y="1722617"/>
                <a:ext cx="9144000" cy="5016758"/>
              </a:xfrm>
              <a:prstGeom prst="rect">
                <a:avLst/>
              </a:prstGeom>
              <a:blipFill>
                <a:blip r:embed="rId2"/>
                <a:stretch>
                  <a:fillRect l="-400" r="-333" b="-10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9560" y="6480097"/>
            <a:ext cx="370384" cy="365125"/>
          </a:xfrm>
        </p:spPr>
        <p:txBody>
          <a:bodyPr/>
          <a:lstStyle/>
          <a:p>
            <a:fld id="{40F62D2A-937C-45CF-A20B-89CFB7ED136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2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731" y="0"/>
            <a:ext cx="85324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92" y="322637"/>
            <a:ext cx="9121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обозначений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70" y="541330"/>
            <a:ext cx="9121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научный результат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-11562" y="879884"/>
                <a:ext cx="9155562" cy="5990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ЗП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заработная плата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отделения, руб.; Ц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цена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стоматологической услуги, оказываемой</a:t>
                </a:r>
                <a:b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руб.;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объём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стоматологической услуги, оказанной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ед.;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 i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трудового участия (КТУ), процент от дохода на заработную плату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(заработная плата вместе с отчислениями с заработной платы на социальное страхование);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ru-RU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коэффициент перераспределения финансового результата от снижения себестоимости объёма услуг между заработной платой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и отчислениями в фонд развития МОСП;</a:t>
                </a:r>
                <a:r>
                  <a:rPr lang="el-G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приемлемый уровень брака (доля возвратов), доли ед.;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размер отчислений, направляемых на развитие стоматологической клиники, руб.;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гарант.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объём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стоматологической услуги, оказанной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по гарантии, ед.;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разновидностей стоматологических услуг, оказываемых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-го отделения МОСП, ед.;</a:t>
                </a:r>
                <a:b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удельные переменные издержки, приходящиеся на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ую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стоматологическую услугу, оказываемую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руб.;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постоянные затраты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руб.;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сумм</m:t>
                        </m:r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суммарная себестоимость, приходящаяся на одну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ую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стоматологическую услугу, оказанную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в базовом варианте моделирования, руб.;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суммарная себестоимость, приходящаяся на одну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ую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стоматологическую услугу, оказанную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руб.; </a:t>
                </a:r>
                <a:r>
                  <a:rPr lang="el-G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коэффициент, зависящий от периодичности распределения премиального фонда (1/12 при ежемесячном распределении, 1/4 при ежеквартальном, 1/6 при полугодовом распределении и т.д.);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рентабельность инвестиций в оснащение рабочего места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МОСП; Б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нормативное рабочее время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КСК, мин.; τ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использования рабочего времени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на оказание платных стоматологических услуг;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средние затраты рабочего времени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на предоставление пациенту одной стоматологической услуги, мин.;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рентабельность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стоматологической услуги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врача-стоматолога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</m:t>
                        </m:r>
                      </m:sup>
                    </m:sSubSup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верхняя граница цены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-ой стоматологической услуги, оказываемой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-ым врачом-стоматологом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МОСП, руб.;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множество врачей-стоматологов, которые по каким-то причинам (отсутствие лицензии, низкая квалификация и т.д.) не могут оказывать </a:t>
                </a:r>
                <a:r>
                  <a:rPr lang="en-US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ую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стоматологическую услугу в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-ом отделении МОСП; ПФ</a:t>
                </a:r>
                <a:r>
                  <a:rPr lang="en-US" sz="1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премиальный фонд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врача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-ого отделения МОСП по итогам работы, руб.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562" y="879884"/>
                <a:ext cx="9155562" cy="5990999"/>
              </a:xfrm>
              <a:prstGeom prst="rect">
                <a:avLst/>
              </a:prstGeom>
              <a:blipFill>
                <a:blip r:embed="rId2"/>
                <a:stretch>
                  <a:fillRect l="-200" r="-200" b="-6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3386" y="6505758"/>
            <a:ext cx="370384" cy="365125"/>
          </a:xfrm>
        </p:spPr>
        <p:txBody>
          <a:bodyPr/>
          <a:lstStyle/>
          <a:p>
            <a:fld id="{40F62D2A-937C-45CF-A20B-89CFB7ED136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6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644" y="-14795"/>
            <a:ext cx="9144000" cy="53970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5414" y="6492875"/>
            <a:ext cx="328586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D4455BDD-F6DE-456B-A9C6-5D96159BF8C4}"/>
              </a:ext>
            </a:extLst>
          </p:cNvPr>
          <p:cNvSpPr/>
          <p:nvPr/>
        </p:nvSpPr>
        <p:spPr>
          <a:xfrm>
            <a:off x="4603050" y="2463841"/>
            <a:ext cx="4392488" cy="24178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5. Отсутствие или фрагментарность моделей управления в медицинском предпринимательстве, что не позволяет трансформировать долгосрочные стратегические установки в плановые показатели и конкретные мероприятия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465F0731-57A8-45D8-89C4-E2BC857024FE}"/>
              </a:ext>
            </a:extLst>
          </p:cNvPr>
          <p:cNvSpPr/>
          <p:nvPr/>
        </p:nvSpPr>
        <p:spPr>
          <a:xfrm>
            <a:off x="889350" y="2692443"/>
            <a:ext cx="3456384" cy="20505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4. Разрабатываемые положения о распределении денежных средств на оплату труда работников, не учитывают реального трудового участия и носят формальный характер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A555281F-AE61-45B1-B55F-0663D3B96A74}"/>
              </a:ext>
            </a:extLst>
          </p:cNvPr>
          <p:cNvSpPr/>
          <p:nvPr/>
        </p:nvSpPr>
        <p:spPr>
          <a:xfrm>
            <a:off x="6742401" y="507219"/>
            <a:ext cx="2073013" cy="17317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3. Отсутствие эффективных технологий финансирования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28DCDE28-DA21-426A-B5D7-7A800BC5CA59}"/>
              </a:ext>
            </a:extLst>
          </p:cNvPr>
          <p:cNvSpPr/>
          <p:nvPr/>
        </p:nvSpPr>
        <p:spPr>
          <a:xfrm>
            <a:off x="251520" y="559957"/>
            <a:ext cx="2681064" cy="20505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. Фрагментарность и несовершенство используемого на практике математического, статистического аппарата и инструментария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0E5773F7-15A4-444F-9EF1-5E56D01B82D9}"/>
              </a:ext>
            </a:extLst>
          </p:cNvPr>
          <p:cNvSpPr/>
          <p:nvPr/>
        </p:nvSpPr>
        <p:spPr>
          <a:xfrm>
            <a:off x="3447217" y="561156"/>
            <a:ext cx="2681064" cy="22036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2. Отсутствие прогрессивных технологий стимулирования труда медицинского и немедицинского персонала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92248F-E4C9-47FB-9143-3432F63F3E3E}"/>
              </a:ext>
            </a:extLst>
          </p:cNvPr>
          <p:cNvSpPr/>
          <p:nvPr/>
        </p:nvSpPr>
        <p:spPr>
          <a:xfrm>
            <a:off x="-3643" y="4803399"/>
            <a:ext cx="9143999" cy="205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Бреусов А.В., Канева Д.А. (2018). Мотивация медицинского персонала стоматологических организаций различных форм собственности: данные социологического исследования // Саратовский научно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медицинский журнал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14(2), 287-293.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Ф.Н.,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Чилилов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А.М., Обухова О.В. (2022). Вопросы оплаты труда в здравоохранении в период цифровой трансформации предоставления медицинских услуг // Вестник Российского экономического университета им.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Г.В. Плеханова, 19(2), 136-148.</a:t>
            </a:r>
          </a:p>
          <a:p>
            <a:pPr algn="just">
              <a:lnSpc>
                <a:spcPct val="115000"/>
              </a:lnSpc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Suwardihidrajat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Rahayu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Samjaji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Quality management of dental and oral health services with patient visits // The Incisor (Indonesian Journal of Care’s in Oral Health). 2022, no. 1, Volume 6, pp. 206-217.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64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Степень разработанности проблемы 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3D9C53-42F9-4702-8CE2-C6877EBAD64F}"/>
              </a:ext>
            </a:extLst>
          </p:cNvPr>
          <p:cNvSpPr/>
          <p:nvPr/>
        </p:nvSpPr>
        <p:spPr>
          <a:xfrm>
            <a:off x="247594" y="546754"/>
            <a:ext cx="3982716" cy="108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цифровой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трансформации в экономическом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 стоматологического профиля (МОСП)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(Арутюнов С.Д., Грачёв Д.И.)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26791A-0DC2-4547-951E-701231EA3078}"/>
              </a:ext>
            </a:extLst>
          </p:cNvPr>
          <p:cNvSpPr/>
          <p:nvPr/>
        </p:nvSpPr>
        <p:spPr>
          <a:xfrm>
            <a:off x="251519" y="2632706"/>
            <a:ext cx="3978791" cy="179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Проблемы финансового менеджмента медицинских организаций, процессного управления, формирования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тарифов на платные услуги,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том числе стоматологического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профиля (Киселёва И.А.)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04B494-1A5D-430B-AD85-3B083E18FD92}"/>
              </a:ext>
            </a:extLst>
          </p:cNvPr>
          <p:cNvSpPr/>
          <p:nvPr/>
        </p:nvSpPr>
        <p:spPr>
          <a:xfrm>
            <a:off x="4542309" y="2625476"/>
            <a:ext cx="4003287" cy="182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Взаимосвязь стоматологических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 и их качества, рентабельность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 стоматологической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влияние стоматологии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качество жизни человека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Hajek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Kaya N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Ajat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Suwardihidrajat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Jeong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Hoon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Imsu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Ilyoung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Jung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4EBBD8-9809-48AD-B384-AA211B750A26}"/>
              </a:ext>
            </a:extLst>
          </p:cNvPr>
          <p:cNvSpPr/>
          <p:nvPr/>
        </p:nvSpPr>
        <p:spPr>
          <a:xfrm>
            <a:off x="4525788" y="533683"/>
            <a:ext cx="3960440" cy="109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Персонифицированная медицина,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цифровая медицина,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нейронные сети (Кузнецов П.П.)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CF38E5-B773-4C18-AC5B-5E30CD213ADE}"/>
              </a:ext>
            </a:extLst>
          </p:cNvPr>
          <p:cNvSpPr/>
          <p:nvPr/>
        </p:nvSpPr>
        <p:spPr>
          <a:xfrm>
            <a:off x="2718143" y="5085184"/>
            <a:ext cx="3960440" cy="109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Модели стимулирования труда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медицинского персонала,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ресурсосберегающие технологии,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персоналом (Бреусов А.В.)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B91FA5-D91A-4A7A-952B-93663956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99" y="509529"/>
            <a:ext cx="728708" cy="6876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E5E88-4DCE-4959-B97A-C8565F43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92" y="3739640"/>
            <a:ext cx="773011" cy="710086"/>
          </a:xfrm>
          <a:prstGeom prst="rect">
            <a:avLst/>
          </a:prstGeom>
        </p:spPr>
      </p:pic>
      <p:pic>
        <p:nvPicPr>
          <p:cNvPr id="1026" name="Picture 2" descr="http://qrcoder.ru/code/?https%3A%2F%2Fwww.mendeley.com%2Fcatalogue%2F98de24c8-1bfa-3741-9914-48120be3c1ba%2F&amp;3&amp;0">
            <a:extLst>
              <a:ext uri="{FF2B5EF4-FFF2-40B4-BE49-F238E27FC236}">
                <a16:creationId xmlns:a16="http://schemas.microsoft.com/office/drawing/2014/main" id="{739A6084-BAEB-4BD9-ADF4-7B5A5FF4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27" y="2623622"/>
            <a:ext cx="811544" cy="8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ssmj.ru%2Fsystem%2Ffiles%2F2018_2_287-293.pdf%3Fysclid%3Dm2jb40qihf265936429&amp;2&amp;0">
            <a:extLst>
              <a:ext uri="{FF2B5EF4-FFF2-40B4-BE49-F238E27FC236}">
                <a16:creationId xmlns:a16="http://schemas.microsoft.com/office/drawing/2014/main" id="{7D4D4771-3C77-4CCD-B2D5-98FEEB7A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27" y="5063169"/>
            <a:ext cx="814688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www.elibrary.ru%2Fdownload%2Felibrary_27266515_25391518.pdf&amp;2&amp;0">
            <a:extLst>
              <a:ext uri="{FF2B5EF4-FFF2-40B4-BE49-F238E27FC236}">
                <a16:creationId xmlns:a16="http://schemas.microsoft.com/office/drawing/2014/main" id="{57EC6084-4712-449D-8486-275A7D6B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66" y="691943"/>
            <a:ext cx="857250" cy="9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416824" cy="2492623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разработка комплексной системы управления стоматологическими услугами на основе функциональных, экономико-математических моделей и социальных финансовых технологий, что даёт возможность улучшить качество и доступность оказания стоматологических услуг.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5414" y="6492875"/>
            <a:ext cx="328586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4248472" cy="5714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14356"/>
            <a:ext cx="4896544" cy="842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Объект исследования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и коммерческие МОСП, оказывающие платные стоматологические услуги.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268760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Предмет исследования –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социально-экономические процессы, модели и инструменты управления МОСП всех организационно-правовых форм при оказании стоматологических услуг.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868146" y="690320"/>
            <a:ext cx="3090662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358775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выявленных социально-экономических и управленческих противоречий в организации оказания стоматологической помощи населению РФ, разработана комплексная система управления МОСП, отличающаяся системным объединением методов функционального моделирования, экономико-математического моделирования, теории массового обслуживания, марковских случайных процессов, что позволяет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инструменты управления МОСП всех организационно-правовых форм и разработать типовые проекты систем поддержки принятия решений с перспективой их встраивания в существующие стоматологические информационно-аналитические системы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Отзывы о «Стоматологическая поликлиника № 50» на Красносельской, Москва,  Верхняя Красносельская улица, 19 — Яндекс Карты">
            <a:extLst>
              <a:ext uri="{FF2B5EF4-FFF2-40B4-BE49-F238E27FC236}">
                <a16:creationId xmlns:a16="http://schemas.microsoft.com/office/drawing/2014/main" id="{73938E3C-35A4-4C30-BF15-1734BED9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2636912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Проведён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анализ особенностей финансирования и структуры управления стоматологическими услугами. Разработана целевая функция комплексной модели управления стоматологическими услугами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41" name="Group 191"/>
          <p:cNvGrpSpPr>
            <a:grpSpLocks/>
          </p:cNvGrpSpPr>
          <p:nvPr/>
        </p:nvGrpSpPr>
        <p:grpSpPr bwMode="auto">
          <a:xfrm>
            <a:off x="179512" y="1035098"/>
            <a:ext cx="8784976" cy="5688631"/>
            <a:chOff x="2451" y="649"/>
            <a:chExt cx="12133" cy="9863"/>
          </a:xfrm>
        </p:grpSpPr>
        <p:sp>
          <p:nvSpPr>
            <p:cNvPr id="43068" name="Rectangle 402"/>
            <p:cNvSpPr>
              <a:spLocks noChangeArrowheads="1"/>
            </p:cNvSpPr>
            <p:nvPr/>
          </p:nvSpPr>
          <p:spPr bwMode="auto">
            <a:xfrm>
              <a:off x="11164" y="1734"/>
              <a:ext cx="126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ПРОЦЕСС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71" name="Rectangle 405"/>
            <p:cNvSpPr>
              <a:spLocks noChangeArrowheads="1"/>
            </p:cNvSpPr>
            <p:nvPr/>
          </p:nvSpPr>
          <p:spPr bwMode="auto">
            <a:xfrm>
              <a:off x="5954" y="649"/>
              <a:ext cx="90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ВХОД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2" name="Rectangle 221"/>
            <p:cNvSpPr>
              <a:spLocks noChangeArrowheads="1"/>
            </p:cNvSpPr>
            <p:nvPr/>
          </p:nvSpPr>
          <p:spPr bwMode="auto">
            <a:xfrm>
              <a:off x="2451" y="10074"/>
              <a:ext cx="12133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Схема разрабатываемой комплексной системы управления развитием МОСП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403"/>
            <p:cNvSpPr>
              <a:spLocks noChangeArrowheads="1"/>
            </p:cNvSpPr>
            <p:nvPr/>
          </p:nvSpPr>
          <p:spPr bwMode="auto">
            <a:xfrm>
              <a:off x="3148" y="2196"/>
              <a:ext cx="10541" cy="67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AutoShape 1527"/>
            <p:cNvSpPr>
              <a:spLocks noChangeShapeType="1"/>
            </p:cNvSpPr>
            <p:nvPr/>
          </p:nvSpPr>
          <p:spPr bwMode="auto">
            <a:xfrm>
              <a:off x="9627" y="7343"/>
              <a:ext cx="15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67" name="Rectangle 404"/>
            <p:cNvSpPr>
              <a:spLocks noChangeArrowheads="1"/>
            </p:cNvSpPr>
            <p:nvPr/>
          </p:nvSpPr>
          <p:spPr bwMode="auto">
            <a:xfrm>
              <a:off x="2638" y="994"/>
              <a:ext cx="3532" cy="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1. Показатели состояния окружающей среды МОСП.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2. Показатели деятельности МОСП.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6" name="Rectangle 406"/>
            <p:cNvSpPr>
              <a:spLocks noChangeArrowheads="1"/>
            </p:cNvSpPr>
            <p:nvPr/>
          </p:nvSpPr>
          <p:spPr bwMode="auto">
            <a:xfrm>
              <a:off x="3347" y="2325"/>
              <a:ext cx="4497" cy="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Экономико-математическая модель управления финансовым результатом </a:t>
              </a:r>
              <a:r>
                <a:rPr kumimoji="0" lang="ru-RU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от оказания платных стоматологических услуг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65" name="Rectangle 407"/>
            <p:cNvSpPr>
              <a:spLocks noChangeArrowheads="1"/>
            </p:cNvSpPr>
            <p:nvPr/>
          </p:nvSpPr>
          <p:spPr bwMode="auto">
            <a:xfrm>
              <a:off x="4938" y="3586"/>
              <a:ext cx="5966" cy="6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dk1"/>
                  </a:solidFill>
                  <a:latin typeface="Times New Roman"/>
                  <a:ea typeface="Times New Roman"/>
                </a:rPr>
                <a:t>Экономико-математическая модель управления стоматологическими услугами как марковским случайным процессом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64" name="Rectangle 408"/>
            <p:cNvSpPr>
              <a:spLocks noChangeArrowheads="1"/>
            </p:cNvSpPr>
            <p:nvPr/>
          </p:nvSpPr>
          <p:spPr bwMode="auto">
            <a:xfrm>
              <a:off x="6863" y="4748"/>
              <a:ext cx="4837" cy="8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Комплексная система управления финансовым результатом</a:t>
              </a:r>
              <a:r>
                <a:rPr kumimoji="0" lang="ru-RU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МОСП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63" name="Rectangle 409"/>
            <p:cNvSpPr>
              <a:spLocks noChangeArrowheads="1"/>
            </p:cNvSpPr>
            <p:nvPr/>
          </p:nvSpPr>
          <p:spPr bwMode="auto">
            <a:xfrm>
              <a:off x="12716" y="8812"/>
              <a:ext cx="11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ВЫХОД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62" name="Rectangle 410"/>
            <p:cNvSpPr>
              <a:spLocks noChangeArrowheads="1"/>
            </p:cNvSpPr>
            <p:nvPr/>
          </p:nvSpPr>
          <p:spPr bwMode="auto">
            <a:xfrm>
              <a:off x="10109" y="9217"/>
              <a:ext cx="3969" cy="9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Показатели развития МОСП (финансовый результат, тарифные ставки, объёмы и номенклатура услуг, уровень заработной платы)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411"/>
            <p:cNvSpPr>
              <a:spLocks noChangeShapeType="1"/>
            </p:cNvSpPr>
            <p:nvPr/>
          </p:nvSpPr>
          <p:spPr bwMode="auto">
            <a:xfrm>
              <a:off x="4837" y="2017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412"/>
            <p:cNvSpPr>
              <a:spLocks noChangeShapeType="1"/>
            </p:cNvSpPr>
            <p:nvPr/>
          </p:nvSpPr>
          <p:spPr bwMode="auto">
            <a:xfrm>
              <a:off x="4837" y="2101"/>
              <a:ext cx="107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413"/>
            <p:cNvSpPr>
              <a:spLocks noChangeShapeType="1"/>
            </p:cNvSpPr>
            <p:nvPr/>
          </p:nvSpPr>
          <p:spPr bwMode="auto">
            <a:xfrm>
              <a:off x="5910" y="2101"/>
              <a:ext cx="0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414"/>
            <p:cNvSpPr>
              <a:spLocks noChangeShapeType="1"/>
            </p:cNvSpPr>
            <p:nvPr/>
          </p:nvSpPr>
          <p:spPr bwMode="auto">
            <a:xfrm>
              <a:off x="5910" y="3185"/>
              <a:ext cx="0" cy="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415"/>
            <p:cNvSpPr>
              <a:spLocks noChangeShapeType="1"/>
            </p:cNvSpPr>
            <p:nvPr/>
          </p:nvSpPr>
          <p:spPr bwMode="auto">
            <a:xfrm>
              <a:off x="5910" y="3390"/>
              <a:ext cx="8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416"/>
            <p:cNvSpPr>
              <a:spLocks noChangeShapeType="1"/>
            </p:cNvSpPr>
            <p:nvPr/>
          </p:nvSpPr>
          <p:spPr bwMode="auto">
            <a:xfrm>
              <a:off x="6802" y="3390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420"/>
            <p:cNvSpPr>
              <a:spLocks noChangeShapeType="1"/>
            </p:cNvSpPr>
            <p:nvPr/>
          </p:nvSpPr>
          <p:spPr bwMode="auto">
            <a:xfrm>
              <a:off x="8031" y="5596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421"/>
            <p:cNvSpPr>
              <a:spLocks noChangeShapeType="1"/>
            </p:cNvSpPr>
            <p:nvPr/>
          </p:nvSpPr>
          <p:spPr bwMode="auto">
            <a:xfrm>
              <a:off x="8031" y="5779"/>
              <a:ext cx="15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422"/>
            <p:cNvSpPr>
              <a:spLocks noChangeShapeType="1"/>
            </p:cNvSpPr>
            <p:nvPr/>
          </p:nvSpPr>
          <p:spPr bwMode="auto">
            <a:xfrm>
              <a:off x="9567" y="5779"/>
              <a:ext cx="0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9" name="Rectangle 214"/>
            <p:cNvSpPr>
              <a:spLocks noChangeArrowheads="1"/>
            </p:cNvSpPr>
            <p:nvPr/>
          </p:nvSpPr>
          <p:spPr bwMode="auto">
            <a:xfrm>
              <a:off x="7523" y="5941"/>
              <a:ext cx="4929" cy="12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Прогрессивная система материального и морального стимулирования труда врачей-стоматологов,</a:t>
              </a:r>
              <a:r>
                <a:rPr kumimoji="0" lang="ru-RU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зубных техников и административно-управленческого персонала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526"/>
            <p:cNvSpPr>
              <a:spLocks noChangeShapeType="1"/>
            </p:cNvSpPr>
            <p:nvPr/>
          </p:nvSpPr>
          <p:spPr bwMode="auto">
            <a:xfrm>
              <a:off x="9627" y="7160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528"/>
            <p:cNvSpPr>
              <a:spLocks noChangeShapeType="1"/>
            </p:cNvSpPr>
            <p:nvPr/>
          </p:nvSpPr>
          <p:spPr bwMode="auto">
            <a:xfrm>
              <a:off x="11164" y="7343"/>
              <a:ext cx="0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536"/>
            <p:cNvSpPr>
              <a:spLocks noChangeShapeType="1"/>
            </p:cNvSpPr>
            <p:nvPr/>
          </p:nvSpPr>
          <p:spPr bwMode="auto">
            <a:xfrm>
              <a:off x="11218" y="8717"/>
              <a:ext cx="14" cy="3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1537"/>
            <p:cNvSpPr>
              <a:spLocks noChangeShapeType="1"/>
            </p:cNvSpPr>
            <p:nvPr/>
          </p:nvSpPr>
          <p:spPr bwMode="auto">
            <a:xfrm>
              <a:off x="11232" y="9036"/>
              <a:ext cx="12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1538"/>
            <p:cNvSpPr>
              <a:spLocks noChangeShapeType="1"/>
            </p:cNvSpPr>
            <p:nvPr/>
          </p:nvSpPr>
          <p:spPr bwMode="auto">
            <a:xfrm>
              <a:off x="12452" y="9036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3" name="Rectangle 1426"/>
            <p:cNvSpPr>
              <a:spLocks noChangeArrowheads="1"/>
            </p:cNvSpPr>
            <p:nvPr/>
          </p:nvSpPr>
          <p:spPr bwMode="auto">
            <a:xfrm>
              <a:off x="9413" y="7494"/>
              <a:ext cx="4077" cy="12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Экономико-математическая модель мотивации врачей-стоматологов и административно-управленческого персонала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97351"/>
            <a:ext cx="395536" cy="260649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6" name="AutoShape 414">
            <a:extLst>
              <a:ext uri="{FF2B5EF4-FFF2-40B4-BE49-F238E27FC236}">
                <a16:creationId xmlns:a16="http://schemas.microsoft.com/office/drawing/2014/main" id="{D1B2118F-4E90-4031-BB18-E573BDAB2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715" y="3163114"/>
            <a:ext cx="0" cy="1218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415">
            <a:extLst>
              <a:ext uri="{FF2B5EF4-FFF2-40B4-BE49-F238E27FC236}">
                <a16:creationId xmlns:a16="http://schemas.microsoft.com/office/drawing/2014/main" id="{746E3C66-F8B5-4793-B539-A14A17C79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715" y="3284984"/>
            <a:ext cx="64585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416">
            <a:extLst>
              <a:ext uri="{FF2B5EF4-FFF2-40B4-BE49-F238E27FC236}">
                <a16:creationId xmlns:a16="http://schemas.microsoft.com/office/drawing/2014/main" id="{C911F2A3-5890-4295-8AA3-A2B4932CD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573" y="3284984"/>
            <a:ext cx="0" cy="1165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основе использования структурного системного анализа в программной среде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AllFusion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разработана функциональная модель комплексной системы управления стоматологическими услугами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F27CAF-A701-40F6-BA63-73FA7D04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324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5372" y="6492875"/>
            <a:ext cx="428628" cy="365125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экономико-математическая модель управления платными стоматологическими услугами с использованием социальных финансовых технологий, цифровых и аналоговых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методов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все обозначения – в Приложении 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525007"/>
                  </p:ext>
                </p:extLst>
              </p:nvPr>
            </p:nvGraphicFramePr>
            <p:xfrm>
              <a:off x="1691680" y="1022857"/>
              <a:ext cx="6035040" cy="421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1185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363855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ЗП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Ц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ru-RU" sz="14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ru-RU" sz="14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525007"/>
                  </p:ext>
                </p:extLst>
              </p:nvPr>
            </p:nvGraphicFramePr>
            <p:xfrm>
              <a:off x="1691680" y="1022857"/>
              <a:ext cx="6035040" cy="421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1185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363855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4216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7" t="-1429" r="-68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1FAF7E1E-8604-45A8-AD9F-D90A29B3D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170899"/>
                  </p:ext>
                </p:extLst>
              </p:nvPr>
            </p:nvGraphicFramePr>
            <p:xfrm>
              <a:off x="1788200" y="1737631"/>
              <a:ext cx="5938520" cy="50657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04815">
                      <a:extLst>
                        <a:ext uri="{9D8B030D-6E8A-4147-A177-3AD203B41FA5}">
                          <a16:colId xmlns:a16="http://schemas.microsoft.com/office/drawing/2014/main" val="2614789981"/>
                        </a:ext>
                      </a:extLst>
                    </a:gridCol>
                    <a:gridCol w="433705">
                      <a:extLst>
                        <a:ext uri="{9D8B030D-6E8A-4147-A177-3AD203B41FA5}">
                          <a16:colId xmlns:a16="http://schemas.microsoft.com/office/drawing/2014/main" val="23303692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ФР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Н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пр.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Д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разв.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60593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ФР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ФР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б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sub>
                                    </m:s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96368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З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ср.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85282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ru-RU" sz="14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 b="1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ru-RU" sz="1400" b="1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н</m:t>
                                        </m:r>
                                      </m:sup>
                                    </m:sSubSup>
                                    <m:r>
                                      <a:rPr lang="ru-RU" sz="14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  <m:sup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99462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ФР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пер</m:t>
                                        </m:r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пост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56686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ΔC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пер</m:t>
                                        </m:r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пост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  <m:r>
                                  <a:rPr lang="ru-RU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пер</m:t>
                                        </m:r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пост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90808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Р</m:t>
                                    </m:r>
                                  </m:e>
                                  <m:sub>
                                    <m:r>
                                      <a:rPr lang="ru-RU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активов</m:t>
                                    </m:r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пер</m:t>
                                            </m:r>
                                            <m:r>
                                              <a:rPr lang="ru-RU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ru-RU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C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пост</m:t>
                                                </m:r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ru-RU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1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∙100%</m:t>
                                </m:r>
                                <m:r>
                                  <a:rPr lang="ru-RU" sz="1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(8)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32445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tabLst>
                              <a:tab pos="2034540" algn="ctr"/>
                              <a:tab pos="421259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Р</m:t>
                                    </m:r>
                                  </m:e>
                                  <m:sub>
                                    <m:r>
                                      <a:rPr lang="ru-RU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продаж</m:t>
                                    </m:r>
                                    <m:r>
                                      <a:rPr lang="ru-RU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ФР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∙100%.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(9)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550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1FAF7E1E-8604-45A8-AD9F-D90A29B3D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170899"/>
                  </p:ext>
                </p:extLst>
              </p:nvPr>
            </p:nvGraphicFramePr>
            <p:xfrm>
              <a:off x="1788200" y="1737631"/>
              <a:ext cx="5938520" cy="51482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04815">
                      <a:extLst>
                        <a:ext uri="{9D8B030D-6E8A-4147-A177-3AD203B41FA5}">
                          <a16:colId xmlns:a16="http://schemas.microsoft.com/office/drawing/2014/main" val="2614789981"/>
                        </a:ext>
                      </a:extLst>
                    </a:gridCol>
                    <a:gridCol w="433705">
                      <a:extLst>
                        <a:ext uri="{9D8B030D-6E8A-4147-A177-3AD203B41FA5}">
                          <a16:colId xmlns:a16="http://schemas.microsoft.com/office/drawing/2014/main" val="2330369258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1" t="-1282" r="-8296" b="-9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6059380"/>
                      </a:ext>
                    </a:extLst>
                  </a:tr>
                  <a:tr h="7767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1" t="-62205" r="-8296" b="-505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9636830"/>
                      </a:ext>
                    </a:extLst>
                  </a:tr>
                  <a:tr h="64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194340" r="-8296" b="-5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8528213"/>
                      </a:ext>
                    </a:extLst>
                  </a:tr>
                  <a:tr h="3806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495238" r="-8296" b="-75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9946253"/>
                      </a:ext>
                    </a:extLst>
                  </a:tr>
                  <a:tr h="6652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344037" r="-8296" b="-3339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5668645"/>
                      </a:ext>
                    </a:extLst>
                  </a:tr>
                  <a:tr h="6652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444037" r="-8296" b="-2339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9080899"/>
                      </a:ext>
                    </a:extLst>
                  </a:tr>
                  <a:tr h="9172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392715" r="-8296" b="-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(8)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3244510"/>
                      </a:ext>
                    </a:extLst>
                  </a:tr>
                  <a:tr h="6235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1" t="-729412" r="-8296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(9)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550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25D1A1E9-5297-4BA9-9FE3-27512F02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22406"/>
            <a:ext cx="1516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ctr"/>
                <a:tab pos="42132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функция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05DAC5B-EC0F-4385-9EE4-9E562A1E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19208"/>
            <a:ext cx="11961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ctr"/>
                <a:tab pos="42132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бизнес-модель развития МОСП, оказывающей платные стоматологические услуги, и план её развития, учитывающий интересы врачей-стоматологов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собственников стоматологического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обозначения – в Приложении 2)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597352"/>
            <a:ext cx="370384" cy="260648"/>
          </a:xfrm>
        </p:spPr>
        <p:txBody>
          <a:bodyPr/>
          <a:lstStyle/>
          <a:p>
            <a:fld id="{AB7C7D02-7D08-4593-9CA8-598C0DC1276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5D1A1E9-5297-4BA9-9FE3-27512F02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82" y="1123669"/>
            <a:ext cx="1516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ctr"/>
                <a:tab pos="42132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функция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855567"/>
                  </p:ext>
                </p:extLst>
              </p:nvPr>
            </p:nvGraphicFramePr>
            <p:xfrm>
              <a:off x="0" y="1379094"/>
              <a:ext cx="9144000" cy="13865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7090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ЗП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Д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разв.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гарант.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𝑗𝑘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Ц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𝑗𝑘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пер</m:t>
                                            </m:r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пост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𝑗𝑘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C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сумм</m:t>
                                                </m:r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C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сумм</m:t>
                                                </m:r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Д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разв.</m:t>
                                        </m:r>
                                      </m:sub>
                                    </m:s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гарант.</m:t>
                                        </m:r>
                                      </m:sub>
                                    </m:s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сумм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855567"/>
                  </p:ext>
                </p:extLst>
              </p:nvPr>
            </p:nvGraphicFramePr>
            <p:xfrm>
              <a:off x="0" y="1379094"/>
              <a:ext cx="9144000" cy="13865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138652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44" t="-439" r="-8664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1">
            <a:extLst>
              <a:ext uri="{FF2B5EF4-FFF2-40B4-BE49-F238E27FC236}">
                <a16:creationId xmlns:a16="http://schemas.microsoft.com/office/drawing/2014/main" id="{25D1A1E9-5297-4BA9-9FE3-27512F02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37" y="2698280"/>
            <a:ext cx="11961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5175" algn="ctr"/>
                <a:tab pos="421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ctr"/>
                <a:tab pos="4213225" algn="r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9418739"/>
                  </p:ext>
                </p:extLst>
              </p:nvPr>
            </p:nvGraphicFramePr>
            <p:xfrm>
              <a:off x="0" y="2990164"/>
              <a:ext cx="9144000" cy="730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7090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Ц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пер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пост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сумм</m:t>
                                            </m:r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bSup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сумм</m:t>
                                            </m:r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сумм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9418739"/>
                  </p:ext>
                </p:extLst>
              </p:nvPr>
            </p:nvGraphicFramePr>
            <p:xfrm>
              <a:off x="0" y="2990164"/>
              <a:ext cx="9144000" cy="730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7304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826" r="-8664" b="-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156602"/>
                  </p:ext>
                </p:extLst>
              </p:nvPr>
            </p:nvGraphicFramePr>
            <p:xfrm>
              <a:off x="16309" y="3591008"/>
              <a:ext cx="9095073" cy="8030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99744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329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Б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τ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З</m:t>
                                        </m:r>
                                      </m:e>
                                      <m:sub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ср.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156602"/>
                  </p:ext>
                </p:extLst>
              </p:nvPr>
            </p:nvGraphicFramePr>
            <p:xfrm>
              <a:off x="16309" y="3591008"/>
              <a:ext cx="9095073" cy="8030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99744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329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8030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3" t="-758" r="-8557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793146"/>
                  </p:ext>
                </p:extLst>
              </p:nvPr>
            </p:nvGraphicFramePr>
            <p:xfrm>
              <a:off x="32618" y="4316773"/>
              <a:ext cx="9095073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99744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329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сумм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Ц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  <m:sup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в</m:t>
                                    </m:r>
                                  </m:sup>
                                </m:sSubSup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793146"/>
                  </p:ext>
                </p:extLst>
              </p:nvPr>
            </p:nvGraphicFramePr>
            <p:xfrm>
              <a:off x="32618" y="4316773"/>
              <a:ext cx="9095073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99744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329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73" t="-1149" r="-8557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181479"/>
                  </p:ext>
                </p:extLst>
              </p:nvPr>
            </p:nvGraphicFramePr>
            <p:xfrm>
              <a:off x="32618" y="4842453"/>
              <a:ext cx="9111382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14806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6576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целочисленное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181479"/>
                  </p:ext>
                </p:extLst>
              </p:nvPr>
            </p:nvGraphicFramePr>
            <p:xfrm>
              <a:off x="32618" y="4842453"/>
              <a:ext cx="9111382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14806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6576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72" t="-1149" r="-8617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82171"/>
                  </p:ext>
                </p:extLst>
              </p:nvPr>
            </p:nvGraphicFramePr>
            <p:xfrm>
              <a:off x="30995" y="5282196"/>
              <a:ext cx="9080387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8618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4207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гарант.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(15)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82171"/>
                  </p:ext>
                </p:extLst>
              </p:nvPr>
            </p:nvGraphicFramePr>
            <p:xfrm>
              <a:off x="30995" y="5282196"/>
              <a:ext cx="9080387" cy="525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8618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4207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525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73" t="-1149" r="-8576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(15)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073854"/>
                  </p:ext>
                </p:extLst>
              </p:nvPr>
            </p:nvGraphicFramePr>
            <p:xfrm>
              <a:off x="30995" y="5708941"/>
              <a:ext cx="9096696" cy="447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01242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454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4477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при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(16)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073854"/>
                  </p:ext>
                </p:extLst>
              </p:nvPr>
            </p:nvGraphicFramePr>
            <p:xfrm>
              <a:off x="30995" y="5708941"/>
              <a:ext cx="9096696" cy="447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01242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5454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4477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73" t="-1351" r="-8557" b="-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(16)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301573"/>
                  </p:ext>
                </p:extLst>
              </p:nvPr>
            </p:nvGraphicFramePr>
            <p:xfrm>
              <a:off x="0" y="6073293"/>
              <a:ext cx="9144000" cy="447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4477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(17)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301573"/>
                  </p:ext>
                </p:extLst>
              </p:nvPr>
            </p:nvGraphicFramePr>
            <p:xfrm>
              <a:off x="0" y="6073293"/>
              <a:ext cx="9144000" cy="447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0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4477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44" t="-1351" r="-8664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(17)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897104"/>
                  </p:ext>
                </p:extLst>
              </p:nvPr>
            </p:nvGraphicFramePr>
            <p:xfrm>
              <a:off x="-1" y="6501191"/>
              <a:ext cx="9144001" cy="349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1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3445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14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П</m:t>
                                  </m:r>
                                  <m:r>
                                    <a:rPr lang="ru-RU" sz="14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Д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разв.</m:t>
                                  </m:r>
                                </m:sub>
                              </m:sSub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𝑖𝑗𝑘</m:t>
                                  </m:r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гарант.</m:t>
                                  </m:r>
                                </m:sub>
                              </m:s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сумм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(18)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5F75E8C9-7FB4-47A3-B312-12A578DC1B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897104"/>
                  </p:ext>
                </p:extLst>
              </p:nvPr>
            </p:nvGraphicFramePr>
            <p:xfrm>
              <a:off x="-1" y="6501191"/>
              <a:ext cx="9144001" cy="349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44931">
                      <a:extLst>
                        <a:ext uri="{9D8B030D-6E8A-4147-A177-3AD203B41FA5}">
                          <a16:colId xmlns:a16="http://schemas.microsoft.com/office/drawing/2014/main" val="2619535540"/>
                        </a:ext>
                      </a:extLst>
                    </a:gridCol>
                    <a:gridCol w="699070">
                      <a:extLst>
                        <a:ext uri="{9D8B030D-6E8A-4147-A177-3AD203B41FA5}">
                          <a16:colId xmlns:a16="http://schemas.microsoft.com/office/drawing/2014/main" val="828750311"/>
                        </a:ext>
                      </a:extLst>
                    </a:gridCol>
                  </a:tblGrid>
                  <a:tr h="3495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72" t="-1724" r="-8658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(18)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442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2017</Words>
  <Application>Microsoft Office PowerPoint</Application>
  <PresentationFormat>Экран (4:3)</PresentationFormat>
  <Paragraphs>425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DejaVu Sans</vt:lpstr>
      <vt:lpstr>IBM Plex Mono</vt:lpstr>
      <vt:lpstr>Times New Roman</vt:lpstr>
      <vt:lpstr>Тема Office</vt:lpstr>
      <vt:lpstr>Модели управления стоматологическими услугами</vt:lpstr>
      <vt:lpstr>Актуальность исследования</vt:lpstr>
      <vt:lpstr>Степень разработанности проблемы исследования</vt:lpstr>
      <vt:lpstr>Цель исследования</vt:lpstr>
      <vt:lpstr>Объект и предмет исследования</vt:lpstr>
      <vt:lpstr>Проведён анализ особенностей финансирования и структуры управления стоматологическими услугами. Разработана целевая функция комплексной модели управления стоматологическими услугами</vt:lpstr>
      <vt:lpstr>На основе использования структурного системного анализа в программной среде AllFusion разработана функциональная модель комплексной системы управления стоматологическими услугами</vt:lpstr>
      <vt:lpstr>Разработана экономико-математическая модель управления платными стоматологическими услугами с использованием социальных финансовых технологий, цифровых и аналоговых методов (все обозначения – в Приложении 1)</vt:lpstr>
      <vt:lpstr>Разработана инновационная бизнес-модель развития МОСП, оказывающей платные стоматологические услуги, и план её развития, учитывающий интересы врачей-стоматологов и собственников стоматологического бизнеса (все обозначения – в Приложении 2)</vt:lpstr>
      <vt:lpstr>Презентация PowerPoint</vt:lpstr>
      <vt:lpstr>Преимущества цифровых технологий перед аналоговыми в стоматологии</vt:lpstr>
      <vt:lpstr>Результаты моделирования работы врача-стоматолога коммерческой стоматологической клиники</vt:lpstr>
      <vt:lpstr>ОСНОВНЫЕ ПОЛУЧЕННЫЕ РЕЗУЛЬТАТЫ И ВЫВОДЫ ИСCЛЕДОВАНИЯ</vt:lpstr>
      <vt:lpstr>ОСНОВНЫЕ ПОЛУЧЕННЫЕ РЕЗУЛЬТАТЫ И ВЫВОДЫ ИСCЛЕДОВАНИЯ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Костырин Евгений Вячеславович  Модели управления медицинскими организациями</dc:title>
  <dc:creator>EKostyrin</dc:creator>
  <cp:lastModifiedBy>ИБМ5</cp:lastModifiedBy>
  <cp:revision>472</cp:revision>
  <cp:lastPrinted>2024-10-17T07:55:26Z</cp:lastPrinted>
  <dcterms:created xsi:type="dcterms:W3CDTF">2019-02-05T16:11:02Z</dcterms:created>
  <dcterms:modified xsi:type="dcterms:W3CDTF">2025-02-25T13:13:06Z</dcterms:modified>
</cp:coreProperties>
</file>